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notesMasterIdLst>
    <p:notesMasterId r:id="rId53"/>
  </p:notesMasterIdLst>
  <p:sldIdLst>
    <p:sldId id="312" r:id="rId2"/>
    <p:sldId id="256" r:id="rId3"/>
    <p:sldId id="260" r:id="rId4"/>
    <p:sldId id="257" r:id="rId5"/>
    <p:sldId id="263" r:id="rId6"/>
    <p:sldId id="264" r:id="rId7"/>
    <p:sldId id="265" r:id="rId8"/>
    <p:sldId id="266" r:id="rId9"/>
    <p:sldId id="267" r:id="rId10"/>
    <p:sldId id="268" r:id="rId11"/>
    <p:sldId id="313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61" r:id="rId28"/>
    <p:sldId id="285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62" r:id="rId41"/>
    <p:sldId id="298" r:id="rId42"/>
    <p:sldId id="299" r:id="rId43"/>
    <p:sldId id="300" r:id="rId44"/>
    <p:sldId id="302" r:id="rId45"/>
    <p:sldId id="303" r:id="rId46"/>
    <p:sldId id="305" r:id="rId47"/>
    <p:sldId id="306" r:id="rId48"/>
    <p:sldId id="307" r:id="rId49"/>
    <p:sldId id="309" r:id="rId50"/>
    <p:sldId id="310" r:id="rId51"/>
    <p:sldId id="311" r:id="rId52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4660"/>
  </p:normalViewPr>
  <p:slideViewPr>
    <p:cSldViewPr snapToGrid="0">
      <p:cViewPr>
        <p:scale>
          <a:sx n="39" d="100"/>
          <a:sy n="39" d="100"/>
        </p:scale>
        <p:origin x="1183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4359757C-C54B-44AC-9EF2-91ED217BC278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CA137C88-ACAB-4E01-BED7-69C405452AB4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867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37C88-ACAB-4E01-BED7-69C405452AB4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962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4337D-9CBB-3A2E-328D-2F098EC33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78C5B-D1AB-D494-8452-6A29E7D76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CAEF1-534C-FE98-2C1D-8ECF4C13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352DA-0676-49C2-52EB-BC06EB12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C6E3F-8005-6CAE-2EA1-EE3B9A10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0176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DCBEE-96A2-7614-23A3-9313FE0A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2AC6E-C7D3-AF51-4659-A6ACE413D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7F3A4-7387-1C13-7183-4E019DF9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7480-8AB4-D88E-0EC4-88E08A7A0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8B30D-07FE-945B-A532-075727F1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801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B2675-A60D-347C-D603-4851BD533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BB515-7ACF-16DC-79DB-D465E19E5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2EAF-3982-8303-170A-FCDD59133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D0473-0D7B-4F87-8DB4-681257B6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10F20-1820-C927-1DA0-503F9132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346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14A7-8167-B15B-C455-09C66669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7D3D4-3011-ACA7-5BF1-E0AD015C2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FE4D1-15E4-B034-0905-3F9B3146B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5A43-D0EA-3E0A-7B45-ED53FBFF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AD574-AE6F-CA40-2D9F-6506DB9D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0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A620-6D48-5597-4FF9-F4FC90FD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EDC1F-7A8C-4A5A-5C90-FB994F24E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2A124-07A9-80F1-0C35-1BC66C2A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62A22-CE81-7041-57E7-5AD4E4D32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CDB29-5FC1-5A94-91DF-A7F8623FB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5410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6AD3-5A88-CAE5-9BFB-E1B46D97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D8734-46D5-42CA-3F53-511FBCAB7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3EF05-2460-C5C4-8605-C646FE51E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00A35-1FB8-3B39-E4B1-DF704B6CB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9E92C-10F0-2D8C-21A5-5EBFBC69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C3510-BF3D-EC8B-396B-BB0EC016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537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0C1F-211E-6E60-3A5F-DD50188E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AB7CE-389D-CB38-ACE3-4B7075915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5BC31-F745-9DA7-C35D-8F4E2A766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855FC6-3592-7D51-19FF-F679EEFD0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0067B4-EB33-9ED4-BA49-9A8467DBC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2F467-9B60-FCE3-B663-EA90C5D7A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D838B8-98C6-29DB-AC27-02AD4959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30EC6-460B-3948-520D-FCC6DA8A7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6016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1E6D-9914-D62B-5912-856D2E97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3EFC9F-C755-F620-B4CC-E408F791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AC60B4-09F0-E296-599C-F68B8A9F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A9699-909F-0FA6-F49E-32337521B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229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C1609-3EDD-1714-AE08-1BBB10A3F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90FD5-9AA1-324A-1577-9E620B7D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4695F-38AF-3810-DBE1-00EB44FE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048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F23AE-6B87-BE20-CF16-AB4D0230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4B462-D171-417F-5B5C-C304A8F47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34DB4-14FE-E78A-064A-11217D95A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C5D11-2FF6-24A7-6BBB-80703FFD8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404F1-EC2C-39B0-0256-33E6E7E8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9907D-AAC6-D47D-82A2-AA76C379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3458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2CC9-5570-342B-535A-EB5FC7BF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52801-1ED6-1229-E234-65324C3959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B55EB-0D74-8BBE-6CF7-48FD08712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EB39B-2289-D54C-CCA5-A67A5E84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3BB15-A038-7224-D782-57271CCC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47051-419B-FAD7-A08A-472D6D0E7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051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3E920F-9C15-7E1D-C26C-7487C138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4550B-1DAA-86E4-BF53-C2EAD3741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782B7-F4D9-01B4-0BF4-B25366C0D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981027-C5DE-4198-9FF8-510266D7D5A7}" type="datetimeFigureOut">
              <a:rPr lang="fa-IR" smtClean="0"/>
              <a:t>07/04/1446</a:t>
            </a:fld>
            <a:endParaRPr lang="fa-I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4FF2-1473-8FC9-34EC-1F594B21C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DC393-9704-7D13-394B-E838A328D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65B846-0028-483C-8051-085E1E8BD9D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392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C10B0E-42E3-AF53-4D1D-6ECCA722E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379D06-E59E-8827-341A-E25E11E2D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endParaRPr lang="fa-IR" sz="40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05C31-F672-C33A-C0E8-45E199D48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/>
          </a:bodyPr>
          <a:lstStyle/>
          <a:p>
            <a:pPr algn="l"/>
            <a:endParaRPr lang="fa-IR" sz="2000">
              <a:solidFill>
                <a:srgbClr val="FFFFFF"/>
              </a:solidFill>
            </a:endParaRPr>
          </a:p>
        </p:txBody>
      </p:sp>
      <p:pic>
        <p:nvPicPr>
          <p:cNvPr id="11" name="Picture 1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41E3C16-E989-A0EB-58EA-3D4AE5902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5" y="540636"/>
            <a:ext cx="11327549" cy="42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59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6632A6-B64B-BDD3-61FB-95E70B66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8182E-3772-713F-3FBE-C63F9CA1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فروش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امکانات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اولیه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کشور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6B6E90-138B-4C8C-D668-4F84204A2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556765"/>
            <a:ext cx="7225748" cy="574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80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BCD03A-8DB0-F1FD-420D-E49EDFE98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C838C-6A8A-23B9-C70A-0FE821C6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طراحی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ایران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توسط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اجنبی</a:t>
            </a:r>
            <a:endParaRPr lang="en-US" sz="4000" kern="12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047099-A50A-2DA6-77DA-31DB5C63D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27085"/>
            <a:ext cx="7225748" cy="50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2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926EA8-D238-103A-5B2D-EA4324F0A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B88ED-FBC2-DAD0-5B9A-97DE40CE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ایران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پهلوی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A766B7-B4B3-7999-502B-6432039EB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18053"/>
            <a:ext cx="7225748" cy="502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49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4DD48-55C4-A9EF-3486-615FD622C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1A4DB-9DEA-7ED5-FAC4-FDBA0D5C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جهان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همزمان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با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پهلوی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D57474-31B7-D965-A0F2-F96115BF3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559338"/>
            <a:ext cx="7225748" cy="37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80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3EB61F-7755-4F7F-741A-07BB6BC4C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72739-6457-07FD-6CAA-5BC47DA1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کشف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نفت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دولت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مفت‌خواره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B68663-0282-3FDA-6845-56B17E094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54181"/>
            <a:ext cx="7225748" cy="49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40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305C27-9084-AD5E-2736-044BE92B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CABD8-E90A-CE54-552D-5E8209DB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اصلاحات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ارضی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جابجایی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طبقه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برنده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68B5EB-6849-BBB6-2762-D8B2EE03E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6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95671-F79D-45A1-8D73-418F07ADB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D8F53-315E-3B8A-301A-ACCDF403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تولید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مونتاژی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غیرتوسعه‌ای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EF3E44-439E-69E0-7D80-4B2BCDB1C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2209655"/>
            <a:ext cx="7225748" cy="24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24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47947-6FB6-72AA-0775-54220B808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953F0-7D97-DF98-5EB2-0EADE4ED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مرگ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مویرگی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بافت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تولید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ایران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EE3881-06AB-507E-C51D-CAD0FE6C4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170954"/>
            <a:ext cx="7225748" cy="451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89239A-277F-B0D8-3B87-7010BC8B8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AD47D-97B5-72DC-111A-A3472EDBA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مرگ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ب</a:t>
            </a:r>
            <a:r>
              <a:rPr lang="fa-IR" sz="4000" dirty="0">
                <a:solidFill>
                  <a:srgbClr val="FFFFFF"/>
                </a:solidFill>
                <a:cs typeface="B Titr" panose="00000700000000000000" pitchFamily="2" charset="-78"/>
              </a:rPr>
              <a:t>ُ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تضعیف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بنیه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226C6E-2691-D008-5AA6-CFD7C6C5E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90310"/>
            <a:ext cx="7225748" cy="48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8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04B83-3879-9E43-BB2B-0C7A7D073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AF6B0-48B4-9E70-D26D-7E153E848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برهم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زدن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نسبت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جمعیتی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شهر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روستا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7B13B3-9A6B-0A66-4247-828C59B26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773538"/>
            <a:ext cx="7225748" cy="53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1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970F8-DE86-2C68-5FF1-B2552BE58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 rtl="1"/>
            <a:r>
              <a:rPr lang="fa-IR" sz="4800">
                <a:latin typeface="Sahel FD" panose="020B0603030804020204" pitchFamily="34" charset="-78"/>
                <a:cs typeface="B Titr" panose="00000700000000000000" pitchFamily="2" charset="-78"/>
              </a:rPr>
              <a:t>بررسی اقتصاد ایران از سه زاویه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3EE80-7216-5683-FCDB-24ADBEC0A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anchor="t">
            <a:normAutofit/>
          </a:bodyPr>
          <a:lstStyle/>
          <a:p>
            <a:pPr algn="l"/>
            <a:endParaRPr lang="fa-IR">
              <a:solidFill>
                <a:srgbClr val="FFFFFF"/>
              </a:solidFill>
            </a:endParaRPr>
          </a:p>
        </p:txBody>
      </p:sp>
      <p:pic>
        <p:nvPicPr>
          <p:cNvPr id="5" name="Picture 4" descr="A person with a turban on his head&#10;&#10;Description automatically generated">
            <a:extLst>
              <a:ext uri="{FF2B5EF4-FFF2-40B4-BE49-F238E27FC236}">
                <a16:creationId xmlns:a16="http://schemas.microsoft.com/office/drawing/2014/main" id="{06EF7469-C39C-E7E6-1BC2-162C8CAE4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27" y="463404"/>
            <a:ext cx="4012181" cy="55531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754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AA51D-A8E2-E295-D6BB-613F843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AE38F-65DD-E33C-3A8D-E0B1E742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نظام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برنامه‌ریزی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پهلوی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7C5CEC-F472-E4EC-1A48-66875305A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270308"/>
            <a:ext cx="7225748" cy="43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85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D8EA0-587E-B9A8-E90A-3A7170657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3E236-89CD-04EA-E3E1-D71109F9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نظام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پولی-مالی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پهلوی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6A377E-EA37-BAA0-FADD-19F71FCB8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872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4CE5F-163E-AB4C-E029-607451607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747A3-95B1-BDBA-5F44-B4487DEF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جمهوری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اسلامی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BF72C0-3908-57DE-6FBC-04F359A6C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161922"/>
            <a:ext cx="7225748" cy="453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90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6EBC03-58D6-942D-495F-8C33D4427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87A66-0E19-4321-1819-D2A7002EC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جهان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همزمان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با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جمهوری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اسلامی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C1BFCD-0408-03E3-37C0-042AAAAFF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99342"/>
            <a:ext cx="7225748" cy="48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476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ACB534-73A8-B360-DFDD-BE48A7C40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BAF08-89DA-A4F3-0564-6A53FE89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سیاست‌های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استقلال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تقویت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بنیه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تولید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داخلی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67207-FF9D-CD23-2F8D-FF3BF66E5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017407"/>
            <a:ext cx="7225748" cy="482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5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CCCB53-AA2C-C9A8-52E3-3F1B45D9D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EB276-3F19-F9F0-2FDF-C23409468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سیاست‌های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مشارکت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عمومی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گسترش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مالکیت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5CFE1A-0083-7A65-E5C4-CE57F73DB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035471"/>
            <a:ext cx="7225748" cy="478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46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42F82-23F1-D864-A7E6-08FA15D8C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09FB6-0CD4-11B8-4173-301AC765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دولت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رفاه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عدالت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زیرساخت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3ED103-C3F3-52A3-34D3-02D920FE3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699" r="27113" b="2"/>
          <a:stretch/>
        </p:blipFill>
        <p:spPr>
          <a:xfrm>
            <a:off x="5735921" y="467208"/>
            <a:ext cx="4758761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3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4551B1-75EA-111D-AF77-BEA14BC0A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49104-FA47-44C0-C530-257421947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rtl="1"/>
            <a:r>
              <a:rPr lang="fa-IR" sz="4800" dirty="0">
                <a:solidFill>
                  <a:srgbClr val="FFFFFF"/>
                </a:solidFill>
                <a:cs typeface="B Titr" panose="00000700000000000000" pitchFamily="2" charset="-78"/>
              </a:rPr>
              <a:t>بخش دوم: نمایی از </a:t>
            </a:r>
            <a:r>
              <a:rPr lang="fa-IR" sz="4800" dirty="0" err="1">
                <a:solidFill>
                  <a:srgbClr val="FFFFFF"/>
                </a:solidFill>
                <a:cs typeface="B Titr" panose="00000700000000000000" pitchFamily="2" charset="-78"/>
              </a:rPr>
              <a:t>جریان‌های</a:t>
            </a:r>
            <a:r>
              <a:rPr lang="fa-IR" sz="48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fa-IR" sz="48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سیاست‌گذاری</a:t>
            </a:r>
            <a:r>
              <a:rPr lang="fa-IR" sz="4800" dirty="0">
                <a:solidFill>
                  <a:srgbClr val="FFFFFF"/>
                </a:solidFill>
                <a:cs typeface="B Titr" panose="00000700000000000000" pitchFamily="2" charset="-78"/>
              </a:rPr>
              <a:t> در ایران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06E9D-A92B-2652-71E1-9B6AACC64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2032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00781C-3277-9FC0-CFF5-197585D14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CB17C-EA74-7682-AB4C-7E5486FE2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جریان‌های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ایدئولوژیک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برنامه‌ریزی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جهان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6FAF2D-F5EF-148F-8B61-C0DE98A93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0454" y="467208"/>
            <a:ext cx="5449696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CE88A9-A6B4-EBC5-3FF1-9BDE0984F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AABE5-DC50-4D80-E3F8-7858B691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روبنای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فرهنگی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زیربنای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7DC29A-325F-3A52-5295-603279D81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1521" y="467208"/>
            <a:ext cx="522756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35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98209-350D-F83D-34CB-BDA2C246F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53A97-19A8-30FC-FEC3-196AFCD51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8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بخش اول: نمایی از تاریخ نظام تولید در اقتصاد ایران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3950B-1866-891B-823A-D717F59867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7240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8D3B04-62CE-133E-D40E-866C3220C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7A9F0-4B87-3A54-130B-255E205F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ریزش‌ها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رویش‌ها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CCAE9A-8E0F-1B3A-F49B-3BDE34D11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233" b="18741"/>
          <a:stretch/>
        </p:blipFill>
        <p:spPr>
          <a:xfrm>
            <a:off x="6005697" y="467208"/>
            <a:ext cx="421921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40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B2D14D-F174-8C8C-036A-143707E86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98291-2C6F-3D6F-EF1C-D86A29D46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اشاره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نظام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برنامه‌ریزی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پیش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از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انقلاب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اسلامی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747DF3-FB48-F9A8-D7A8-43B72B9F1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396758"/>
            <a:ext cx="7225748" cy="40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2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EC3CE-A178-41CB-B5D6-3C81F53DF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65691-76DC-8BF4-8DA2-EA693105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مسئله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انقلاب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فرهنگی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تسویه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جریان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چپ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DC9645-3801-C2D3-8F16-B21D58888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619990"/>
            <a:ext cx="7225748" cy="56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30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D5E6BE-422F-C259-B79B-C5A3F0218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7E9B9-20B0-A194-490C-3AB490A2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شکل‌گیری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نئولیبرالیسم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F0ACAE-D05F-84AF-0081-DEBD887A2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505145"/>
            <a:ext cx="7225748" cy="38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44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270DD-2662-0522-843D-5439D3D5D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E1CFB-9D6D-FDE5-CEF8-AAE06C0E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مکتب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نیاوران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79C479-F542-C607-A26E-A2095EB0E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396759"/>
            <a:ext cx="7225748" cy="40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4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DCC0C1-C1F1-35C9-8416-40612E36F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7FEFB-BB0D-F758-D2E6-38E5FD21F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سیاست‌های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د</a:t>
            </a:r>
            <a:r>
              <a:rPr lang="fa-IR" sz="4000" dirty="0">
                <a:solidFill>
                  <a:srgbClr val="FFFFFF"/>
                </a:solidFill>
                <a:cs typeface="B Titr" panose="00000700000000000000" pitchFamily="2" charset="-78"/>
              </a:rPr>
              <a:t>ر دهه 60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5C675C-E39A-BB55-A186-AD97744BB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881924"/>
            <a:ext cx="7225748" cy="509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4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8136C-32A3-ED81-8F35-3DA5230F2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507B9-2D41-3F57-3942-589DE188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شکل‌گیری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بدنه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کارشناسی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جدید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F1B850-B5DA-052A-41FC-100A438A4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99342"/>
            <a:ext cx="7225748" cy="48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00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DFBBA3-1424-5DA4-EB2A-FA2F583A9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46BB8-A147-B2B6-17B3-B7BA770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سیاست‌های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د</a:t>
            </a:r>
            <a:r>
              <a:rPr lang="fa-IR" sz="4000" dirty="0">
                <a:solidFill>
                  <a:srgbClr val="FFFFFF"/>
                </a:solidFill>
                <a:cs typeface="B Titr" panose="00000700000000000000" pitchFamily="2" charset="-78"/>
              </a:rPr>
              <a:t>ر دهه 70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8B67CB-87E8-44F1-EDC8-9D8A0B551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918053"/>
            <a:ext cx="7225748" cy="502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32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8776B6-2D07-9B52-F82A-799BCA2F2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65B98-B8C7-3208-7F14-06A017ECF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سیاست‌های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د</a:t>
            </a:r>
            <a:r>
              <a:rPr lang="fa-IR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هه</a:t>
            </a:r>
            <a:r>
              <a:rPr lang="fa-IR" sz="4000" dirty="0">
                <a:solidFill>
                  <a:srgbClr val="FFFFFF"/>
                </a:solidFill>
                <a:cs typeface="B Titr" panose="00000700000000000000" pitchFamily="2" charset="-78"/>
              </a:rPr>
              <a:t> 80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BA7772-5882-749E-0BBB-937861727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270308"/>
            <a:ext cx="7225748" cy="43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5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057882-43A9-6150-3E79-5FFF7EBAE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14DD9-0E33-2A50-8202-8895BB4F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سیاست‌های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ده</a:t>
            </a:r>
            <a:r>
              <a:rPr lang="fa-IR" sz="4000" dirty="0">
                <a:solidFill>
                  <a:srgbClr val="FFFFFF"/>
                </a:solidFill>
                <a:cs typeface="B Titr" panose="00000700000000000000" pitchFamily="2" charset="-78"/>
              </a:rPr>
              <a:t>ه 90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550D70-CA77-FC03-3727-A6A592EE4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396758"/>
            <a:ext cx="7225748" cy="40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245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AD0D1-840E-B2E5-5961-CC0073EA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ساخت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ایران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قاجار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4635A8-B258-3DB3-B715-B9F283515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31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E03580-32CE-BF38-1B06-29D983A24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61AF0-3358-76C2-127F-2D39276D5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rtl="1"/>
            <a:r>
              <a:rPr lang="fa-IR" sz="4800" dirty="0">
                <a:solidFill>
                  <a:srgbClr val="FFFFFF"/>
                </a:solidFill>
                <a:cs typeface="B Titr" panose="00000700000000000000" pitchFamily="2" charset="-78"/>
              </a:rPr>
              <a:t>بخش سوم: نمایی از نظام توزیع و تبعیض در ایران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1BFF5-056B-C7C1-1D38-CDFE0D2A4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595170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53F52-52D0-EEAE-660C-D2DCEF3B2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4355F-305E-DD91-1D06-4BE4A0B8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kern="12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اصول</a:t>
            </a:r>
            <a:r>
              <a:rPr lang="fa-IR" sz="4000" kern="12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3 و 43</a:t>
            </a:r>
            <a:r>
              <a:rPr lang="en-US" sz="4000" kern="12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قانون</a:t>
            </a:r>
            <a:r>
              <a:rPr lang="en-US" sz="4000" kern="12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اساسی</a:t>
            </a:r>
            <a:endParaRPr lang="en-US" sz="4000" kern="1200" dirty="0">
              <a:solidFill>
                <a:srgbClr val="FFFFFF"/>
              </a:solidFill>
              <a:latin typeface="Sahel FD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11" name="Content Placeholder 10" descr="A close up of a document&#10;&#10;Description automatically generated">
            <a:extLst>
              <a:ext uri="{FF2B5EF4-FFF2-40B4-BE49-F238E27FC236}">
                <a16:creationId xmlns:a16="http://schemas.microsoft.com/office/drawing/2014/main" id="{94462ADF-2ACF-AE98-20CD-B298A371E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785142"/>
            <a:ext cx="7225748" cy="328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50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EA683A-EEF6-930E-9D82-D1350E1A7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A9462-0D91-C4E6-2A32-AEAD71F8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مسئله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عدالت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توزیعی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د</a:t>
            </a:r>
            <a:r>
              <a:rPr lang="fa-IR" sz="4000" dirty="0">
                <a:solidFill>
                  <a:srgbClr val="FFFFFF"/>
                </a:solidFill>
                <a:cs typeface="B Titr" panose="00000700000000000000" pitchFamily="2" charset="-78"/>
              </a:rPr>
              <a:t>ر 3 ل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ایه</a:t>
            </a:r>
            <a:endParaRPr lang="en-US" sz="4000" kern="12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DB4D484-708A-DEC9-1FDF-B40674BB7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803207"/>
            <a:ext cx="7225748" cy="325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7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3E3F81-33F4-D898-81CE-0DF632718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2282D-4077-4040-D35B-5DCF2EA4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هفت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متغیر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تبعیض‌ساز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ایران</a:t>
            </a:r>
            <a:endParaRPr lang="en-US" sz="4000" dirty="0">
              <a:solidFill>
                <a:srgbClr val="FFFFFF"/>
              </a:solidFill>
              <a:latin typeface="Sahel FD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04A5B8-1523-E3A9-3CB9-A0B91CE0B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9822" y="467208"/>
            <a:ext cx="703096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58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5BFA1-E6D9-9E4C-3C67-6966D69A9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5E663-58D4-8180-5EFB-92441796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fa-IR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لایه 1: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پول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بانک</a:t>
            </a:r>
            <a:endParaRPr lang="en-US" sz="4000" dirty="0">
              <a:solidFill>
                <a:srgbClr val="FFFFFF"/>
              </a:solidFill>
              <a:latin typeface="Sahel FD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1E24FE-9FAB-CCB8-FBD9-6CEB991C0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107728"/>
            <a:ext cx="7225748" cy="46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21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B42D43-43E4-ED98-98F5-90340B1B0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891A6-10CA-DC29-5495-31618369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لای</a:t>
            </a:r>
            <a:r>
              <a:rPr lang="fa-IR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ه 1: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مالکیت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طبیعی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،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صنعتی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و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مالی</a:t>
            </a:r>
            <a:endParaRPr lang="en-US" sz="4000" kern="12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A32ABDC-A875-6FE8-F7FB-3004D583E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089664"/>
            <a:ext cx="7225748" cy="46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1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24EACB-22DE-2726-797A-0A72D8B19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A2232-7891-387A-9732-DBB5912C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/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لایه</a:t>
            </a:r>
            <a:r>
              <a:rPr lang="fa-IR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2: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نظام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حقوق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دستمزد</a:t>
            </a:r>
            <a:endParaRPr lang="en-US" sz="4000" dirty="0">
              <a:solidFill>
                <a:srgbClr val="FFFFFF"/>
              </a:solidFill>
              <a:latin typeface="Sahel FD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F84E83-F852-CA3B-7ACE-953138C52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7921"/>
          <a:stretch/>
        </p:blipFill>
        <p:spPr>
          <a:xfrm>
            <a:off x="4506837" y="467208"/>
            <a:ext cx="721692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29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81B9C-32F0-D5B4-01B4-EAB642AAD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8BF61B-8B1E-93EA-1D50-46507806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لا</a:t>
            </a:r>
            <a:r>
              <a:rPr lang="fa-IR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یه</a:t>
            </a:r>
            <a:r>
              <a:rPr lang="fa-IR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2: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نظام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امتیازات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انحصارات</a:t>
            </a:r>
            <a:endParaRPr lang="en-US" sz="4000" dirty="0">
              <a:solidFill>
                <a:srgbClr val="FFFFFF"/>
              </a:solidFill>
              <a:latin typeface="Sahel FD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D8F18-ECE0-4EF2-B150-019423DBA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541273"/>
            <a:ext cx="7225748" cy="37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07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43F286-5F0C-CB87-E991-243701AF5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6E026F-2D30-BBA1-4B75-699230E1E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لای</a:t>
            </a:r>
            <a:r>
              <a:rPr lang="fa-IR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ه 2: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تشکل‌یابی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و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چانه‌زنی</a:t>
            </a:r>
            <a:endParaRPr lang="en-US" sz="4000" dirty="0">
              <a:solidFill>
                <a:srgbClr val="FFFFFF"/>
              </a:solidFill>
              <a:latin typeface="Sahel FD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B479CC-C24C-DC27-451B-558614116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99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77FBE-DE7C-99A5-5870-DAA2369A5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F4B53-764E-B6AA-E759-C16BE9CF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لای</a:t>
            </a:r>
            <a:r>
              <a:rPr lang="fa-IR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ه 3: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نظام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بازتوزیع</a:t>
            </a:r>
            <a:endParaRPr lang="en-US" sz="4000" dirty="0">
              <a:solidFill>
                <a:srgbClr val="FFFFFF"/>
              </a:solidFill>
              <a:latin typeface="Sahel FD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7C78D8-2D56-F8A4-6E88-0395D8AB3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261276"/>
            <a:ext cx="7225748" cy="43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00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6EBD54-7A9F-B174-91D3-9142D6AF0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B3C21D-0035-D0BD-1C34-A3C38795E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مروری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اقتصاد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سیاسی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جهان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همزمان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با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قاجار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325A75-73FF-925D-64F0-FF0559DAF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390"/>
          <a:stretch/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412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0D78EC-3257-8B0D-39CB-19B62F35A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4E8A37-CC4D-1636-3EAC-1BA2B1E9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افسانه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یارانه</a:t>
            </a:r>
            <a:r>
              <a:rPr lang="en-US" sz="4000" dirty="0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ahel FD" panose="020B0603030804020204" pitchFamily="34" charset="-78"/>
                <a:cs typeface="B Titr" panose="00000700000000000000" pitchFamily="2" charset="-78"/>
              </a:rPr>
              <a:t>پنهان</a:t>
            </a:r>
            <a:endParaRPr lang="en-US" sz="4000" dirty="0">
              <a:solidFill>
                <a:srgbClr val="FFFFFF"/>
              </a:solidFill>
              <a:latin typeface="Sahel FD" panose="020B0603030804020204" pitchFamily="34" charset="-78"/>
              <a:cs typeface="B Titr" panose="00000700000000000000" pitchFamily="2" charset="-7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73184D-D2B6-CD62-5C14-3EC61248D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658691"/>
            <a:ext cx="7225748" cy="354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75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FCCF70-CE27-8BB9-7C7D-5EFAE29F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E5055D-4032-DBCF-C21B-4FB20C20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لای</a:t>
            </a:r>
            <a:r>
              <a:rPr lang="fa-IR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ه 3: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نظامات</a:t>
            </a:r>
            <a:r>
              <a:rPr lang="en-US" sz="4000" kern="12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cs typeface="B Titr" panose="00000700000000000000" pitchFamily="2" charset="-78"/>
              </a:rPr>
              <a:t>بازتولید</a:t>
            </a:r>
            <a:endParaRPr lang="en-US" sz="4000" kern="12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8" name="Content Placeholder 7" descr="A diagram of a family&#10;&#10;Description automatically generated">
            <a:extLst>
              <a:ext uri="{FF2B5EF4-FFF2-40B4-BE49-F238E27FC236}">
                <a16:creationId xmlns:a16="http://schemas.microsoft.com/office/drawing/2014/main" id="{1B7E28B0-07C7-56BE-0364-C2B67FD8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629023"/>
            <a:ext cx="7225748" cy="55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34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416D36-BEDD-A45A-03F9-CDBA9BD2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F49CE-1FE1-C161-8650-C7AC9FFDC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کشاورزی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قاجار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63CDB6-4212-2B2B-5C17-2F6648584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441919"/>
            <a:ext cx="7225748" cy="397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556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96035F-5308-F1F2-8BC8-2F3CB26D5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3D2E5-998F-4A99-D1E3-575DA7A3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نظام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صنعتی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قاجار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2231B1-8BD6-4D45-8048-E6D9F2415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701280"/>
            <a:ext cx="7225748" cy="545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7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F86F0B-AF6A-7E56-1D28-B2389C916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1E895-EE8B-242D-6CAD-6B9453E9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نظام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تجاری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در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دوره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قاجار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B0015F-E18B-E8BC-1AD2-A4504D214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297404"/>
            <a:ext cx="7225748" cy="42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2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FFDFCE-9420-62AA-9D57-F876D558A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49060-9282-7F77-D2D1-6C51BE26D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1">
              <a:lnSpc>
                <a:spcPct val="100000"/>
              </a:lnSpc>
            </a:pP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مسئله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استقراض</a:t>
            </a:r>
            <a:r>
              <a:rPr lang="en-US" sz="4000" dirty="0">
                <a:solidFill>
                  <a:srgbClr val="FFFFFF"/>
                </a:solidFill>
                <a:cs typeface="B Titr" panose="00000700000000000000" pitchFamily="2" charset="-78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B Titr" panose="00000700000000000000" pitchFamily="2" charset="-78"/>
              </a:rPr>
              <a:t>خارجی</a:t>
            </a:r>
            <a:endParaRPr lang="en-US" sz="4000" dirty="0">
              <a:solidFill>
                <a:srgbClr val="FFFFFF"/>
              </a:solidFill>
              <a:cs typeface="B Titr" panose="00000700000000000000" pitchFamily="2" charset="-78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1DAB4C-D618-9FB2-8791-CB67637D0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746441"/>
            <a:ext cx="7225748" cy="536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34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328</Words>
  <Application>Microsoft Office PowerPoint</Application>
  <PresentationFormat>Widescreen</PresentationFormat>
  <Paragraphs>51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Aptos</vt:lpstr>
      <vt:lpstr>Aptos Display</vt:lpstr>
      <vt:lpstr>Arial</vt:lpstr>
      <vt:lpstr>B Titr</vt:lpstr>
      <vt:lpstr>Sahel FD</vt:lpstr>
      <vt:lpstr>Office Theme</vt:lpstr>
      <vt:lpstr>PowerPoint Presentation</vt:lpstr>
      <vt:lpstr>بررسی اقتصاد ایران از سه زاویه</vt:lpstr>
      <vt:lpstr>بخش اول: نمایی از تاریخ نظام تولید در اقتصاد ایران</vt:lpstr>
      <vt:lpstr>مروری بر ساخت اقتصاد ایران در دوره قاجار</vt:lpstr>
      <vt:lpstr>مروری بر اقتصاد سیاسی جهان همزمان با دوره قاجار</vt:lpstr>
      <vt:lpstr>کشاورزی در دوره قاجار</vt:lpstr>
      <vt:lpstr>نظام صنعتی در دوره قاجار</vt:lpstr>
      <vt:lpstr>نظام تجاری در دوره قاجار</vt:lpstr>
      <vt:lpstr>مسئله استقراض خارجی</vt:lpstr>
      <vt:lpstr>فروش امکانات اولیه کشور</vt:lpstr>
      <vt:lpstr>طراحی اقتصاد ایران توسط اجنبی</vt:lpstr>
      <vt:lpstr>مروری بر اقتصاد ایران در دوره پهلوی</vt:lpstr>
      <vt:lpstr>مروری بر اقتصاد سیاسی جهان همزمان با دوره پهلوی</vt:lpstr>
      <vt:lpstr>کشف نفت و دولت مفت‌خواره</vt:lpstr>
      <vt:lpstr>اصلاحات ارضی و جابجایی طبقه برنده</vt:lpstr>
      <vt:lpstr>تولید مونتاژی و غیرتوسعه‌ای</vt:lpstr>
      <vt:lpstr>مرگ مویرگی بافت تولید در ایران</vt:lpstr>
      <vt:lpstr>مرگ بُنه و تضعیف بنیه</vt:lpstr>
      <vt:lpstr>برهم زدن نسبت جمعیتی شهر و روستا</vt:lpstr>
      <vt:lpstr>نظام برنامه‌ریزی اقتصادی در دوره پهلوی</vt:lpstr>
      <vt:lpstr>نظام پولی-مالی در دوره پهلوی</vt:lpstr>
      <vt:lpstr>مروری بر اقتصاد در دوره جمهوری اسلامی</vt:lpstr>
      <vt:lpstr>مروری بر اقتصاد سیاسی جهان همزمان با دوره جمهوری اسلامی</vt:lpstr>
      <vt:lpstr>سیاست‌های استقلال اقتصادی و تقویت بنیه تولید داخلی</vt:lpstr>
      <vt:lpstr>سیاست‌های مشارکت عمومی در اقتصاد و گسترش مالکیت</vt:lpstr>
      <vt:lpstr>دولت رفاه و عدالت در زیرساخت</vt:lpstr>
      <vt:lpstr>بخش دوم: نمایی از جریان‌های سیاست‌گذاری در ایران</vt:lpstr>
      <vt:lpstr>جریان‌های ایدئولوژیک در اقتصاد سیاسی و برنامه‌ریزی جهان</vt:lpstr>
      <vt:lpstr>روبنای فرهنگی، زیربنای اقتصادی</vt:lpstr>
      <vt:lpstr>ریزش‌ها و رویش‌ها</vt:lpstr>
      <vt:lpstr>اشاره به نظام برنامه‌ریزی پیش از انقلاب اسلامی</vt:lpstr>
      <vt:lpstr>مسئله انقلاب فرهنگی و تسویه جریان چپ</vt:lpstr>
      <vt:lpstr>شکل‌گیری نئولیبرالیسم</vt:lpstr>
      <vt:lpstr>مکتب نیاوران</vt:lpstr>
      <vt:lpstr>مروری بر سیاست‌های اقتصادی در دهه 60</vt:lpstr>
      <vt:lpstr>شکل‌گیری بدنه کارشناسی جدید</vt:lpstr>
      <vt:lpstr>مروری بر سیاست‌های اقتصادی در دهه 70</vt:lpstr>
      <vt:lpstr>مروری بر سیاست‌های اقتصادی در دهه 80</vt:lpstr>
      <vt:lpstr>مروری بر سیاست‌های اقتصادی در دهه 90</vt:lpstr>
      <vt:lpstr>بخش سوم: نمایی از نظام توزیع و تبعیض در ایران</vt:lpstr>
      <vt:lpstr>اصول 3 و 43 قانون اساسی</vt:lpstr>
      <vt:lpstr>مسئله عدالت توزیعی در 3 لایه</vt:lpstr>
      <vt:lpstr>مروری بر هفت متغیر تبعیض‌ساز در اقتصاد ایران</vt:lpstr>
      <vt:lpstr>لایه 1: پول و بانک</vt:lpstr>
      <vt:lpstr>لایه 1: مالکیت طبیعی، صنعتی و مالی</vt:lpstr>
      <vt:lpstr>لایه 2: نظام حقوق و دستمزد</vt:lpstr>
      <vt:lpstr>لایه 2: نظام امتیازات و انحصارات</vt:lpstr>
      <vt:lpstr>لایه 2: تشکل‌یابی و چانه‌زنی</vt:lpstr>
      <vt:lpstr>لایه 3: نظام بازتوزیع</vt:lpstr>
      <vt:lpstr>افسانه یارانه پنهان</vt:lpstr>
      <vt:lpstr>لایه 3: نظامات بازتولید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313 nafar</dc:creator>
  <cp:lastModifiedBy>313 nafar</cp:lastModifiedBy>
  <cp:revision>49</cp:revision>
  <dcterms:created xsi:type="dcterms:W3CDTF">2024-10-09T11:24:18Z</dcterms:created>
  <dcterms:modified xsi:type="dcterms:W3CDTF">2024-10-10T08:41:05Z</dcterms:modified>
</cp:coreProperties>
</file>