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0" r:id="rId1"/>
  </p:sldMasterIdLst>
  <p:notesMasterIdLst>
    <p:notesMasterId r:id="rId25"/>
  </p:notesMasterIdLst>
  <p:sldIdLst>
    <p:sldId id="312" r:id="rId2"/>
    <p:sldId id="256" r:id="rId3"/>
    <p:sldId id="260" r:id="rId4"/>
    <p:sldId id="257" r:id="rId5"/>
    <p:sldId id="338" r:id="rId6"/>
    <p:sldId id="339" r:id="rId7"/>
    <p:sldId id="340" r:id="rId8"/>
    <p:sldId id="341" r:id="rId9"/>
    <p:sldId id="343" r:id="rId10"/>
    <p:sldId id="344" r:id="rId11"/>
    <p:sldId id="345" r:id="rId12"/>
    <p:sldId id="346" r:id="rId13"/>
    <p:sldId id="347" r:id="rId14"/>
    <p:sldId id="348" r:id="rId15"/>
    <p:sldId id="261" r:id="rId16"/>
    <p:sldId id="349" r:id="rId17"/>
    <p:sldId id="358" r:id="rId18"/>
    <p:sldId id="357" r:id="rId19"/>
    <p:sldId id="356" r:id="rId20"/>
    <p:sldId id="350" r:id="rId21"/>
    <p:sldId id="351" r:id="rId22"/>
    <p:sldId id="352" r:id="rId23"/>
    <p:sldId id="353" r:id="rId24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8" autoAdjust="0"/>
    <p:restoredTop sz="94660"/>
  </p:normalViewPr>
  <p:slideViewPr>
    <p:cSldViewPr snapToGrid="0">
      <p:cViewPr varScale="1">
        <p:scale>
          <a:sx n="58" d="100"/>
          <a:sy n="58" d="100"/>
        </p:scale>
        <p:origin x="449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4359757C-C54B-44AC-9EF2-91ED217BC278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CA137C88-ACAB-4E01-BED7-69C405452AB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2867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137C88-ACAB-4E01-BED7-69C405452AB4}" type="slidenum">
              <a:rPr lang="fa-IR" smtClean="0"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29627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F19DD-FEB7-0D6B-C60E-C06DAEF1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95C906-446A-8412-792F-04265A93AA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508627-F897-6F66-4986-3C409D6F84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58B9F5-0BCC-A0F6-8B4A-354DDD6DF9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600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CF229-7461-8DDE-18EA-016BAFE86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26641B-2840-B6F8-5A37-815121B4BE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711E5D-7E13-4905-E112-BB5084788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85CA69-1AF6-1F46-8BDC-9C88CFD46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7905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DDCE6-91FC-5907-CFE5-1A9AB3592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E8677A-BD84-68FE-7787-C2ADD6E16F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2F0B2D-1B35-D3AB-AA8E-DFB6386F15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0F4390-7110-A455-C6BD-96B971285A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810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F543F-8720-E1AB-4333-BFA7DA3E0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6A9CF7-D3D6-F772-ED9A-083B056D09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3DB607-D2A8-5AE1-E15F-31FAC86BE6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080FA-D247-B639-1505-BD78D17DA5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9034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D89AE-B8C5-704B-E41B-B4AC5A243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DF4201-0BA5-CA2F-EDD7-EF3BC73D0F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C52932-FBD3-34D0-072A-82C91CF34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5FF9E5-3FF7-44D2-78B1-AD7AD900F4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37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0822A-EC15-14F5-B336-4CDD2EF03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AB0785-5AE3-E5F7-EDAA-C22581580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3A14B3-5028-BD75-3E74-45D53F51B9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BC435-1576-DAB0-EA66-B66FC11856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9901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78D9E-A18F-5661-324A-E843D0F03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CD75E9-6FD4-2371-067C-7A0E179ECD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86EC5A-293E-5169-4FF5-146E795EC8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F2BDC-8694-0FD6-3785-539E2C7F2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1908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108E2-2162-0B09-116A-075A132C7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0E67DB-FD87-BF83-016A-1E1DEE5A7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94FF43-0BD1-BFC0-9BD9-9273F2922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4A172-C610-D445-85E8-6F3760DECB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9754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AE386-1257-E45B-5AF5-563BF15DD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88C330-5E37-6330-3D02-21A0BC01D7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7D2AB6-DAA9-D180-0E5D-DB92B02E6F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93059A-19B4-41BF-63FB-4DC3EEAAFB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0848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65DA0-86ED-1693-5906-EF62FE281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4C93C8-13A1-BC91-497A-BCE6DE746D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7125EC-47A5-7BC3-169C-EBA55D5E30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D9FC4-5427-C82D-AD3E-A85328BAE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080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137C88-ACAB-4E01-BED7-69C405452AB4}" type="slidenum">
              <a:rPr lang="fa-IR" smtClean="0"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75678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0DB76-4CB0-848A-F1CD-85B3E9AB7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EBC497-131A-267C-FA04-F19CD6FD01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B536F9-ED39-4EC2-591A-79619E34A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76666-36A8-37B5-3DBF-61A6254BD7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547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15903-ACBD-E698-418C-9F4F8D50B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5AD1A2-04B8-76ED-F83A-BB4CA2B310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B18655-256B-EA87-D8E2-8071A87662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835A4-9466-1978-8C0E-3474A80EE4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115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4F3B8-E750-AD38-1F67-09D1EC22D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060309-D146-DFE8-F3A0-8BE4D9F7D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19A1F6-C53D-2642-ACB1-F867FDEA8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799FE-13BD-B62E-B737-505C57CE9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5427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1809C-090F-073E-94A1-6896702F2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E17F0-0EC5-701D-970F-5DE057A5A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6BA456-267B-C761-54CD-8E22E76B2A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ACB85-CCA1-6EE9-BDBE-2E6E194584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189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01911-A40A-CE39-03A2-434E05FBE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4B2B24-7406-E115-2F1A-E9D7905919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BAB50C-29A4-69F8-D25F-B716F3664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0A086-429D-A810-9ED9-6728F875C7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355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C0EA8-94B9-F5EB-1B74-8F0019999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5F4E83-7E22-0E4A-C8F9-DC6E27DE25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A0728D-3D70-3B78-2929-9702F0A61B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4CE29-FFDD-7A42-04C4-62B97C9A00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636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24507-A24D-EDE7-2193-BA902CB16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B99988-28A8-1620-658F-40F72E9CEF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8D0D24-14D3-8506-FA1F-CD75A2802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C4C1D9-225F-A270-75E1-FD909EF764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37C88-ACAB-4E01-BED7-69C405452AB4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a-I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902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4337D-9CBB-3A2E-328D-2F098EC33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378C5B-D1AB-D494-8452-6A29E7D76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BCAEF1-534C-FE98-2C1D-8ECF4C13D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352DA-0676-49C2-52EB-BC06EB129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C6E3F-8005-6CAE-2EA1-EE3B9A105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01763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DCBEE-96A2-7614-23A3-9313FE0A9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2AC6E-C7D3-AF51-4659-A6ACE413D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7F3A4-7387-1C13-7183-4E019DF9C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27480-8AB4-D88E-0EC4-88E08A7A0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98B30D-07FE-945B-A532-075727F16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58010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3B2675-A60D-347C-D603-4851BD5332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CBB515-7ACF-16DC-79DB-D465E19E5D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2EAF-3982-8303-170A-FCDD59133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D0473-0D7B-4F87-8DB4-681257B64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10F20-1820-C927-1DA0-503F9132B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1346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814A7-8167-B15B-C455-09C66669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7D3D4-3011-ACA7-5BF1-E0AD015C2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FE4D1-15E4-B034-0905-3F9B3146B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5A43-D0EA-3E0A-7B45-ED53FBFF3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AD574-AE6F-CA40-2D9F-6506DB9D0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04806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0A620-6D48-5597-4FF9-F4FC90FD0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EDC1F-7A8C-4A5A-5C90-FB994F24E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2A124-07A9-80F1-0C35-1BC66C2AC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62A22-CE81-7041-57E7-5AD4E4D32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CDB29-5FC1-5A94-91DF-A7F8623FB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5410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26AD3-5A88-CAE5-9BFB-E1B46D97D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D8734-46D5-42CA-3F53-511FBCAB72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A3EF05-2460-C5C4-8605-C646FE51E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00A35-1FB8-3B39-E4B1-DF704B6CB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59E92C-10F0-2D8C-21A5-5EBFBC69A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FC3510-BF3D-EC8B-396B-BB0EC0161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3537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20C1F-211E-6E60-3A5F-DD50188E7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AB7CE-389D-CB38-ACE3-4B7075915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65BC31-F745-9DA7-C35D-8F4E2A766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855FC6-3592-7D51-19FF-F679EEFD0B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0067B4-EB33-9ED4-BA49-9A8467DBCB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32F467-9B60-FCE3-B663-EA90C5D7A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D838B8-98C6-29DB-AC27-02AD49596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D30EC6-460B-3948-520D-FCC6DA8A7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6016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71E6D-9914-D62B-5912-856D2E972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3EFC9F-C755-F620-B4CC-E408F791C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AC60B4-09F0-E296-599C-F68B8A9F7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4A9699-909F-0FA6-F49E-32337521B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12294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2C1609-3EDD-1714-AE08-1BBB10A3F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E90FD5-9AA1-324A-1577-9E620B7D3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4695F-38AF-3810-DBE1-00EB44FE4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5048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F23AE-6B87-BE20-CF16-AB4D0230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4B462-D171-417F-5B5C-C304A8F47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34DB4-14FE-E78A-064A-11217D95A8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1C5D11-2FF6-24A7-6BBB-80703FFD8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3404F1-EC2C-39B0-0256-33E6E7E8A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9907D-AAC6-D47D-82A2-AA76C379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3458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22CC9-5570-342B-535A-EB5FC7BF5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152801-1ED6-1229-E234-65324C3959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5B55EB-0D74-8BBE-6CF7-48FD08712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CEB39B-2289-D54C-CCA5-A67A5E84C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1027-C5DE-4198-9FF8-510266D7D5A7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73BB15-A038-7224-D782-57271CCCA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47051-419B-FAD7-A08A-472D6D0E7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00516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3E920F-9C15-7E1D-C26C-7487C138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24550B-1DAA-86E4-BF53-C2EAD3741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782B7-F4D9-01B4-0BF4-B25366C0D7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81027-C5DE-4198-9FF8-510266D7D5A7}" type="datetimeFigureOut">
              <a:rPr lang="fa-IR" smtClean="0"/>
              <a:t>25/06/1446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94FF2-1473-8FC9-34EC-1F594B21CC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C393-9704-7D13-394B-E838A328D3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65B846-0028-483C-8051-085E1E8BD9D1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6392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1" r:id="rId1"/>
    <p:sldLayoutId id="2147484322" r:id="rId2"/>
    <p:sldLayoutId id="2147484323" r:id="rId3"/>
    <p:sldLayoutId id="2147484324" r:id="rId4"/>
    <p:sldLayoutId id="2147484325" r:id="rId5"/>
    <p:sldLayoutId id="2147484326" r:id="rId6"/>
    <p:sldLayoutId id="2147484327" r:id="rId7"/>
    <p:sldLayoutId id="2147484328" r:id="rId8"/>
    <p:sldLayoutId id="2147484329" r:id="rId9"/>
    <p:sldLayoutId id="2147484330" r:id="rId10"/>
    <p:sldLayoutId id="21474843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C10B0E-42E3-AF53-4D1D-6ECCA722E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9379D06-E59E-8827-341A-E25E11E2D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endParaRPr lang="fa-IR" sz="40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205C31-F672-C33A-C0E8-45E199D48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endParaRPr lang="fa-IR" sz="2000">
              <a:solidFill>
                <a:srgbClr val="FFFFFF"/>
              </a:solidFill>
            </a:endParaRPr>
          </a:p>
        </p:txBody>
      </p:sp>
      <p:pic>
        <p:nvPicPr>
          <p:cNvPr id="11" name="Picture 10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241E3C16-E989-A0EB-58EA-3D4AE5902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35" y="540636"/>
            <a:ext cx="11327549" cy="421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59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3B9078-E1C7-404A-4EFE-A0DD3DD5A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04029FA-9433-98A8-30C5-6624D724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8B5B71-F6AB-68E6-6978-E0A8314F5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31B404-2D4D-9D25-307E-8D1B104AA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FFCD46-EE1E-DB0C-AD53-451798C1F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6BD5A55-2BC9-5EC1-FBA0-391D48EE1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6AC12A-FB29-BE34-D82E-6FEE056C3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وضعیت فعلی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 در ایران</a:t>
            </a:r>
          </a:p>
        </p:txBody>
      </p:sp>
      <p:pic>
        <p:nvPicPr>
          <p:cNvPr id="2050" name="Picture 2" descr="به بهانه‌ هفته منابع طبیعی (+عکس)">
            <a:extLst>
              <a:ext uri="{FF2B5EF4-FFF2-40B4-BE49-F238E27FC236}">
                <a16:creationId xmlns:a16="http://schemas.microsoft.com/office/drawing/2014/main" id="{9972A623-4DFE-BFD8-D473-1599B8614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485" y="-4663"/>
            <a:ext cx="52895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244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EC7164-1987-4357-D850-AA11A30CB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794C25F-AE97-BEE2-6C38-50C653C52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5EA8FE-64D2-DE38-366A-25F99EF7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6D0AA2-706B-C17E-779C-32332C255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20659E-6E5E-F11C-A15C-803F96534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5EBF9EB-7D5C-2455-BE72-0D0DF1ACA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DB9D57-2F05-3059-9A06-4C57047B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1918496"/>
            <a:ext cx="2880828" cy="307190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rtl="1">
              <a:lnSpc>
                <a:spcPct val="100000"/>
              </a:lnSpc>
            </a:pP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آسیب‌شناسی</a:t>
            </a: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 سیاستگذاری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 در جمهوری اسلامی</a:t>
            </a:r>
          </a:p>
        </p:txBody>
      </p:sp>
      <p:pic>
        <p:nvPicPr>
          <p:cNvPr id="3074" name="Picture 2" descr="بازتاب – تشکیل وزارتخانه منابع طبیعی؛ خواب آشفته ای که مجلسی ها برای طبیعت  ایران دیده اند">
            <a:extLst>
              <a:ext uri="{FF2B5EF4-FFF2-40B4-BE49-F238E27FC236}">
                <a16:creationId xmlns:a16="http://schemas.microsoft.com/office/drawing/2014/main" id="{1EF76555-C95B-91D7-7BB7-A69FAD451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1" y="1047535"/>
            <a:ext cx="7620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93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D6591D-AD26-357C-568F-D12E28D74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8B071C1-F35C-9F48-A220-EFDA8B0A4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A946B8-CC20-2650-74C3-E081A9CF7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A7B8BCF-261D-D04D-5258-E1F1FAD9E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5972D2-EDE4-299E-62EA-09554F129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C827B24-6684-01E6-F691-05B56BB45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C056F3-2925-F132-68E9-951B0A5E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رابطه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 و ولایت </a:t>
            </a:r>
            <a:endParaRPr lang="en-US" sz="4000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  <p:pic>
        <p:nvPicPr>
          <p:cNvPr id="4098" name="Picture 2" descr="سورہ انفال - ویکی شیعہ">
            <a:extLst>
              <a:ext uri="{FF2B5EF4-FFF2-40B4-BE49-F238E27FC236}">
                <a16:creationId xmlns:a16="http://schemas.microsoft.com/office/drawing/2014/main" id="{B26DEA14-21AD-D717-7F22-E8376BE60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7" y="-22219"/>
            <a:ext cx="7099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352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9D62C5-5614-60C4-B50F-66B940435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3EE9C63-57FF-8B12-9C18-8147B59F5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7F55C2-6D38-6E17-8F19-FC643D5A0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057D84-6618-309E-D5F1-F111B7B30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27F3B3-A297-5581-7CEB-E4E5230BE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762D34A-1F03-1808-7471-5FC46DB9B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7ED557-8D6B-C780-8544-5022DADCC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53686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نقش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دولت‌ها</a:t>
            </a: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 در اقتصاد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 </a:t>
            </a:r>
          </a:p>
        </p:txBody>
      </p:sp>
      <p:pic>
        <p:nvPicPr>
          <p:cNvPr id="5122" name="Picture 2" descr="داده نمای مهم ترین وظایف دولت در اقتصاد مقاومتی :: Leader.ir">
            <a:extLst>
              <a:ext uri="{FF2B5EF4-FFF2-40B4-BE49-F238E27FC236}">
                <a16:creationId xmlns:a16="http://schemas.microsoft.com/office/drawing/2014/main" id="{26B2390D-128E-C5EB-2540-9E01DF9A2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447" y="578089"/>
            <a:ext cx="8151554" cy="570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297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F261D3-13AB-E952-EE4F-0A4580DB7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7FFB93F-63A2-502C-F389-FE70E5C27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2555D9-0EC6-E83C-83FD-6EA2DA6D2F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B291BC-B58F-3591-6A67-C29D0E12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1565C0-3515-8FB5-5072-061C23704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14D033F-B6FB-7BA2-6818-DF73B9357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3FC9C-3E2A-A410-32EE-D0DC9EC12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نقش مردم در اقتصاد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endParaRPr lang="fa-IR" sz="4000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  <p:pic>
        <p:nvPicPr>
          <p:cNvPr id="6146" name="Picture 2" descr="نقش مردم در تحقق اقتصاد مقاومتی - قم پرس">
            <a:extLst>
              <a:ext uri="{FF2B5EF4-FFF2-40B4-BE49-F238E27FC236}">
                <a16:creationId xmlns:a16="http://schemas.microsoft.com/office/drawing/2014/main" id="{044E581A-3E5B-4E06-04C3-2A0053A66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693" y="11241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303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4551B1-75EA-111D-AF77-BEA14BC0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D49104-FA47-44C0-C530-2574219474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rtl="1"/>
            <a:r>
              <a:rPr lang="fa-IR" sz="4800" dirty="0">
                <a:solidFill>
                  <a:srgbClr val="FFFFFF"/>
                </a:solidFill>
                <a:cs typeface="B Titr" panose="00000700000000000000" pitchFamily="2" charset="-78"/>
              </a:rPr>
              <a:t>بخش دوم: چرایی </a:t>
            </a:r>
            <a:r>
              <a:rPr lang="fa-IR" sz="48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r>
              <a:rPr lang="fa-IR" sz="4800" dirty="0">
                <a:solidFill>
                  <a:srgbClr val="FFFFFF"/>
                </a:solidFill>
                <a:cs typeface="B Titr" panose="00000700000000000000" pitchFamily="2" charset="-78"/>
              </a:rPr>
              <a:t> (</a:t>
            </a:r>
            <a:r>
              <a:rPr lang="fa-IR" sz="4800" dirty="0" err="1">
                <a:solidFill>
                  <a:srgbClr val="FFFFFF"/>
                </a:solidFill>
                <a:cs typeface="B Titr" panose="00000700000000000000" pitchFamily="2" charset="-78"/>
              </a:rPr>
              <a:t>کارکردهای</a:t>
            </a:r>
            <a:r>
              <a:rPr lang="fa-IR" sz="4800" dirty="0">
                <a:solidFill>
                  <a:srgbClr val="FFFFFF"/>
                </a:solidFill>
                <a:cs typeface="B Titr" panose="00000700000000000000" pitchFamily="2" charset="-78"/>
              </a:rPr>
              <a:t> </a:t>
            </a:r>
            <a:r>
              <a:rPr lang="fa-IR" sz="48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r>
              <a:rPr lang="fa-IR" sz="4800" dirty="0">
                <a:solidFill>
                  <a:srgbClr val="FFFFFF"/>
                </a:solidFill>
                <a:cs typeface="B Titr" panose="00000700000000000000" pitchFamily="2" charset="-78"/>
              </a:rPr>
              <a:t>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D06E9D-A92B-2652-71E1-9B6AACC64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72032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29DE26-21B2-5A8F-8B01-BFE1490D3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84CC16-9DFC-3735-52B3-B17CF77DD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6B2310-943C-807D-9FFD-B8FB37B59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BD0B8F-FD1B-3DFD-D954-AEB2BF2F7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EDA4445-5A77-90C0-46C0-52CB9CE24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060FB49-8EA6-4EB1-CBCA-DA93FF37A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B957E-4747-1A95-4C5E-4E47894D5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هویت‌بخشی به اقتصاد واقعی</a:t>
            </a:r>
          </a:p>
        </p:txBody>
      </p:sp>
      <p:pic>
        <p:nvPicPr>
          <p:cNvPr id="7172" name="Picture 4" descr="فوتوتیتر/امام خامنه ای:«هویت مستقل» اولین چیزی است که باید در جوان پرورش  دهیم؛ بعد از آن نوبت اقتصاد مقاومتی است - تسنیم">
            <a:extLst>
              <a:ext uri="{FF2B5EF4-FFF2-40B4-BE49-F238E27FC236}">
                <a16:creationId xmlns:a16="http://schemas.microsoft.com/office/drawing/2014/main" id="{F1E7DC97-D303-3109-65DB-8ED8C5018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573" y="346094"/>
            <a:ext cx="8225365" cy="616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805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ED76E9-1E98-9B7D-4EFD-39BA84169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D8FAAE1-C5F2-EF2C-6583-523B6A4E5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CFDBCF-6B9F-E8B8-DA82-2F82764AB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C51244-B6F2-6727-968F-53BFF5C2E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C0CD81-A49D-25E8-72DC-5B5C1452E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2ACEDB4-32D8-6CBF-E418-CD857D827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95D476-B3F0-453B-6B39-D72B75E1E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536868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تقویت پول ملی (نسبت پول ملی و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)</a:t>
            </a:r>
          </a:p>
        </p:txBody>
      </p:sp>
      <p:pic>
        <p:nvPicPr>
          <p:cNvPr id="8194" name="Picture 2" descr="راهکار محسن رضایی برای تقویت پول ملی | خبرگزاری بین المللی شفقنا">
            <a:extLst>
              <a:ext uri="{FF2B5EF4-FFF2-40B4-BE49-F238E27FC236}">
                <a16:creationId xmlns:a16="http://schemas.microsoft.com/office/drawing/2014/main" id="{9E7D84CE-4524-F32F-3BF3-5FE08CB7F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7" y="719838"/>
            <a:ext cx="7207135" cy="529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835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94D3D4-AED1-FAF1-7134-B8629D1BA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4BA367-C2CF-6FB0-99FF-E5A1B1354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03E388-5E91-36D9-82E3-A9FD080D4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D916F8-0914-7FF2-4E55-8B07E5314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5B716A-3C99-E66A-B3E3-E630B19E0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3A4B433-E8E8-A89B-59C9-629A2412E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83B82F-B761-2D7C-3A6D-EEBA63C5C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484234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ارتقاء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بهره‌وری</a:t>
            </a: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 و ایجاد انگیزه در افراد</a:t>
            </a:r>
          </a:p>
        </p:txBody>
      </p:sp>
      <p:pic>
        <p:nvPicPr>
          <p:cNvPr id="9218" name="Picture 2" descr="افزایش بهره‌وری کارکنان | راهکارهایی برای بهبود عملکرد کارکنان در سازمان‌ها  | بلاگ میزیتو">
            <a:extLst>
              <a:ext uri="{FF2B5EF4-FFF2-40B4-BE49-F238E27FC236}">
                <a16:creationId xmlns:a16="http://schemas.microsoft.com/office/drawing/2014/main" id="{B485133A-5EFA-103D-8CE8-D846443CD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4" y="716969"/>
            <a:ext cx="8146034" cy="540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2244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EB9E67-623F-08E6-8EC9-3B5EAE16A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3D82F8D-F0E0-D208-A752-C7B860234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BC64B7-5CC2-1C00-D055-52A2E93F3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4A4A47-9C55-A029-0679-BFBBC2396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4D95D6-8096-F20F-1CEE-B5B90BCFE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12E7A0F-AA6B-9E58-F8BD-C9C83E60B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7C50D-D480-4F17-61F9-A1C84A2DB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تحقق عدالت اجتماعی</a:t>
            </a:r>
          </a:p>
        </p:txBody>
      </p:sp>
      <p:pic>
        <p:nvPicPr>
          <p:cNvPr id="10242" name="Picture 2" descr="عدالت اجتماعی چیست؟ + روز جهانی عدالت اجتماعی - ایمنا">
            <a:extLst>
              <a:ext uri="{FF2B5EF4-FFF2-40B4-BE49-F238E27FC236}">
                <a16:creationId xmlns:a16="http://schemas.microsoft.com/office/drawing/2014/main" id="{D9188968-45A0-520D-5A32-221D0545A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760" y="546421"/>
            <a:ext cx="8093625" cy="539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449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970F8-DE86-2C68-5FF1-B2552BE58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441" y="921716"/>
            <a:ext cx="6025227" cy="2328022"/>
          </a:xfrm>
        </p:spPr>
        <p:txBody>
          <a:bodyPr anchor="b">
            <a:normAutofit/>
          </a:bodyPr>
          <a:lstStyle/>
          <a:p>
            <a:pPr algn="r" rtl="1"/>
            <a:r>
              <a:rPr lang="fa-IR" sz="4800" dirty="0">
                <a:latin typeface="Sahel FD" panose="020B0603030804020204" pitchFamily="34" charset="-78"/>
                <a:cs typeface="B Titr" panose="00000700000000000000" pitchFamily="2" charset="-78"/>
              </a:rPr>
              <a:t>اقتصاد انفال، چرا و چگونه؟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A3EE80-7216-5683-FCDB-24ADBEC0A4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3442" y="4541263"/>
            <a:ext cx="4662957" cy="1395022"/>
          </a:xfrm>
        </p:spPr>
        <p:txBody>
          <a:bodyPr anchor="t">
            <a:normAutofit/>
          </a:bodyPr>
          <a:lstStyle/>
          <a:p>
            <a:pPr algn="l">
              <a:lnSpc>
                <a:spcPct val="150000"/>
              </a:lnSpc>
            </a:pPr>
            <a:r>
              <a:rPr lang="fa-IR" sz="2800" dirty="0">
                <a:solidFill>
                  <a:srgbClr val="FFFFFF"/>
                </a:solidFill>
                <a:cs typeface="B Titr" panose="00000700000000000000" pitchFamily="2" charset="-78"/>
              </a:rPr>
              <a:t>مردمی سازی و حقوق مردم در منابع عمومی ثروت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41084B-3B8D-9546-D4F5-A68169840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754" y="519187"/>
            <a:ext cx="4017388" cy="555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75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BD89AC-F504-49B5-38C9-003360AA8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60B0C43-4610-1A81-2848-20459123A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B492F9-3627-A986-3B78-27A221BAA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105A017-711D-EE95-A159-FD810C82B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A51BD2-9407-BE0F-511E-042DD41B7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8919D09-9DF4-D855-A19C-09CD29609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900B39-FDF8-8075-5149-4BA6BE128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C8357F-334D-C1C3-9F19-D25FB091A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rtl="1"/>
            <a:r>
              <a:rPr lang="fa-IR" sz="4800" dirty="0">
                <a:solidFill>
                  <a:srgbClr val="FFFFFF"/>
                </a:solidFill>
                <a:cs typeface="B Titr" panose="00000700000000000000" pitchFamily="2" charset="-78"/>
              </a:rPr>
              <a:t>بخش سوم: چگونگی تحقق اقتصاد </a:t>
            </a:r>
            <a:r>
              <a:rPr lang="fa-IR" sz="48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endParaRPr lang="fa-IR" sz="4800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1C55A9-4CEB-929D-FEC7-88FD294FE0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32848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A502D0-77F9-0178-417A-20E9DBE2A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FBB63A6-70DD-11DE-1DDC-99595828B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3676EE-276A-C9C5-EFEF-26639A20D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9FF253-8EF6-7D51-791A-7EEB6CA4B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79488F-C86E-9A30-E371-3BA3FF3B2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0BA013F-B579-BD04-2354-B315C34C5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DA7FDF-5E81-1DE6-5DF4-68A670E01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الگوهای مدیریت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endParaRPr lang="fa-IR" sz="4000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  <p:pic>
        <p:nvPicPr>
          <p:cNvPr id="11266" name="Picture 2" descr="NEW: What is Management Really?">
            <a:extLst>
              <a:ext uri="{FF2B5EF4-FFF2-40B4-BE49-F238E27FC236}">
                <a16:creationId xmlns:a16="http://schemas.microsoft.com/office/drawing/2014/main" id="{61C5F787-5EE8-5D46-0016-32E627127A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9"/>
          <a:stretch/>
        </p:blipFill>
        <p:spPr bwMode="auto">
          <a:xfrm>
            <a:off x="4036904" y="487025"/>
            <a:ext cx="8172278" cy="573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534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431B71-1852-51E0-AB57-FD876E96A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C487038-9E6A-6107-09FC-A9B4AFE3A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882336-1C14-D4D2-CF17-D06DD7ED8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F25251-BA5F-EC9C-795E-85DC622E4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9E4558-B831-D63A-1723-B7B6B09F0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5D1F81E-0E88-7AA7-44E0-77D9EC60F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4B320B-CE50-CB5E-9C4E-A942F7999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جهانی‌سازی</a:t>
            </a: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 و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endParaRPr lang="fa-IR" sz="4000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  <p:pic>
        <p:nvPicPr>
          <p:cNvPr id="12290" name="Picture 2" descr="تفاوت جهانی گرایی و جهانی شدن (سازی) چیه؟ » فرق بین همه چیز در دیفرتو">
            <a:extLst>
              <a:ext uri="{FF2B5EF4-FFF2-40B4-BE49-F238E27FC236}">
                <a16:creationId xmlns:a16="http://schemas.microsoft.com/office/drawing/2014/main" id="{691A40D2-08AA-9B24-CC85-31C5FC20A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262" y="1497686"/>
            <a:ext cx="8161624" cy="408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058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4F25A2-7FF6-B68B-11C8-E8FC20D51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DD4A181-B635-D092-9A22-BF418A64A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F2AA11-E000-4F17-2900-9C4E6DE83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14DAAD-E9C9-1B14-2952-78AAAD28C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DDDD33-89DB-0642-57DB-A5DE74569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ECA809-1CB6-0046-ECB2-0EC9BD7F6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CC9627-C26A-1641-C315-0A3B0009F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 و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مردمی‌سازی</a:t>
            </a:r>
            <a:endParaRPr lang="fa-IR" sz="4000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93F9D1-A43B-F4E0-A231-531DF84F8F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58" t="4769" r="37482" b="3550"/>
          <a:stretch/>
        </p:blipFill>
        <p:spPr>
          <a:xfrm>
            <a:off x="5298784" y="792852"/>
            <a:ext cx="5498755" cy="52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35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D98209-350D-F83D-34CB-BDA2C246F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B53A97-19A8-30FC-FEC3-196AFCD51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800" dirty="0">
                <a:solidFill>
                  <a:srgbClr val="FFFFFF"/>
                </a:solidFill>
                <a:latin typeface="Sahel FD" panose="020B0603030804020204" pitchFamily="34" charset="-78"/>
                <a:cs typeface="B Titr" panose="00000700000000000000" pitchFamily="2" charset="-78"/>
              </a:rPr>
              <a:t>بخش اول: چیستی </a:t>
            </a:r>
            <a:r>
              <a:rPr lang="fa-IR" sz="4800" dirty="0" err="1">
                <a:solidFill>
                  <a:srgbClr val="FFFFFF"/>
                </a:solidFill>
                <a:latin typeface="Sahel FD" panose="020B0603030804020204" pitchFamily="34" charset="-78"/>
                <a:cs typeface="B Titr" panose="00000700000000000000" pitchFamily="2" charset="-78"/>
              </a:rPr>
              <a:t>انفال</a:t>
            </a:r>
            <a:r>
              <a:rPr lang="fa-IR" sz="4800" dirty="0">
                <a:solidFill>
                  <a:srgbClr val="FFFFFF"/>
                </a:solidFill>
                <a:latin typeface="Sahel FD" panose="020B0603030804020204" pitchFamily="34" charset="-78"/>
                <a:cs typeface="B Titr" panose="00000700000000000000" pitchFamily="2" charset="-78"/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13950B-1866-891B-823A-D717F59867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9724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4AD0D1-840E-B2E5-5961-CC0073EA7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منشأ معرفتی اقتصاد اسلامی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F7D14D4-B531-DF1D-DBA2-561549100876}"/>
              </a:ext>
            </a:extLst>
          </p:cNvPr>
          <p:cNvGrpSpPr/>
          <p:nvPr/>
        </p:nvGrpSpPr>
        <p:grpSpPr>
          <a:xfrm>
            <a:off x="4098092" y="759542"/>
            <a:ext cx="8106335" cy="5159812"/>
            <a:chOff x="4085664" y="1700256"/>
            <a:chExt cx="8106335" cy="515981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95E2F76-1BDC-8308-E8C8-A71217B12D76}"/>
                </a:ext>
              </a:extLst>
            </p:cNvPr>
            <p:cNvSpPr/>
            <p:nvPr/>
          </p:nvSpPr>
          <p:spPr>
            <a:xfrm>
              <a:off x="4085664" y="1700256"/>
              <a:ext cx="8106335" cy="5159812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EB1E778-85AE-E272-429D-7D058DE70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21" y="1700256"/>
              <a:ext cx="3919072" cy="51477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8231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21B571-87D4-FAB9-DF46-8AF16F006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D6EE95C-F2A7-332C-E9EB-D200FB556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9F1E76-6257-0552-46BC-2BA8E1E1D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27F45CD-4B2D-5DCF-B2A7-8CE31716A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016780-C553-C063-B642-3861DFDD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9E420E6-13F4-A3A1-8820-E9D9D60C3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6594FB-8F95-7894-A804-129712B2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مفهوم رزق در نگاه قرآن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DC74BD-E160-53CC-632B-F62BE5C68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3182" y="940047"/>
            <a:ext cx="7209960" cy="5157975"/>
          </a:xfrm>
        </p:spPr>
        <p:txBody>
          <a:bodyPr anchor="ctr">
            <a:normAutofit lnSpcReduction="10000"/>
          </a:bodyPr>
          <a:lstStyle/>
          <a:p>
            <a:pPr marL="739775" lvl="1" indent="-282575" algn="r" rtl="1">
              <a:lnSpc>
                <a:spcPct val="150000"/>
              </a:lnSpc>
            </a:pPr>
            <a:r>
              <a:rPr lang="fa-IR" sz="2800" dirty="0" err="1">
                <a:cs typeface="B Nazanin" panose="00000400000000000000" pitchFamily="2" charset="-78"/>
              </a:rPr>
              <a:t>قل</a:t>
            </a:r>
            <a:r>
              <a:rPr lang="fa-IR" sz="2800" dirty="0">
                <a:cs typeface="B Nazanin" panose="00000400000000000000" pitchFamily="2" charset="-78"/>
              </a:rPr>
              <a:t> من يرزقكم من السماء و الأرض ... و من يدبّر الأمر فسيقولون </a:t>
            </a:r>
            <a:r>
              <a:rPr lang="fa-IR" sz="2800" dirty="0" err="1">
                <a:cs typeface="B Nazanin" panose="00000400000000000000" pitchFamily="2" charset="-78"/>
              </a:rPr>
              <a:t>اللَّه</a:t>
            </a:r>
            <a:r>
              <a:rPr lang="fa-IR" sz="2800" dirty="0">
                <a:cs typeface="B Nazanin" panose="00000400000000000000" pitchFamily="2" charset="-78"/>
              </a:rPr>
              <a:t> .... (یونس، آیه ۳۱)</a:t>
            </a:r>
          </a:p>
          <a:p>
            <a:pPr marL="739775" lvl="1" indent="-282575" algn="r" rtl="1">
              <a:lnSpc>
                <a:spcPct val="150000"/>
              </a:lnSpc>
            </a:pPr>
            <a:r>
              <a:rPr lang="fa-IR" sz="2800" dirty="0">
                <a:cs typeface="B Nazanin" panose="00000400000000000000" pitchFamily="2" charset="-78"/>
              </a:rPr>
              <a:t>يأيّها النّاس اذكروا نعمت اللّه عليكم هل من خلق غير اللّه يرزقكم مّن السّماء والأرض لا إله إلّاهو فأنّى‌ </a:t>
            </a:r>
            <a:r>
              <a:rPr lang="fa-IR" sz="2800" dirty="0" err="1">
                <a:cs typeface="B Nazanin" panose="00000400000000000000" pitchFamily="2" charset="-78"/>
              </a:rPr>
              <a:t>تؤفكون</a:t>
            </a:r>
            <a:r>
              <a:rPr lang="fa-IR" sz="2800" dirty="0">
                <a:cs typeface="B Nazanin" panose="00000400000000000000" pitchFamily="2" charset="-78"/>
              </a:rPr>
              <a:t>. (فاطر، آیه ۳)</a:t>
            </a:r>
          </a:p>
          <a:p>
            <a:pPr marL="739775" lvl="1" indent="-282575" algn="r" rtl="1">
              <a:lnSpc>
                <a:spcPct val="150000"/>
              </a:lnSpc>
            </a:pPr>
            <a:r>
              <a:rPr lang="fa-IR" sz="2800" dirty="0">
                <a:cs typeface="B Nazanin" panose="00000400000000000000" pitchFamily="2" charset="-78"/>
              </a:rPr>
              <a:t>هو الذى يريكم ءايته و ينزّل لكم من السماء رزقا ... اللَّه الذى جعل لكم الأرض قرارا ... و رزقكم من الطيّبت ....(غافر، آیه ۱۳)</a:t>
            </a:r>
          </a:p>
        </p:txBody>
      </p:sp>
    </p:spTree>
    <p:extLst>
      <p:ext uri="{BB962C8B-B14F-4D97-AF65-F5344CB8AC3E}">
        <p14:creationId xmlns:p14="http://schemas.microsoft.com/office/powerpoint/2010/main" val="36760562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DEE3A4-73B4-EF20-0E39-454A8F28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D63B982-0894-DECB-B5DE-00505DAAE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E5795B-99A5-FEF2-7C1C-583CEBBC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D54A85-E6D2-8225-677D-09C13C881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547372A-28E1-8065-8979-793BBA1A1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2F83254-462A-A9F0-B754-B5FB31AE2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4FF786-40D4-8943-8F12-23FE76A27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مسأله مالکیت در اسلام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CC360E-404E-8920-207E-B04E77445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1999" y="858921"/>
            <a:ext cx="7209960" cy="5157975"/>
          </a:xfrm>
        </p:spPr>
        <p:txBody>
          <a:bodyPr anchor="ctr">
            <a:normAutofit/>
          </a:bodyPr>
          <a:lstStyle/>
          <a:p>
            <a:pPr marL="739775" lvl="1" indent="-282575" algn="r" rtl="1">
              <a:lnSpc>
                <a:spcPct val="150000"/>
              </a:lnSpc>
            </a:pPr>
            <a:r>
              <a:rPr lang="fa-IR" sz="2800" dirty="0" err="1">
                <a:cs typeface="B Nazanin" panose="00000400000000000000" pitchFamily="2" charset="-78"/>
              </a:rPr>
              <a:t>يَسْأَلُونَكَ</a:t>
            </a:r>
            <a:r>
              <a:rPr lang="fa-IR" sz="2800" dirty="0">
                <a:cs typeface="B Nazanin" panose="00000400000000000000" pitchFamily="2" charset="-78"/>
              </a:rPr>
              <a:t> عَنِ الْأَنْفَالِ قُلِ الْأَنْفَالُ لِلَّهِ وَالرَّسُولِ فَاتَّقُوا اللَّهَ </a:t>
            </a:r>
            <a:r>
              <a:rPr lang="fa-IR" sz="2800" dirty="0" err="1">
                <a:cs typeface="B Nazanin" panose="00000400000000000000" pitchFamily="2" charset="-78"/>
              </a:rPr>
              <a:t>وَأَصْلِحُوا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 err="1">
                <a:cs typeface="B Nazanin" panose="00000400000000000000" pitchFamily="2" charset="-78"/>
              </a:rPr>
              <a:t>ذَاتَ</a:t>
            </a:r>
            <a:r>
              <a:rPr lang="fa-IR" sz="2800" dirty="0">
                <a:cs typeface="B Nazanin" panose="00000400000000000000" pitchFamily="2" charset="-78"/>
              </a:rPr>
              <a:t> بَيْنِكُمْ وَأَطِيعُوا اللَّهَ وَرَسُولَهُ إِنْ كُنْتُمْ مُؤْمِنِينَ (انفال، آیه 1)</a:t>
            </a:r>
          </a:p>
        </p:txBody>
      </p:sp>
    </p:spTree>
    <p:extLst>
      <p:ext uri="{BB962C8B-B14F-4D97-AF65-F5344CB8AC3E}">
        <p14:creationId xmlns:p14="http://schemas.microsoft.com/office/powerpoint/2010/main" val="2391168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127C53-01F1-71FB-A7BF-4FA184702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DA3EB37-A56D-A7FE-A83B-AE3B2F82C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C6DF6CA-26B8-2633-F08B-6E9EC66B2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7D6971-0DB6-6812-D40A-B7E38AF17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11CB6E-A5A8-6194-0047-7AE43A479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F23FC5F-B3A5-3EF2-63AF-0F05ABD7D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BAF876-7A31-B86C-144E-F9E3CFF51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523710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توضیح اصل ۴۵ قانون اساسی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77768E-BEE0-51C5-00C0-53851E353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2940" y="966361"/>
            <a:ext cx="7209960" cy="5157975"/>
          </a:xfrm>
        </p:spPr>
        <p:txBody>
          <a:bodyPr anchor="ctr">
            <a:normAutofit lnSpcReduction="10000"/>
          </a:bodyPr>
          <a:lstStyle/>
          <a:p>
            <a:pPr marL="457200" lvl="1" indent="0" algn="just" rtl="1">
              <a:lnSpc>
                <a:spcPct val="150000"/>
              </a:lnSpc>
              <a:buNone/>
            </a:pPr>
            <a:r>
              <a:rPr lang="fa-IR" sz="2800" dirty="0" err="1">
                <a:cs typeface="B Nazanin" panose="00000400000000000000" pitchFamily="2" charset="-78"/>
              </a:rPr>
              <a:t>انفال</a:t>
            </a:r>
            <a:r>
              <a:rPr lang="fa-IR" sz="2800" dirty="0">
                <a:cs typeface="B Nazanin" panose="00000400000000000000" pitchFamily="2" charset="-78"/>
              </a:rPr>
              <a:t> و ثروت‌های عمومی از قبیل زمین‌های موات یا رها شده، معادن، دریاها، دریاچه‌ها، رودخانه‌ها و سایر آب‌های عمومی، کوه‌ها، دره‌ها، جنگل‌ها، نیزارها، بیشه‌های طبیعی، مراتعی که حریم نیست، ارث بدون وارث، و اموال مجهول‌المالک و اموال عمومی که از غاصبین مسترد می‌شود، در اختیار حکومت اسلامی است تا بر طبق مصالح عامه نسبت به آن‌ها عمل نماید. تفصیل و ترتیب استفاده از هر یک را قانون معین </a:t>
            </a:r>
            <a:r>
              <a:rPr lang="fa-IR" sz="2800" dirty="0" err="1">
                <a:cs typeface="B Nazanin" panose="00000400000000000000" pitchFamily="2" charset="-78"/>
              </a:rPr>
              <a:t>می‌کند</a:t>
            </a:r>
            <a:r>
              <a:rPr lang="fa-IR" sz="2800" dirty="0"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0365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5294BA-7261-EEA8-8734-5F5CA853A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C96BB13-828C-49EB-03DB-4B0863A8F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A06EB2-2399-008F-43DC-8E7EA8B36E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0D7208-F49B-1814-3F2D-25DFCC2DE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AAAADA-B95C-B24A-2234-0C9864AD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1C433C3-8CF6-E2E9-FC66-BEB99C6A7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6DDCC8-8DE5-ADFB-D4AD-13D96B371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1832973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نگاه اجتماعی/ سیاسی/ مدیریتی به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endParaRPr lang="fa-IR" sz="4000" dirty="0">
              <a:solidFill>
                <a:srgbClr val="FFFFFF"/>
              </a:solidFill>
              <a:cs typeface="B Titr" panose="00000700000000000000" pitchFamily="2" charset="-78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9670DB-5E50-9417-4A19-8E28D6A86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840" y="1018988"/>
            <a:ext cx="7209960" cy="5157975"/>
          </a:xfrm>
        </p:spPr>
        <p:txBody>
          <a:bodyPr>
            <a:normAutofit/>
          </a:bodyPr>
          <a:lstStyle/>
          <a:p>
            <a:pPr marL="457200" lvl="1" indent="0" algn="r" rtl="1">
              <a:lnSpc>
                <a:spcPct val="100000"/>
              </a:lnSpc>
              <a:buNone/>
            </a:pPr>
            <a:endParaRPr lang="fa-IR" sz="2800" dirty="0">
              <a:cs typeface="B Nazanin" panose="00000400000000000000" pitchFamily="2" charset="-78"/>
            </a:endParaRPr>
          </a:p>
          <a:p>
            <a:pPr marL="739775" lvl="1" indent="-282575" algn="r" rtl="1">
              <a:lnSpc>
                <a:spcPct val="100000"/>
              </a:lnSpc>
            </a:pPr>
            <a:endParaRPr lang="fa-IR" sz="2800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3081E6-D2E3-D9B3-6CE6-1118557C7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3"/>
          <a:stretch/>
        </p:blipFill>
        <p:spPr>
          <a:xfrm>
            <a:off x="4355459" y="1361075"/>
            <a:ext cx="7519685" cy="413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41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2C8023-DCF1-D556-5869-CDE9632C9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CE1BE89-5E11-CE34-4E43-D06F42B1E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D6FC98-C4AF-784F-D3B9-7542BA593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D97E5C-1153-38E7-846B-961A85E75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2DA637-0F50-6CE1-2963-E0DB173C7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7BA71A9-A587-4D73-BA5B-013DAF59A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37F0E8-26BF-3A80-C53B-CDE4F4717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1">
              <a:lnSpc>
                <a:spcPct val="100000"/>
              </a:lnSpc>
            </a:pP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وضعیت فعلی </a:t>
            </a:r>
            <a:r>
              <a:rPr lang="fa-IR" sz="4000" dirty="0" err="1">
                <a:solidFill>
                  <a:srgbClr val="FFFFFF"/>
                </a:solidFill>
                <a:cs typeface="B Titr" panose="00000700000000000000" pitchFamily="2" charset="-78"/>
              </a:rPr>
              <a:t>انفال</a:t>
            </a:r>
            <a:r>
              <a:rPr lang="fa-IR" sz="4000" dirty="0">
                <a:solidFill>
                  <a:srgbClr val="FFFFFF"/>
                </a:solidFill>
                <a:cs typeface="B Titr" panose="00000700000000000000" pitchFamily="2" charset="-78"/>
              </a:rPr>
              <a:t> در جهان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A31B39-CEEC-9ED0-DDA1-935A4FB10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840" y="1018988"/>
            <a:ext cx="7209960" cy="5157975"/>
          </a:xfrm>
        </p:spPr>
        <p:txBody>
          <a:bodyPr>
            <a:normAutofit/>
          </a:bodyPr>
          <a:lstStyle/>
          <a:p>
            <a:pPr marL="282575" indent="-282575" algn="r" rtl="1">
              <a:lnSpc>
                <a:spcPct val="100000"/>
              </a:lnSpc>
            </a:pPr>
            <a:endParaRPr lang="fa-IR" sz="3200" b="1" dirty="0">
              <a:cs typeface="B Nazanin" panose="00000400000000000000" pitchFamily="2" charset="-78"/>
            </a:endParaRPr>
          </a:p>
          <a:p>
            <a:pPr marL="739775" lvl="1" indent="-282575" algn="r" rtl="1">
              <a:lnSpc>
                <a:spcPct val="100000"/>
              </a:lnSpc>
            </a:pPr>
            <a:endParaRPr lang="fa-IR" sz="2800" dirty="0">
              <a:cs typeface="B Nazanin" panose="00000400000000000000" pitchFamily="2" charset="-78"/>
            </a:endParaRPr>
          </a:p>
          <a:p>
            <a:pPr marL="739775" lvl="1" indent="-282575" algn="r" rtl="1">
              <a:lnSpc>
                <a:spcPct val="100000"/>
              </a:lnSpc>
            </a:pPr>
            <a:endParaRPr lang="fa-IR" sz="2800" dirty="0">
              <a:cs typeface="B Nazanin" panose="00000400000000000000" pitchFamily="2" charset="-78"/>
            </a:endParaRPr>
          </a:p>
        </p:txBody>
      </p:sp>
      <p:pic>
        <p:nvPicPr>
          <p:cNvPr id="1026" name="Picture 2" descr="خبرآنلاین - اینفوگرافیک | ثروتمندترین کشورهای جهان بر اساس منابع طبیعی؛  ایران در کدام رتبه است؟">
            <a:extLst>
              <a:ext uri="{FF2B5EF4-FFF2-40B4-BE49-F238E27FC236}">
                <a16:creationId xmlns:a16="http://schemas.microsoft.com/office/drawing/2014/main" id="{FBDDA741-74A4-7252-EB5C-089591673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955" y="8909"/>
            <a:ext cx="3927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8453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329</Words>
  <Application>Microsoft Office PowerPoint</Application>
  <PresentationFormat>Widescreen</PresentationFormat>
  <Paragraphs>48</Paragraphs>
  <Slides>23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Aptos</vt:lpstr>
      <vt:lpstr>Aptos Display</vt:lpstr>
      <vt:lpstr>Arial</vt:lpstr>
      <vt:lpstr>B Nazanin</vt:lpstr>
      <vt:lpstr>B Titr</vt:lpstr>
      <vt:lpstr>Sahel FD</vt:lpstr>
      <vt:lpstr>Office Theme</vt:lpstr>
      <vt:lpstr>PowerPoint Presentation</vt:lpstr>
      <vt:lpstr>اقتصاد انفال، چرا و چگونه؟</vt:lpstr>
      <vt:lpstr>بخش اول: چیستی انفال </vt:lpstr>
      <vt:lpstr>منشأ معرفتی اقتصاد اسلامی</vt:lpstr>
      <vt:lpstr>مفهوم رزق در نگاه قرآن</vt:lpstr>
      <vt:lpstr>مسأله مالکیت در اسلام </vt:lpstr>
      <vt:lpstr>توضیح اصل ۴۵ قانون اساسی </vt:lpstr>
      <vt:lpstr>نگاه اجتماعی/ سیاسی/ مدیریتی به انفال</vt:lpstr>
      <vt:lpstr>وضعیت فعلی انفال در جهان</vt:lpstr>
      <vt:lpstr>وضعیت فعلی انفال در ایران</vt:lpstr>
      <vt:lpstr>آسیب‌شناسی سیاستگذاری انفال در جمهوری اسلامی</vt:lpstr>
      <vt:lpstr>رابطه انفال و ولایت </vt:lpstr>
      <vt:lpstr>نقش دولت‌ها در اقتصاد انفال </vt:lpstr>
      <vt:lpstr>نقش مردم در اقتصاد انفال</vt:lpstr>
      <vt:lpstr>بخش دوم: چرایی انفال (کارکردهای انفال)</vt:lpstr>
      <vt:lpstr>هویت‌بخشی به اقتصاد واقعی</vt:lpstr>
      <vt:lpstr>تقویت پول ملی (نسبت پول ملی و انفال)</vt:lpstr>
      <vt:lpstr>ارتقاء بهره‌وری و ایجاد انگیزه در افراد</vt:lpstr>
      <vt:lpstr>تحقق عدالت اجتماعی</vt:lpstr>
      <vt:lpstr>بخش سوم: چگونگی تحقق اقتصاد انفال</vt:lpstr>
      <vt:lpstr>الگوهای مدیریت انفال</vt:lpstr>
      <vt:lpstr>جهانی‌سازی و انفال</vt:lpstr>
      <vt:lpstr>انفال و مردمی‌سازی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313 nafar</dc:creator>
  <cp:lastModifiedBy>313 nafar</cp:lastModifiedBy>
  <cp:revision>119</cp:revision>
  <dcterms:created xsi:type="dcterms:W3CDTF">2024-10-09T11:24:18Z</dcterms:created>
  <dcterms:modified xsi:type="dcterms:W3CDTF">2024-12-26T09:26:48Z</dcterms:modified>
</cp:coreProperties>
</file>