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26" r:id="rId3"/>
    <p:sldId id="342" r:id="rId4"/>
    <p:sldId id="307" r:id="rId5"/>
    <p:sldId id="284" r:id="rId6"/>
    <p:sldId id="285" r:id="rId7"/>
    <p:sldId id="315" r:id="rId8"/>
    <p:sldId id="313" r:id="rId9"/>
    <p:sldId id="333" r:id="rId10"/>
    <p:sldId id="331" r:id="rId11"/>
    <p:sldId id="332" r:id="rId12"/>
    <p:sldId id="334" r:id="rId13"/>
    <p:sldId id="335" r:id="rId14"/>
    <p:sldId id="336" r:id="rId15"/>
    <p:sldId id="337" r:id="rId16"/>
    <p:sldId id="338" r:id="rId17"/>
    <p:sldId id="339" r:id="rId18"/>
    <p:sldId id="343" r:id="rId19"/>
    <p:sldId id="314" r:id="rId20"/>
    <p:sldId id="344" r:id="rId21"/>
    <p:sldId id="316" r:id="rId22"/>
    <p:sldId id="317" r:id="rId23"/>
    <p:sldId id="325" r:id="rId24"/>
    <p:sldId id="327" r:id="rId25"/>
    <p:sldId id="328" r:id="rId26"/>
    <p:sldId id="329" r:id="rId27"/>
    <p:sldId id="330" r:id="rId28"/>
    <p:sldId id="318" r:id="rId29"/>
    <p:sldId id="341" r:id="rId30"/>
    <p:sldId id="340" r:id="rId31"/>
    <p:sldId id="312" r:id="rId32"/>
    <p:sldId id="320" r:id="rId33"/>
    <p:sldId id="321" r:id="rId34"/>
    <p:sldId id="322" r:id="rId35"/>
    <p:sldId id="323" r:id="rId36"/>
    <p:sldId id="324" r:id="rId37"/>
    <p:sldId id="319" r:id="rId38"/>
    <p:sldId id="294" r:id="rId39"/>
    <p:sldId id="286" r:id="rId40"/>
    <p:sldId id="287" r:id="rId41"/>
    <p:sldId id="288" r:id="rId42"/>
    <p:sldId id="289" r:id="rId43"/>
    <p:sldId id="290" r:id="rId44"/>
    <p:sldId id="291" r:id="rId45"/>
    <p:sldId id="292" r:id="rId46"/>
    <p:sldId id="293"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9" r:id="rId60"/>
    <p:sldId id="310" r:id="rId61"/>
    <p:sldId id="311"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717" autoAdjust="0"/>
  </p:normalViewPr>
  <p:slideViewPr>
    <p:cSldViewPr snapToGrid="0">
      <p:cViewPr varScale="1">
        <p:scale>
          <a:sx n="58" d="100"/>
          <a:sy n="58" d="100"/>
        </p:scale>
        <p:origin x="439" y="34"/>
      </p:cViewPr>
      <p:guideLst/>
    </p:cSldViewPr>
  </p:slideViewPr>
  <p:outlineViewPr>
    <p:cViewPr>
      <p:scale>
        <a:sx n="33" d="100"/>
        <a:sy n="33" d="100"/>
      </p:scale>
      <p:origin x="0" y="-3920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251F6D-D6DD-449E-9E5F-7C947AD9AA76}"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en-US"/>
        </a:p>
      </dgm:t>
    </dgm:pt>
    <dgm:pt modelId="{8755F43B-3697-41F2-817B-27D73D91A3C7}">
      <dgm:prSet phldrT="[Text]" custT="1"/>
      <dgm:spPr/>
      <dgm:t>
        <a:bodyPr/>
        <a:lstStyle/>
        <a:p>
          <a:r>
            <a:rPr lang="fa-IR" sz="2400" dirty="0">
              <a:cs typeface="B Titr" panose="00000700000000000000" pitchFamily="2" charset="-78"/>
            </a:rPr>
            <a:t>کدام مردم؟</a:t>
          </a:r>
          <a:endParaRPr lang="en-US" sz="2400" dirty="0">
            <a:cs typeface="B Titr" panose="00000700000000000000" pitchFamily="2" charset="-78"/>
          </a:endParaRPr>
        </a:p>
      </dgm:t>
    </dgm:pt>
    <dgm:pt modelId="{FFC75C5A-9FBB-47EE-AADD-0E2DC7497B16}" type="parTrans" cxnId="{82F31D57-F86D-421F-85AB-61FE1D9ADD8F}">
      <dgm:prSet/>
      <dgm:spPr/>
      <dgm:t>
        <a:bodyPr/>
        <a:lstStyle/>
        <a:p>
          <a:endParaRPr lang="en-US" sz="2000">
            <a:cs typeface="B Titr" panose="00000700000000000000" pitchFamily="2" charset="-78"/>
          </a:endParaRPr>
        </a:p>
      </dgm:t>
    </dgm:pt>
    <dgm:pt modelId="{83D900B6-B9E6-401D-B505-EEFA6E11A44E}" type="sibTrans" cxnId="{82F31D57-F86D-421F-85AB-61FE1D9ADD8F}">
      <dgm:prSet/>
      <dgm:spPr/>
      <dgm:t>
        <a:bodyPr/>
        <a:lstStyle/>
        <a:p>
          <a:endParaRPr lang="en-US" sz="2000">
            <a:cs typeface="B Titr" panose="00000700000000000000" pitchFamily="2" charset="-78"/>
          </a:endParaRPr>
        </a:p>
      </dgm:t>
    </dgm:pt>
    <dgm:pt modelId="{D989F989-2351-40D4-B662-23D2BC9C44CE}">
      <dgm:prSet phldrT="[Text]" custT="1"/>
      <dgm:spPr/>
      <dgm:t>
        <a:bodyPr/>
        <a:lstStyle/>
        <a:p>
          <a:r>
            <a:rPr lang="fa-IR" sz="1600" dirty="0">
              <a:cs typeface="B Titr" panose="00000700000000000000" pitchFamily="2" charset="-78"/>
            </a:rPr>
            <a:t>بنگاه خصوصی</a:t>
          </a:r>
          <a:endParaRPr lang="en-US" sz="1600" dirty="0">
            <a:cs typeface="B Titr" panose="00000700000000000000" pitchFamily="2" charset="-78"/>
          </a:endParaRPr>
        </a:p>
      </dgm:t>
    </dgm:pt>
    <dgm:pt modelId="{B2BB4DA8-C7E1-40C7-BB40-A4500BF366DB}" type="parTrans" cxnId="{C71F445E-9A20-4DF7-BFED-2CE5712FB540}">
      <dgm:prSet custT="1"/>
      <dgm:spPr/>
      <dgm:t>
        <a:bodyPr/>
        <a:lstStyle/>
        <a:p>
          <a:endParaRPr lang="en-US" sz="1600">
            <a:cs typeface="B Titr" panose="00000700000000000000" pitchFamily="2" charset="-78"/>
          </a:endParaRPr>
        </a:p>
      </dgm:t>
    </dgm:pt>
    <dgm:pt modelId="{1E78799F-59B3-4680-8AC6-61AFFF30DEE0}" type="sibTrans" cxnId="{C71F445E-9A20-4DF7-BFED-2CE5712FB540}">
      <dgm:prSet/>
      <dgm:spPr/>
      <dgm:t>
        <a:bodyPr/>
        <a:lstStyle/>
        <a:p>
          <a:endParaRPr lang="en-US" sz="2000">
            <a:cs typeface="B Titr" panose="00000700000000000000" pitchFamily="2" charset="-78"/>
          </a:endParaRPr>
        </a:p>
      </dgm:t>
    </dgm:pt>
    <dgm:pt modelId="{A020FB97-4DBB-4B78-AE10-25C5101CFB23}">
      <dgm:prSet phldrT="[Text]" custT="1"/>
      <dgm:spPr/>
      <dgm:t>
        <a:bodyPr/>
        <a:lstStyle/>
        <a:p>
          <a:r>
            <a:rPr lang="fa-IR" sz="1600" dirty="0">
              <a:cs typeface="B Titr" panose="00000700000000000000" pitchFamily="2" charset="-78"/>
            </a:rPr>
            <a:t>توده</a:t>
          </a:r>
          <a:endParaRPr lang="en-US" sz="1600" dirty="0">
            <a:cs typeface="B Titr" panose="00000700000000000000" pitchFamily="2" charset="-78"/>
          </a:endParaRPr>
        </a:p>
      </dgm:t>
    </dgm:pt>
    <dgm:pt modelId="{9692C849-0B7D-4F70-A98F-99956286348A}" type="parTrans" cxnId="{9A539AE0-368E-4B16-B9B5-A7528377271C}">
      <dgm:prSet custT="1"/>
      <dgm:spPr/>
      <dgm:t>
        <a:bodyPr/>
        <a:lstStyle/>
        <a:p>
          <a:endParaRPr lang="en-US" sz="1600">
            <a:cs typeface="B Titr" panose="00000700000000000000" pitchFamily="2" charset="-78"/>
          </a:endParaRPr>
        </a:p>
      </dgm:t>
    </dgm:pt>
    <dgm:pt modelId="{09B1B65C-6D01-4389-9E5B-05C21D537FD1}" type="sibTrans" cxnId="{9A539AE0-368E-4B16-B9B5-A7528377271C}">
      <dgm:prSet/>
      <dgm:spPr/>
      <dgm:t>
        <a:bodyPr/>
        <a:lstStyle/>
        <a:p>
          <a:endParaRPr lang="en-US" sz="2000">
            <a:cs typeface="B Titr" panose="00000700000000000000" pitchFamily="2" charset="-78"/>
          </a:endParaRPr>
        </a:p>
      </dgm:t>
    </dgm:pt>
    <dgm:pt modelId="{9E5AABAC-5FB6-4CB1-818C-D40CFD20C71D}">
      <dgm:prSet phldrT="[Text]" custT="1"/>
      <dgm:spPr/>
      <dgm:t>
        <a:bodyPr/>
        <a:lstStyle/>
        <a:p>
          <a:r>
            <a:rPr lang="fa-IR" sz="1600" dirty="0">
              <a:cs typeface="B Titr" panose="00000700000000000000" pitchFamily="2" charset="-78"/>
            </a:rPr>
            <a:t>تشکل خودجوش</a:t>
          </a:r>
          <a:endParaRPr lang="en-US" sz="1600" dirty="0">
            <a:cs typeface="B Titr" panose="00000700000000000000" pitchFamily="2" charset="-78"/>
          </a:endParaRPr>
        </a:p>
      </dgm:t>
    </dgm:pt>
    <dgm:pt modelId="{41CEA079-7844-4264-B58B-B2854D80044B}" type="parTrans" cxnId="{0E4B35F6-DFC0-4C8E-AC12-6372C219BED6}">
      <dgm:prSet custT="1"/>
      <dgm:spPr/>
      <dgm:t>
        <a:bodyPr/>
        <a:lstStyle/>
        <a:p>
          <a:endParaRPr lang="en-US" sz="1600">
            <a:cs typeface="B Titr" panose="00000700000000000000" pitchFamily="2" charset="-78"/>
          </a:endParaRPr>
        </a:p>
      </dgm:t>
    </dgm:pt>
    <dgm:pt modelId="{75E5EC9A-2436-445F-9AD0-794249F14C72}" type="sibTrans" cxnId="{0E4B35F6-DFC0-4C8E-AC12-6372C219BED6}">
      <dgm:prSet/>
      <dgm:spPr/>
      <dgm:t>
        <a:bodyPr/>
        <a:lstStyle/>
        <a:p>
          <a:endParaRPr lang="en-US" sz="2000">
            <a:cs typeface="B Titr" panose="00000700000000000000" pitchFamily="2" charset="-78"/>
          </a:endParaRPr>
        </a:p>
      </dgm:t>
    </dgm:pt>
    <dgm:pt modelId="{A96AA533-92C4-40C1-B1D1-B726FD4F9C2C}">
      <dgm:prSet phldrT="[Text]" custT="1"/>
      <dgm:spPr/>
      <dgm:t>
        <a:bodyPr/>
        <a:lstStyle/>
        <a:p>
          <a:r>
            <a:rPr lang="fa-IR" sz="1600" dirty="0">
              <a:cs typeface="B Titr" panose="00000700000000000000" pitchFamily="2" charset="-78"/>
            </a:rPr>
            <a:t>تشکل های حقوقی غیرحاکمیتی غیرانتفاعی</a:t>
          </a:r>
          <a:endParaRPr lang="en-US" sz="1600" dirty="0">
            <a:cs typeface="B Titr" panose="00000700000000000000" pitchFamily="2" charset="-78"/>
          </a:endParaRPr>
        </a:p>
      </dgm:t>
    </dgm:pt>
    <dgm:pt modelId="{3F3CDE4D-1E63-4933-8E27-EE500F1278EF}" type="parTrans" cxnId="{CE83630F-6190-43F6-974D-BFA9BC7DC228}">
      <dgm:prSet custT="1"/>
      <dgm:spPr/>
      <dgm:t>
        <a:bodyPr/>
        <a:lstStyle/>
        <a:p>
          <a:endParaRPr lang="en-US" sz="1600">
            <a:cs typeface="B Titr" panose="00000700000000000000" pitchFamily="2" charset="-78"/>
          </a:endParaRPr>
        </a:p>
      </dgm:t>
    </dgm:pt>
    <dgm:pt modelId="{38F69D96-280D-4C80-8779-B74EE90C602A}" type="sibTrans" cxnId="{CE83630F-6190-43F6-974D-BFA9BC7DC228}">
      <dgm:prSet/>
      <dgm:spPr/>
      <dgm:t>
        <a:bodyPr/>
        <a:lstStyle/>
        <a:p>
          <a:endParaRPr lang="en-US" sz="2000">
            <a:cs typeface="B Titr" panose="00000700000000000000" pitchFamily="2" charset="-78"/>
          </a:endParaRPr>
        </a:p>
      </dgm:t>
    </dgm:pt>
    <dgm:pt modelId="{E29050D5-D6DC-4DB1-8CE8-C28B8155D313}">
      <dgm:prSet phldrT="[Text]" custT="1"/>
      <dgm:spPr/>
      <dgm:t>
        <a:bodyPr/>
        <a:lstStyle/>
        <a:p>
          <a:r>
            <a:rPr lang="fa-IR" sz="1600" dirty="0">
              <a:cs typeface="B Titr" panose="00000700000000000000" pitchFamily="2" charset="-78"/>
            </a:rPr>
            <a:t>آحاد مردم و هویت های جمعی</a:t>
          </a:r>
          <a:endParaRPr lang="en-US" sz="1600" dirty="0">
            <a:cs typeface="B Titr" panose="00000700000000000000" pitchFamily="2" charset="-78"/>
          </a:endParaRPr>
        </a:p>
      </dgm:t>
    </dgm:pt>
    <dgm:pt modelId="{D1270530-919B-4BB2-A06A-5DDCD6C9C609}" type="parTrans" cxnId="{1A962AFF-AACE-4DA2-A420-0C58A471082F}">
      <dgm:prSet custT="1"/>
      <dgm:spPr/>
      <dgm:t>
        <a:bodyPr/>
        <a:lstStyle/>
        <a:p>
          <a:endParaRPr lang="en-US" sz="1600">
            <a:cs typeface="B Titr" panose="00000700000000000000" pitchFamily="2" charset="-78"/>
          </a:endParaRPr>
        </a:p>
      </dgm:t>
    </dgm:pt>
    <dgm:pt modelId="{E2E6741E-9588-4F42-84DA-A22CA751DFDC}" type="sibTrans" cxnId="{1A962AFF-AACE-4DA2-A420-0C58A471082F}">
      <dgm:prSet/>
      <dgm:spPr/>
      <dgm:t>
        <a:bodyPr/>
        <a:lstStyle/>
        <a:p>
          <a:endParaRPr lang="en-US" sz="2000">
            <a:cs typeface="B Titr" panose="00000700000000000000" pitchFamily="2" charset="-78"/>
          </a:endParaRPr>
        </a:p>
      </dgm:t>
    </dgm:pt>
    <dgm:pt modelId="{8BC442C9-A1F1-4041-B7F1-55BAF77C2A49}">
      <dgm:prSet phldrT="[Text]" custT="1"/>
      <dgm:spPr/>
      <dgm:t>
        <a:bodyPr/>
        <a:lstStyle/>
        <a:p>
          <a:r>
            <a:rPr lang="fa-IR" sz="1600" dirty="0">
              <a:cs typeface="B Titr" panose="00000700000000000000" pitchFamily="2" charset="-78"/>
            </a:rPr>
            <a:t>دولت</a:t>
          </a:r>
          <a:endParaRPr lang="en-US" sz="1600" dirty="0">
            <a:cs typeface="B Titr" panose="00000700000000000000" pitchFamily="2" charset="-78"/>
          </a:endParaRPr>
        </a:p>
      </dgm:t>
    </dgm:pt>
    <dgm:pt modelId="{6C7EA7F4-37E7-47B9-9E78-E60DC259E76F}" type="parTrans" cxnId="{237FE9D4-ECE2-40DC-B737-0E7DB22B50F5}">
      <dgm:prSet custT="1"/>
      <dgm:spPr/>
      <dgm:t>
        <a:bodyPr/>
        <a:lstStyle/>
        <a:p>
          <a:endParaRPr lang="en-US" sz="1600"/>
        </a:p>
      </dgm:t>
    </dgm:pt>
    <dgm:pt modelId="{D77DB07E-9679-47B7-8A58-5D4238265773}" type="sibTrans" cxnId="{237FE9D4-ECE2-40DC-B737-0E7DB22B50F5}">
      <dgm:prSet/>
      <dgm:spPr/>
      <dgm:t>
        <a:bodyPr/>
        <a:lstStyle/>
        <a:p>
          <a:endParaRPr lang="en-US" sz="2000"/>
        </a:p>
      </dgm:t>
    </dgm:pt>
    <dgm:pt modelId="{ECBE1DDD-83FF-434C-A24B-46288EB0F3FE}">
      <dgm:prSet phldrT="[Text]" custT="1"/>
      <dgm:spPr/>
      <dgm:t>
        <a:bodyPr/>
        <a:lstStyle/>
        <a:p>
          <a:r>
            <a:rPr lang="fa-IR" sz="1600" dirty="0">
              <a:cs typeface="B Titr" panose="00000700000000000000" pitchFamily="2" charset="-78"/>
            </a:rPr>
            <a:t>تعاونی</a:t>
          </a:r>
          <a:endParaRPr lang="en-US" sz="1600" dirty="0">
            <a:cs typeface="B Titr" panose="00000700000000000000" pitchFamily="2" charset="-78"/>
          </a:endParaRPr>
        </a:p>
      </dgm:t>
    </dgm:pt>
    <dgm:pt modelId="{0FC1780A-4282-49D5-89D9-0812A59DB5DA}" type="parTrans" cxnId="{726473B4-2D1A-4DF2-A60B-EE63B1EF8299}">
      <dgm:prSet custT="1"/>
      <dgm:spPr/>
      <dgm:t>
        <a:bodyPr/>
        <a:lstStyle/>
        <a:p>
          <a:endParaRPr lang="en-US" sz="1600"/>
        </a:p>
      </dgm:t>
    </dgm:pt>
    <dgm:pt modelId="{CA9DB600-4599-4B7C-B1C9-D32D4E4DF6BD}" type="sibTrans" cxnId="{726473B4-2D1A-4DF2-A60B-EE63B1EF8299}">
      <dgm:prSet/>
      <dgm:spPr/>
      <dgm:t>
        <a:bodyPr/>
        <a:lstStyle/>
        <a:p>
          <a:endParaRPr lang="en-US" sz="2000"/>
        </a:p>
      </dgm:t>
    </dgm:pt>
    <dgm:pt modelId="{C33EA700-E639-4244-BE63-2E3F4B01E3AB}" type="pres">
      <dgm:prSet presAssocID="{4F251F6D-D6DD-449E-9E5F-7C947AD9AA76}" presName="Name0" presStyleCnt="0">
        <dgm:presLayoutVars>
          <dgm:chMax val="1"/>
          <dgm:dir/>
          <dgm:animLvl val="ctr"/>
          <dgm:resizeHandles val="exact"/>
        </dgm:presLayoutVars>
      </dgm:prSet>
      <dgm:spPr/>
    </dgm:pt>
    <dgm:pt modelId="{1FC1861E-68DE-4F7C-9B66-23A0393518D6}" type="pres">
      <dgm:prSet presAssocID="{8755F43B-3697-41F2-817B-27D73D91A3C7}" presName="centerShape" presStyleLbl="node0" presStyleIdx="0" presStyleCnt="1"/>
      <dgm:spPr/>
    </dgm:pt>
    <dgm:pt modelId="{564F8CFF-83DF-4C08-AAE0-6DF51E424FC5}" type="pres">
      <dgm:prSet presAssocID="{B2BB4DA8-C7E1-40C7-BB40-A4500BF366DB}" presName="parTrans" presStyleLbl="sibTrans2D1" presStyleIdx="0" presStyleCnt="7"/>
      <dgm:spPr/>
    </dgm:pt>
    <dgm:pt modelId="{CD0BCC33-2210-4B22-BADD-56DF52430650}" type="pres">
      <dgm:prSet presAssocID="{B2BB4DA8-C7E1-40C7-BB40-A4500BF366DB}" presName="connectorText" presStyleLbl="sibTrans2D1" presStyleIdx="0" presStyleCnt="7"/>
      <dgm:spPr/>
    </dgm:pt>
    <dgm:pt modelId="{A0486EE7-80F7-4E0F-9FB0-DF0E643BA440}" type="pres">
      <dgm:prSet presAssocID="{D989F989-2351-40D4-B662-23D2BC9C44CE}" presName="node" presStyleLbl="node1" presStyleIdx="0" presStyleCnt="7">
        <dgm:presLayoutVars>
          <dgm:bulletEnabled val="1"/>
        </dgm:presLayoutVars>
      </dgm:prSet>
      <dgm:spPr/>
    </dgm:pt>
    <dgm:pt modelId="{6E24E5ED-363F-48EA-8F65-EB21403C70C0}" type="pres">
      <dgm:prSet presAssocID="{0FC1780A-4282-49D5-89D9-0812A59DB5DA}" presName="parTrans" presStyleLbl="sibTrans2D1" presStyleIdx="1" presStyleCnt="7"/>
      <dgm:spPr/>
    </dgm:pt>
    <dgm:pt modelId="{51431F99-AC40-496F-8194-1A11602AD457}" type="pres">
      <dgm:prSet presAssocID="{0FC1780A-4282-49D5-89D9-0812A59DB5DA}" presName="connectorText" presStyleLbl="sibTrans2D1" presStyleIdx="1" presStyleCnt="7"/>
      <dgm:spPr/>
    </dgm:pt>
    <dgm:pt modelId="{568E49FA-6776-4887-9726-789200C9D135}" type="pres">
      <dgm:prSet presAssocID="{ECBE1DDD-83FF-434C-A24B-46288EB0F3FE}" presName="node" presStyleLbl="node1" presStyleIdx="1" presStyleCnt="7">
        <dgm:presLayoutVars>
          <dgm:bulletEnabled val="1"/>
        </dgm:presLayoutVars>
      </dgm:prSet>
      <dgm:spPr/>
    </dgm:pt>
    <dgm:pt modelId="{0A5F436C-1A67-4B94-8786-DD524713542E}" type="pres">
      <dgm:prSet presAssocID="{9692C849-0B7D-4F70-A98F-99956286348A}" presName="parTrans" presStyleLbl="sibTrans2D1" presStyleIdx="2" presStyleCnt="7"/>
      <dgm:spPr/>
    </dgm:pt>
    <dgm:pt modelId="{0A103146-F0A9-4BDD-BE7E-5C1A1519EA5F}" type="pres">
      <dgm:prSet presAssocID="{9692C849-0B7D-4F70-A98F-99956286348A}" presName="connectorText" presStyleLbl="sibTrans2D1" presStyleIdx="2" presStyleCnt="7"/>
      <dgm:spPr/>
    </dgm:pt>
    <dgm:pt modelId="{B08E6C6C-8189-4496-B954-3BBEB6F69FC0}" type="pres">
      <dgm:prSet presAssocID="{A020FB97-4DBB-4B78-AE10-25C5101CFB23}" presName="node" presStyleLbl="node1" presStyleIdx="2" presStyleCnt="7">
        <dgm:presLayoutVars>
          <dgm:bulletEnabled val="1"/>
        </dgm:presLayoutVars>
      </dgm:prSet>
      <dgm:spPr/>
    </dgm:pt>
    <dgm:pt modelId="{721C648A-1519-4C6E-8AA6-F9FD1152B83A}" type="pres">
      <dgm:prSet presAssocID="{41CEA079-7844-4264-B58B-B2854D80044B}" presName="parTrans" presStyleLbl="sibTrans2D1" presStyleIdx="3" presStyleCnt="7"/>
      <dgm:spPr/>
    </dgm:pt>
    <dgm:pt modelId="{C575F3D5-D1E3-48A9-81CD-609F31A9DBE3}" type="pres">
      <dgm:prSet presAssocID="{41CEA079-7844-4264-B58B-B2854D80044B}" presName="connectorText" presStyleLbl="sibTrans2D1" presStyleIdx="3" presStyleCnt="7"/>
      <dgm:spPr/>
    </dgm:pt>
    <dgm:pt modelId="{13ACB646-B13E-4D5A-9F60-333932119914}" type="pres">
      <dgm:prSet presAssocID="{9E5AABAC-5FB6-4CB1-818C-D40CFD20C71D}" presName="node" presStyleLbl="node1" presStyleIdx="3" presStyleCnt="7">
        <dgm:presLayoutVars>
          <dgm:bulletEnabled val="1"/>
        </dgm:presLayoutVars>
      </dgm:prSet>
      <dgm:spPr/>
    </dgm:pt>
    <dgm:pt modelId="{FE493B01-1E0D-43E9-B470-9D48AF676C46}" type="pres">
      <dgm:prSet presAssocID="{3F3CDE4D-1E63-4933-8E27-EE500F1278EF}" presName="parTrans" presStyleLbl="sibTrans2D1" presStyleIdx="4" presStyleCnt="7"/>
      <dgm:spPr/>
    </dgm:pt>
    <dgm:pt modelId="{278DD866-6A93-4403-A9CE-753806C49930}" type="pres">
      <dgm:prSet presAssocID="{3F3CDE4D-1E63-4933-8E27-EE500F1278EF}" presName="connectorText" presStyleLbl="sibTrans2D1" presStyleIdx="4" presStyleCnt="7"/>
      <dgm:spPr/>
    </dgm:pt>
    <dgm:pt modelId="{7975F088-B123-40FE-9DD3-32F062DC183C}" type="pres">
      <dgm:prSet presAssocID="{A96AA533-92C4-40C1-B1D1-B726FD4F9C2C}" presName="node" presStyleLbl="node1" presStyleIdx="4" presStyleCnt="7">
        <dgm:presLayoutVars>
          <dgm:bulletEnabled val="1"/>
        </dgm:presLayoutVars>
      </dgm:prSet>
      <dgm:spPr/>
    </dgm:pt>
    <dgm:pt modelId="{392D42CF-A253-4126-8239-A014D8F81146}" type="pres">
      <dgm:prSet presAssocID="{D1270530-919B-4BB2-A06A-5DDCD6C9C609}" presName="parTrans" presStyleLbl="sibTrans2D1" presStyleIdx="5" presStyleCnt="7"/>
      <dgm:spPr/>
    </dgm:pt>
    <dgm:pt modelId="{9B1FFFAC-606C-497D-94C9-765CC7B07541}" type="pres">
      <dgm:prSet presAssocID="{D1270530-919B-4BB2-A06A-5DDCD6C9C609}" presName="connectorText" presStyleLbl="sibTrans2D1" presStyleIdx="5" presStyleCnt="7"/>
      <dgm:spPr/>
    </dgm:pt>
    <dgm:pt modelId="{79E110C4-1ABC-4B80-B5CE-5D73A4CDF296}" type="pres">
      <dgm:prSet presAssocID="{E29050D5-D6DC-4DB1-8CE8-C28B8155D313}" presName="node" presStyleLbl="node1" presStyleIdx="5" presStyleCnt="7">
        <dgm:presLayoutVars>
          <dgm:bulletEnabled val="1"/>
        </dgm:presLayoutVars>
      </dgm:prSet>
      <dgm:spPr/>
    </dgm:pt>
    <dgm:pt modelId="{1185CBC3-2A2C-46BE-B433-C5D88310D0F3}" type="pres">
      <dgm:prSet presAssocID="{6C7EA7F4-37E7-47B9-9E78-E60DC259E76F}" presName="parTrans" presStyleLbl="sibTrans2D1" presStyleIdx="6" presStyleCnt="7"/>
      <dgm:spPr/>
    </dgm:pt>
    <dgm:pt modelId="{57BF8BEA-8FD0-4A2F-96FA-84783230C9AA}" type="pres">
      <dgm:prSet presAssocID="{6C7EA7F4-37E7-47B9-9E78-E60DC259E76F}" presName="connectorText" presStyleLbl="sibTrans2D1" presStyleIdx="6" presStyleCnt="7"/>
      <dgm:spPr/>
    </dgm:pt>
    <dgm:pt modelId="{085ABA78-4542-46D3-AD5A-21516683161D}" type="pres">
      <dgm:prSet presAssocID="{8BC442C9-A1F1-4041-B7F1-55BAF77C2A49}" presName="node" presStyleLbl="node1" presStyleIdx="6" presStyleCnt="7">
        <dgm:presLayoutVars>
          <dgm:bulletEnabled val="1"/>
        </dgm:presLayoutVars>
      </dgm:prSet>
      <dgm:spPr/>
    </dgm:pt>
  </dgm:ptLst>
  <dgm:cxnLst>
    <dgm:cxn modelId="{9AA14900-8E4C-4EDD-BBF9-2772AB2A576E}" type="presOf" srcId="{4F251F6D-D6DD-449E-9E5F-7C947AD9AA76}" destId="{C33EA700-E639-4244-BE63-2E3F4B01E3AB}" srcOrd="0" destOrd="0" presId="urn:microsoft.com/office/officeart/2005/8/layout/radial5"/>
    <dgm:cxn modelId="{C752FC00-43C7-4AF1-A87B-F5AE96693F2F}" type="presOf" srcId="{6C7EA7F4-37E7-47B9-9E78-E60DC259E76F}" destId="{57BF8BEA-8FD0-4A2F-96FA-84783230C9AA}" srcOrd="1" destOrd="0" presId="urn:microsoft.com/office/officeart/2005/8/layout/radial5"/>
    <dgm:cxn modelId="{F7540101-C6BB-44B0-9334-90F822FFD3C0}" type="presOf" srcId="{3F3CDE4D-1E63-4933-8E27-EE500F1278EF}" destId="{FE493B01-1E0D-43E9-B470-9D48AF676C46}" srcOrd="0" destOrd="0" presId="urn:microsoft.com/office/officeart/2005/8/layout/radial5"/>
    <dgm:cxn modelId="{82943709-8911-4A33-9909-CC53DA9268C8}" type="presOf" srcId="{9692C849-0B7D-4F70-A98F-99956286348A}" destId="{0A5F436C-1A67-4B94-8786-DD524713542E}" srcOrd="0" destOrd="0" presId="urn:microsoft.com/office/officeart/2005/8/layout/radial5"/>
    <dgm:cxn modelId="{69B0E10D-8501-43B1-9428-9B473D9B8702}" type="presOf" srcId="{41CEA079-7844-4264-B58B-B2854D80044B}" destId="{721C648A-1519-4C6E-8AA6-F9FD1152B83A}" srcOrd="0" destOrd="0" presId="urn:microsoft.com/office/officeart/2005/8/layout/radial5"/>
    <dgm:cxn modelId="{CE83630F-6190-43F6-974D-BFA9BC7DC228}" srcId="{8755F43B-3697-41F2-817B-27D73D91A3C7}" destId="{A96AA533-92C4-40C1-B1D1-B726FD4F9C2C}" srcOrd="4" destOrd="0" parTransId="{3F3CDE4D-1E63-4933-8E27-EE500F1278EF}" sibTransId="{38F69D96-280D-4C80-8779-B74EE90C602A}"/>
    <dgm:cxn modelId="{1BF8930F-5883-4A70-BD90-08F67A673A88}" type="presOf" srcId="{8BC442C9-A1F1-4041-B7F1-55BAF77C2A49}" destId="{085ABA78-4542-46D3-AD5A-21516683161D}" srcOrd="0" destOrd="0" presId="urn:microsoft.com/office/officeart/2005/8/layout/radial5"/>
    <dgm:cxn modelId="{0060F010-4737-47C6-88A4-7C0B44851ED2}" type="presOf" srcId="{41CEA079-7844-4264-B58B-B2854D80044B}" destId="{C575F3D5-D1E3-48A9-81CD-609F31A9DBE3}" srcOrd="1" destOrd="0" presId="urn:microsoft.com/office/officeart/2005/8/layout/radial5"/>
    <dgm:cxn modelId="{10310123-ED1C-4C38-842B-69CECAFAF868}" type="presOf" srcId="{8755F43B-3697-41F2-817B-27D73D91A3C7}" destId="{1FC1861E-68DE-4F7C-9B66-23A0393518D6}" srcOrd="0" destOrd="0" presId="urn:microsoft.com/office/officeart/2005/8/layout/radial5"/>
    <dgm:cxn modelId="{775E6025-BEA6-42EB-9364-2A984D96BD70}" type="presOf" srcId="{A020FB97-4DBB-4B78-AE10-25C5101CFB23}" destId="{B08E6C6C-8189-4496-B954-3BBEB6F69FC0}" srcOrd="0" destOrd="0" presId="urn:microsoft.com/office/officeart/2005/8/layout/radial5"/>
    <dgm:cxn modelId="{BF75F627-F5AA-4587-917D-5D64457CB9BF}" type="presOf" srcId="{B2BB4DA8-C7E1-40C7-BB40-A4500BF366DB}" destId="{564F8CFF-83DF-4C08-AAE0-6DF51E424FC5}" srcOrd="0" destOrd="0" presId="urn:microsoft.com/office/officeart/2005/8/layout/radial5"/>
    <dgm:cxn modelId="{2C587439-B027-480F-B9F7-5E15A0B1C7E2}" type="presOf" srcId="{6C7EA7F4-37E7-47B9-9E78-E60DC259E76F}" destId="{1185CBC3-2A2C-46BE-B433-C5D88310D0F3}" srcOrd="0" destOrd="0" presId="urn:microsoft.com/office/officeart/2005/8/layout/radial5"/>
    <dgm:cxn modelId="{C71F445E-9A20-4DF7-BFED-2CE5712FB540}" srcId="{8755F43B-3697-41F2-817B-27D73D91A3C7}" destId="{D989F989-2351-40D4-B662-23D2BC9C44CE}" srcOrd="0" destOrd="0" parTransId="{B2BB4DA8-C7E1-40C7-BB40-A4500BF366DB}" sibTransId="{1E78799F-59B3-4680-8AC6-61AFFF30DEE0}"/>
    <dgm:cxn modelId="{C46E0242-0041-489F-AE4B-BC5F1CE4A0CC}" type="presOf" srcId="{0FC1780A-4282-49D5-89D9-0812A59DB5DA}" destId="{6E24E5ED-363F-48EA-8F65-EB21403C70C0}" srcOrd="0" destOrd="0" presId="urn:microsoft.com/office/officeart/2005/8/layout/radial5"/>
    <dgm:cxn modelId="{59070A4F-DD1C-4A6B-A2BE-EB1B09712E98}" type="presOf" srcId="{9E5AABAC-5FB6-4CB1-818C-D40CFD20C71D}" destId="{13ACB646-B13E-4D5A-9F60-333932119914}" srcOrd="0" destOrd="0" presId="urn:microsoft.com/office/officeart/2005/8/layout/radial5"/>
    <dgm:cxn modelId="{82F31D57-F86D-421F-85AB-61FE1D9ADD8F}" srcId="{4F251F6D-D6DD-449E-9E5F-7C947AD9AA76}" destId="{8755F43B-3697-41F2-817B-27D73D91A3C7}" srcOrd="0" destOrd="0" parTransId="{FFC75C5A-9FBB-47EE-AADD-0E2DC7497B16}" sibTransId="{83D900B6-B9E6-401D-B505-EEFA6E11A44E}"/>
    <dgm:cxn modelId="{410F8F58-47E1-4D9F-8F82-C5636725668A}" type="presOf" srcId="{D1270530-919B-4BB2-A06A-5DDCD6C9C609}" destId="{392D42CF-A253-4126-8239-A014D8F81146}" srcOrd="0" destOrd="0" presId="urn:microsoft.com/office/officeart/2005/8/layout/radial5"/>
    <dgm:cxn modelId="{A259BD8F-93EB-4C0D-8533-06A3C7F8A1D0}" type="presOf" srcId="{3F3CDE4D-1E63-4933-8E27-EE500F1278EF}" destId="{278DD866-6A93-4403-A9CE-753806C49930}" srcOrd="1" destOrd="0" presId="urn:microsoft.com/office/officeart/2005/8/layout/radial5"/>
    <dgm:cxn modelId="{8908109D-CD9B-4C93-BE9D-0FE3376A3C1F}" type="presOf" srcId="{ECBE1DDD-83FF-434C-A24B-46288EB0F3FE}" destId="{568E49FA-6776-4887-9726-789200C9D135}" srcOrd="0" destOrd="0" presId="urn:microsoft.com/office/officeart/2005/8/layout/radial5"/>
    <dgm:cxn modelId="{E60C74A0-F750-4689-99B7-B4F047F9023C}" type="presOf" srcId="{E29050D5-D6DC-4DB1-8CE8-C28B8155D313}" destId="{79E110C4-1ABC-4B80-B5CE-5D73A4CDF296}" srcOrd="0" destOrd="0" presId="urn:microsoft.com/office/officeart/2005/8/layout/radial5"/>
    <dgm:cxn modelId="{7E8DBDA2-5DA2-4415-B2BE-392D2E62CE89}" type="presOf" srcId="{B2BB4DA8-C7E1-40C7-BB40-A4500BF366DB}" destId="{CD0BCC33-2210-4B22-BADD-56DF52430650}" srcOrd="1" destOrd="0" presId="urn:microsoft.com/office/officeart/2005/8/layout/radial5"/>
    <dgm:cxn modelId="{2AF9B8A6-232F-4A89-998B-D02B90D27120}" type="presOf" srcId="{9692C849-0B7D-4F70-A98F-99956286348A}" destId="{0A103146-F0A9-4BDD-BE7E-5C1A1519EA5F}" srcOrd="1" destOrd="0" presId="urn:microsoft.com/office/officeart/2005/8/layout/radial5"/>
    <dgm:cxn modelId="{726473B4-2D1A-4DF2-A60B-EE63B1EF8299}" srcId="{8755F43B-3697-41F2-817B-27D73D91A3C7}" destId="{ECBE1DDD-83FF-434C-A24B-46288EB0F3FE}" srcOrd="1" destOrd="0" parTransId="{0FC1780A-4282-49D5-89D9-0812A59DB5DA}" sibTransId="{CA9DB600-4599-4B7C-B1C9-D32D4E4DF6BD}"/>
    <dgm:cxn modelId="{DC0019B6-75B4-4489-A933-50813C0671B9}" type="presOf" srcId="{D1270530-919B-4BB2-A06A-5DDCD6C9C609}" destId="{9B1FFFAC-606C-497D-94C9-765CC7B07541}" srcOrd="1" destOrd="0" presId="urn:microsoft.com/office/officeart/2005/8/layout/radial5"/>
    <dgm:cxn modelId="{8EDBEDC1-8D77-4C98-87FC-0036E00B760F}" type="presOf" srcId="{0FC1780A-4282-49D5-89D9-0812A59DB5DA}" destId="{51431F99-AC40-496F-8194-1A11602AD457}" srcOrd="1" destOrd="0" presId="urn:microsoft.com/office/officeart/2005/8/layout/radial5"/>
    <dgm:cxn modelId="{237FE9D4-ECE2-40DC-B737-0E7DB22B50F5}" srcId="{8755F43B-3697-41F2-817B-27D73D91A3C7}" destId="{8BC442C9-A1F1-4041-B7F1-55BAF77C2A49}" srcOrd="6" destOrd="0" parTransId="{6C7EA7F4-37E7-47B9-9E78-E60DC259E76F}" sibTransId="{D77DB07E-9679-47B7-8A58-5D4238265773}"/>
    <dgm:cxn modelId="{97662CDD-F0A3-492C-ABFB-E48DFB13BCE0}" type="presOf" srcId="{A96AA533-92C4-40C1-B1D1-B726FD4F9C2C}" destId="{7975F088-B123-40FE-9DD3-32F062DC183C}" srcOrd="0" destOrd="0" presId="urn:microsoft.com/office/officeart/2005/8/layout/radial5"/>
    <dgm:cxn modelId="{0CAA9CDE-E0F5-4D14-8D82-6BCEF6A9F0BF}" type="presOf" srcId="{D989F989-2351-40D4-B662-23D2BC9C44CE}" destId="{A0486EE7-80F7-4E0F-9FB0-DF0E643BA440}" srcOrd="0" destOrd="0" presId="urn:microsoft.com/office/officeart/2005/8/layout/radial5"/>
    <dgm:cxn modelId="{9A539AE0-368E-4B16-B9B5-A7528377271C}" srcId="{8755F43B-3697-41F2-817B-27D73D91A3C7}" destId="{A020FB97-4DBB-4B78-AE10-25C5101CFB23}" srcOrd="2" destOrd="0" parTransId="{9692C849-0B7D-4F70-A98F-99956286348A}" sibTransId="{09B1B65C-6D01-4389-9E5B-05C21D537FD1}"/>
    <dgm:cxn modelId="{0E4B35F6-DFC0-4C8E-AC12-6372C219BED6}" srcId="{8755F43B-3697-41F2-817B-27D73D91A3C7}" destId="{9E5AABAC-5FB6-4CB1-818C-D40CFD20C71D}" srcOrd="3" destOrd="0" parTransId="{41CEA079-7844-4264-B58B-B2854D80044B}" sibTransId="{75E5EC9A-2436-445F-9AD0-794249F14C72}"/>
    <dgm:cxn modelId="{1A962AFF-AACE-4DA2-A420-0C58A471082F}" srcId="{8755F43B-3697-41F2-817B-27D73D91A3C7}" destId="{E29050D5-D6DC-4DB1-8CE8-C28B8155D313}" srcOrd="5" destOrd="0" parTransId="{D1270530-919B-4BB2-A06A-5DDCD6C9C609}" sibTransId="{E2E6741E-9588-4F42-84DA-A22CA751DFDC}"/>
    <dgm:cxn modelId="{4C428B12-AD4E-4717-BF12-CEB425BFDF2F}" type="presParOf" srcId="{C33EA700-E639-4244-BE63-2E3F4B01E3AB}" destId="{1FC1861E-68DE-4F7C-9B66-23A0393518D6}" srcOrd="0" destOrd="0" presId="urn:microsoft.com/office/officeart/2005/8/layout/radial5"/>
    <dgm:cxn modelId="{3237898A-A60A-42C4-9E10-44C44CE8D15A}" type="presParOf" srcId="{C33EA700-E639-4244-BE63-2E3F4B01E3AB}" destId="{564F8CFF-83DF-4C08-AAE0-6DF51E424FC5}" srcOrd="1" destOrd="0" presId="urn:microsoft.com/office/officeart/2005/8/layout/radial5"/>
    <dgm:cxn modelId="{FC6F39EF-39BE-4E77-8C87-4E47C53AAE32}" type="presParOf" srcId="{564F8CFF-83DF-4C08-AAE0-6DF51E424FC5}" destId="{CD0BCC33-2210-4B22-BADD-56DF52430650}" srcOrd="0" destOrd="0" presId="urn:microsoft.com/office/officeart/2005/8/layout/radial5"/>
    <dgm:cxn modelId="{0008F86B-4E57-4EEF-B80F-2F2C3DFDC944}" type="presParOf" srcId="{C33EA700-E639-4244-BE63-2E3F4B01E3AB}" destId="{A0486EE7-80F7-4E0F-9FB0-DF0E643BA440}" srcOrd="2" destOrd="0" presId="urn:microsoft.com/office/officeart/2005/8/layout/radial5"/>
    <dgm:cxn modelId="{1C4B90AB-3312-45F3-873F-AA30AEE170F7}" type="presParOf" srcId="{C33EA700-E639-4244-BE63-2E3F4B01E3AB}" destId="{6E24E5ED-363F-48EA-8F65-EB21403C70C0}" srcOrd="3" destOrd="0" presId="urn:microsoft.com/office/officeart/2005/8/layout/radial5"/>
    <dgm:cxn modelId="{428E2B75-DB92-4BCC-8608-A89CC2872C18}" type="presParOf" srcId="{6E24E5ED-363F-48EA-8F65-EB21403C70C0}" destId="{51431F99-AC40-496F-8194-1A11602AD457}" srcOrd="0" destOrd="0" presId="urn:microsoft.com/office/officeart/2005/8/layout/radial5"/>
    <dgm:cxn modelId="{97D65EDA-C6AD-424A-A7E9-F4E925CD5E29}" type="presParOf" srcId="{C33EA700-E639-4244-BE63-2E3F4B01E3AB}" destId="{568E49FA-6776-4887-9726-789200C9D135}" srcOrd="4" destOrd="0" presId="urn:microsoft.com/office/officeart/2005/8/layout/radial5"/>
    <dgm:cxn modelId="{4DA02996-7A62-4C93-96FC-38EC23ACB211}" type="presParOf" srcId="{C33EA700-E639-4244-BE63-2E3F4B01E3AB}" destId="{0A5F436C-1A67-4B94-8786-DD524713542E}" srcOrd="5" destOrd="0" presId="urn:microsoft.com/office/officeart/2005/8/layout/radial5"/>
    <dgm:cxn modelId="{A64A144E-0281-44B8-A655-06425797A993}" type="presParOf" srcId="{0A5F436C-1A67-4B94-8786-DD524713542E}" destId="{0A103146-F0A9-4BDD-BE7E-5C1A1519EA5F}" srcOrd="0" destOrd="0" presId="urn:microsoft.com/office/officeart/2005/8/layout/radial5"/>
    <dgm:cxn modelId="{2EC7A4DC-47C6-40BB-9BA5-0F3D3412C31C}" type="presParOf" srcId="{C33EA700-E639-4244-BE63-2E3F4B01E3AB}" destId="{B08E6C6C-8189-4496-B954-3BBEB6F69FC0}" srcOrd="6" destOrd="0" presId="urn:microsoft.com/office/officeart/2005/8/layout/radial5"/>
    <dgm:cxn modelId="{C051C0F7-55ED-4DB7-9C7C-44FE1D5A3A73}" type="presParOf" srcId="{C33EA700-E639-4244-BE63-2E3F4B01E3AB}" destId="{721C648A-1519-4C6E-8AA6-F9FD1152B83A}" srcOrd="7" destOrd="0" presId="urn:microsoft.com/office/officeart/2005/8/layout/radial5"/>
    <dgm:cxn modelId="{6104C986-823A-4B27-845B-013395F3B111}" type="presParOf" srcId="{721C648A-1519-4C6E-8AA6-F9FD1152B83A}" destId="{C575F3D5-D1E3-48A9-81CD-609F31A9DBE3}" srcOrd="0" destOrd="0" presId="urn:microsoft.com/office/officeart/2005/8/layout/radial5"/>
    <dgm:cxn modelId="{BE587CF7-8C4D-450F-B857-49F9D0FAE49A}" type="presParOf" srcId="{C33EA700-E639-4244-BE63-2E3F4B01E3AB}" destId="{13ACB646-B13E-4D5A-9F60-333932119914}" srcOrd="8" destOrd="0" presId="urn:microsoft.com/office/officeart/2005/8/layout/radial5"/>
    <dgm:cxn modelId="{A9591D9A-D898-4A05-ADE4-FFF9790F03E5}" type="presParOf" srcId="{C33EA700-E639-4244-BE63-2E3F4B01E3AB}" destId="{FE493B01-1E0D-43E9-B470-9D48AF676C46}" srcOrd="9" destOrd="0" presId="urn:microsoft.com/office/officeart/2005/8/layout/radial5"/>
    <dgm:cxn modelId="{162A1B4C-20C8-4311-BEA7-A7E5B4C2562E}" type="presParOf" srcId="{FE493B01-1E0D-43E9-B470-9D48AF676C46}" destId="{278DD866-6A93-4403-A9CE-753806C49930}" srcOrd="0" destOrd="0" presId="urn:microsoft.com/office/officeart/2005/8/layout/radial5"/>
    <dgm:cxn modelId="{358F167D-69AB-44BC-A92F-F581286072D2}" type="presParOf" srcId="{C33EA700-E639-4244-BE63-2E3F4B01E3AB}" destId="{7975F088-B123-40FE-9DD3-32F062DC183C}" srcOrd="10" destOrd="0" presId="urn:microsoft.com/office/officeart/2005/8/layout/radial5"/>
    <dgm:cxn modelId="{F74A12E2-D121-4013-BDEF-B9021335E1F2}" type="presParOf" srcId="{C33EA700-E639-4244-BE63-2E3F4B01E3AB}" destId="{392D42CF-A253-4126-8239-A014D8F81146}" srcOrd="11" destOrd="0" presId="urn:microsoft.com/office/officeart/2005/8/layout/radial5"/>
    <dgm:cxn modelId="{90826646-54D7-4DA6-AA36-FF83BE3702DE}" type="presParOf" srcId="{392D42CF-A253-4126-8239-A014D8F81146}" destId="{9B1FFFAC-606C-497D-94C9-765CC7B07541}" srcOrd="0" destOrd="0" presId="urn:microsoft.com/office/officeart/2005/8/layout/radial5"/>
    <dgm:cxn modelId="{EC94E2B6-D9B2-4F17-949E-F2ECD9476E07}" type="presParOf" srcId="{C33EA700-E639-4244-BE63-2E3F4B01E3AB}" destId="{79E110C4-1ABC-4B80-B5CE-5D73A4CDF296}" srcOrd="12" destOrd="0" presId="urn:microsoft.com/office/officeart/2005/8/layout/radial5"/>
    <dgm:cxn modelId="{0389EC98-15FC-4E5E-B588-7B0B27B383A2}" type="presParOf" srcId="{C33EA700-E639-4244-BE63-2E3F4B01E3AB}" destId="{1185CBC3-2A2C-46BE-B433-C5D88310D0F3}" srcOrd="13" destOrd="0" presId="urn:microsoft.com/office/officeart/2005/8/layout/radial5"/>
    <dgm:cxn modelId="{EDB295D4-8409-4944-80C1-94FACD479B3A}" type="presParOf" srcId="{1185CBC3-2A2C-46BE-B433-C5D88310D0F3}" destId="{57BF8BEA-8FD0-4A2F-96FA-84783230C9AA}" srcOrd="0" destOrd="0" presId="urn:microsoft.com/office/officeart/2005/8/layout/radial5"/>
    <dgm:cxn modelId="{D2B3D9CE-0674-4125-ADC2-4139045D0039}" type="presParOf" srcId="{C33EA700-E639-4244-BE63-2E3F4B01E3AB}" destId="{085ABA78-4542-46D3-AD5A-21516683161D}"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CE9878-6024-4138-8B10-B3679EDF3A44}" type="doc">
      <dgm:prSet loTypeId="urn:microsoft.com/office/officeart/2011/layout/TabList" loCatId="list" qsTypeId="urn:microsoft.com/office/officeart/2005/8/quickstyle/3d7" qsCatId="3D" csTypeId="urn:microsoft.com/office/officeart/2005/8/colors/colorful1" csCatId="colorful" phldr="1"/>
      <dgm:spPr/>
      <dgm:t>
        <a:bodyPr/>
        <a:lstStyle/>
        <a:p>
          <a:endParaRPr lang="en-US"/>
        </a:p>
      </dgm:t>
    </dgm:pt>
    <dgm:pt modelId="{92241058-8340-4861-BD2C-2C204557CD66}">
      <dgm:prSet phldrT="[Text]"/>
      <dgm:spPr/>
      <dgm:t>
        <a:bodyPr/>
        <a:lstStyle/>
        <a:p>
          <a:r>
            <a:rPr lang="fa-IR" dirty="0">
              <a:cs typeface="B Koodak" panose="00000700000000000000" pitchFamily="2" charset="-78"/>
            </a:rPr>
            <a:t>دولت: سلسله مراتب و خدمت</a:t>
          </a:r>
          <a:endParaRPr lang="en-US" dirty="0"/>
        </a:p>
      </dgm:t>
    </dgm:pt>
    <dgm:pt modelId="{ABBC8B75-20F6-498A-951A-5170F3481DF9}" type="parTrans" cxnId="{00814AFE-9F82-4A02-B94D-202EAF6E848B}">
      <dgm:prSet/>
      <dgm:spPr/>
      <dgm:t>
        <a:bodyPr/>
        <a:lstStyle/>
        <a:p>
          <a:endParaRPr lang="en-US"/>
        </a:p>
      </dgm:t>
    </dgm:pt>
    <dgm:pt modelId="{5A86046F-B9C8-441D-9847-BF28C457FD89}" type="sibTrans" cxnId="{00814AFE-9F82-4A02-B94D-202EAF6E848B}">
      <dgm:prSet/>
      <dgm:spPr/>
      <dgm:t>
        <a:bodyPr/>
        <a:lstStyle/>
        <a:p>
          <a:endParaRPr lang="en-US"/>
        </a:p>
      </dgm:t>
    </dgm:pt>
    <dgm:pt modelId="{6EC5A4F7-F843-4E57-A8AA-108FE50F8889}">
      <dgm:prSet/>
      <dgm:spPr/>
      <dgm:t>
        <a:bodyPr/>
        <a:lstStyle/>
        <a:p>
          <a:r>
            <a:rPr lang="fa-IR" dirty="0">
              <a:cs typeface="B Koodak" panose="00000700000000000000" pitchFamily="2" charset="-78"/>
            </a:rPr>
            <a:t>بازار: انتخاب، رقابت و سود. </a:t>
          </a:r>
        </a:p>
      </dgm:t>
    </dgm:pt>
    <dgm:pt modelId="{B7293EB7-9A99-4169-833A-C5E2232A2FC8}" type="parTrans" cxnId="{8511613F-30FC-44F0-B8D4-5D3E22C32E7C}">
      <dgm:prSet/>
      <dgm:spPr/>
      <dgm:t>
        <a:bodyPr/>
        <a:lstStyle/>
        <a:p>
          <a:endParaRPr lang="en-US"/>
        </a:p>
      </dgm:t>
    </dgm:pt>
    <dgm:pt modelId="{9427D621-2E77-4853-9E54-4D8DB36BA670}" type="sibTrans" cxnId="{8511613F-30FC-44F0-B8D4-5D3E22C32E7C}">
      <dgm:prSet/>
      <dgm:spPr/>
      <dgm:t>
        <a:bodyPr/>
        <a:lstStyle/>
        <a:p>
          <a:endParaRPr lang="en-US"/>
        </a:p>
      </dgm:t>
    </dgm:pt>
    <dgm:pt modelId="{A37712BD-AFB2-4086-9EF1-9EDE144280AB}">
      <dgm:prSet/>
      <dgm:spPr/>
      <dgm:t>
        <a:bodyPr/>
        <a:lstStyle/>
        <a:p>
          <a:endParaRPr lang="fa-IR" dirty="0">
            <a:cs typeface="B Koodak" panose="00000700000000000000" pitchFamily="2" charset="-78"/>
          </a:endParaRPr>
        </a:p>
      </dgm:t>
    </dgm:pt>
    <dgm:pt modelId="{632654CA-2490-4FB2-BE43-1032290793C1}" type="parTrans" cxnId="{FD45D901-0786-486F-9F48-FAFF6D8A67D3}">
      <dgm:prSet/>
      <dgm:spPr/>
      <dgm:t>
        <a:bodyPr/>
        <a:lstStyle/>
        <a:p>
          <a:endParaRPr lang="en-US"/>
        </a:p>
      </dgm:t>
    </dgm:pt>
    <dgm:pt modelId="{378F05C9-30E1-424B-AF23-B132772E6AEE}" type="sibTrans" cxnId="{FD45D901-0786-486F-9F48-FAFF6D8A67D3}">
      <dgm:prSet/>
      <dgm:spPr/>
      <dgm:t>
        <a:bodyPr/>
        <a:lstStyle/>
        <a:p>
          <a:endParaRPr lang="en-US"/>
        </a:p>
      </dgm:t>
    </dgm:pt>
    <dgm:pt modelId="{C3CFA3A8-1C75-447F-9EAD-72D80A8DE346}">
      <dgm:prSet/>
      <dgm:spPr/>
      <dgm:t>
        <a:bodyPr/>
        <a:lstStyle/>
        <a:p>
          <a:r>
            <a:rPr lang="fa-IR" dirty="0">
              <a:cs typeface="B Koodak" panose="00000700000000000000" pitchFamily="2" charset="-78"/>
            </a:rPr>
            <a:t>شبکه: تکثر منافع جامعه مدنی</a:t>
          </a:r>
        </a:p>
      </dgm:t>
    </dgm:pt>
    <dgm:pt modelId="{C402A7E9-67BC-4302-8A03-496B50BE2E28}" type="parTrans" cxnId="{67F17F88-A5BC-49D8-A4CA-345BCF7C8839}">
      <dgm:prSet/>
      <dgm:spPr/>
      <dgm:t>
        <a:bodyPr/>
        <a:lstStyle/>
        <a:p>
          <a:endParaRPr lang="en-US"/>
        </a:p>
      </dgm:t>
    </dgm:pt>
    <dgm:pt modelId="{F9BF969C-9841-464F-80BA-990B20B518E7}" type="sibTrans" cxnId="{67F17F88-A5BC-49D8-A4CA-345BCF7C8839}">
      <dgm:prSet/>
      <dgm:spPr/>
      <dgm:t>
        <a:bodyPr/>
        <a:lstStyle/>
        <a:p>
          <a:endParaRPr lang="en-US"/>
        </a:p>
      </dgm:t>
    </dgm:pt>
    <dgm:pt modelId="{E80DB3CB-57E5-4B40-B81E-2BD443A045DB}">
      <dgm:prSet/>
      <dgm:spPr/>
      <dgm:t>
        <a:bodyPr/>
        <a:lstStyle/>
        <a:p>
          <a:r>
            <a:rPr lang="fa-IR" dirty="0">
              <a:cs typeface="B Koodak" panose="00000700000000000000" pitchFamily="2" charset="-78"/>
            </a:rPr>
            <a:t>مردمی سازی: تعلق و هنجارها بین هویت های اجتماعی</a:t>
          </a:r>
        </a:p>
      </dgm:t>
    </dgm:pt>
    <dgm:pt modelId="{E050A568-3100-4FAA-8F40-24F2ED68E877}" type="parTrans" cxnId="{F3353C39-A5C7-4814-84E4-CE7D6EBEFE0D}">
      <dgm:prSet/>
      <dgm:spPr/>
      <dgm:t>
        <a:bodyPr/>
        <a:lstStyle/>
        <a:p>
          <a:endParaRPr lang="en-US"/>
        </a:p>
      </dgm:t>
    </dgm:pt>
    <dgm:pt modelId="{A5D44877-2876-40EA-BD59-A9CCD616467D}" type="sibTrans" cxnId="{F3353C39-A5C7-4814-84E4-CE7D6EBEFE0D}">
      <dgm:prSet/>
      <dgm:spPr/>
      <dgm:t>
        <a:bodyPr/>
        <a:lstStyle/>
        <a:p>
          <a:endParaRPr lang="en-US"/>
        </a:p>
      </dgm:t>
    </dgm:pt>
    <dgm:pt modelId="{1F6DCAAD-8410-4B45-9CB2-2EAAC2AC404B}" type="pres">
      <dgm:prSet presAssocID="{9ACE9878-6024-4138-8B10-B3679EDF3A44}" presName="Name0" presStyleCnt="0">
        <dgm:presLayoutVars>
          <dgm:chMax/>
          <dgm:chPref val="3"/>
          <dgm:dir val="rev"/>
          <dgm:animOne val="branch"/>
          <dgm:animLvl val="lvl"/>
        </dgm:presLayoutVars>
      </dgm:prSet>
      <dgm:spPr/>
    </dgm:pt>
    <dgm:pt modelId="{25A4A258-D5C0-4B8E-ACF5-DB9CD15AF656}" type="pres">
      <dgm:prSet presAssocID="{92241058-8340-4861-BD2C-2C204557CD66}" presName="composite" presStyleCnt="0"/>
      <dgm:spPr/>
    </dgm:pt>
    <dgm:pt modelId="{82CD50BA-EB98-459D-B8C7-DEAC68BDD248}" type="pres">
      <dgm:prSet presAssocID="{92241058-8340-4861-BD2C-2C204557CD66}" presName="FirstChild" presStyleLbl="revTx" presStyleIdx="0" presStyleCnt="4">
        <dgm:presLayoutVars>
          <dgm:chMax val="0"/>
          <dgm:chPref val="0"/>
          <dgm:bulletEnabled val="1"/>
        </dgm:presLayoutVars>
      </dgm:prSet>
      <dgm:spPr/>
    </dgm:pt>
    <dgm:pt modelId="{F0A7A81F-AF02-4C55-9A7C-FF31BC146918}" type="pres">
      <dgm:prSet presAssocID="{92241058-8340-4861-BD2C-2C204557CD66}" presName="Parent" presStyleLbl="alignNode1" presStyleIdx="0" presStyleCnt="4">
        <dgm:presLayoutVars>
          <dgm:chMax val="3"/>
          <dgm:chPref val="3"/>
          <dgm:bulletEnabled val="1"/>
        </dgm:presLayoutVars>
      </dgm:prSet>
      <dgm:spPr/>
    </dgm:pt>
    <dgm:pt modelId="{1F1032EF-FE5A-48A1-8474-B1242A752B59}" type="pres">
      <dgm:prSet presAssocID="{92241058-8340-4861-BD2C-2C204557CD66}" presName="Accent" presStyleLbl="parChTrans1D1" presStyleIdx="0" presStyleCnt="4"/>
      <dgm:spPr/>
    </dgm:pt>
    <dgm:pt modelId="{749079D2-BCE9-48B6-8303-5D15090C17F9}" type="pres">
      <dgm:prSet presAssocID="{5A86046F-B9C8-441D-9847-BF28C457FD89}" presName="sibTrans" presStyleCnt="0"/>
      <dgm:spPr/>
    </dgm:pt>
    <dgm:pt modelId="{7688ECA8-7A53-4F8E-ACC0-F0F89AB76D91}" type="pres">
      <dgm:prSet presAssocID="{6EC5A4F7-F843-4E57-A8AA-108FE50F8889}" presName="composite" presStyleCnt="0"/>
      <dgm:spPr/>
    </dgm:pt>
    <dgm:pt modelId="{BA73DA90-5AF5-47BE-8A31-92FA48586326}" type="pres">
      <dgm:prSet presAssocID="{6EC5A4F7-F843-4E57-A8AA-108FE50F8889}" presName="FirstChild" presStyleLbl="revTx" presStyleIdx="1" presStyleCnt="4">
        <dgm:presLayoutVars>
          <dgm:chMax val="0"/>
          <dgm:chPref val="0"/>
          <dgm:bulletEnabled val="1"/>
        </dgm:presLayoutVars>
      </dgm:prSet>
      <dgm:spPr/>
    </dgm:pt>
    <dgm:pt modelId="{B7D4F8D9-AC3F-4508-83B3-9E59C7D74057}" type="pres">
      <dgm:prSet presAssocID="{6EC5A4F7-F843-4E57-A8AA-108FE50F8889}" presName="Parent" presStyleLbl="alignNode1" presStyleIdx="1" presStyleCnt="4">
        <dgm:presLayoutVars>
          <dgm:chMax val="3"/>
          <dgm:chPref val="3"/>
          <dgm:bulletEnabled val="1"/>
        </dgm:presLayoutVars>
      </dgm:prSet>
      <dgm:spPr/>
    </dgm:pt>
    <dgm:pt modelId="{962FD4F9-C592-49EB-A55E-0722B0FF0CC3}" type="pres">
      <dgm:prSet presAssocID="{6EC5A4F7-F843-4E57-A8AA-108FE50F8889}" presName="Accent" presStyleLbl="parChTrans1D1" presStyleIdx="1" presStyleCnt="4"/>
      <dgm:spPr/>
    </dgm:pt>
    <dgm:pt modelId="{FBA2DD94-EA4A-4749-81BD-EFDD8DB4CC66}" type="pres">
      <dgm:prSet presAssocID="{9427D621-2E77-4853-9E54-4D8DB36BA670}" presName="sibTrans" presStyleCnt="0"/>
      <dgm:spPr/>
    </dgm:pt>
    <dgm:pt modelId="{676CE94A-A2CE-4070-930A-F58B9FB64CB0}" type="pres">
      <dgm:prSet presAssocID="{C3CFA3A8-1C75-447F-9EAD-72D80A8DE346}" presName="composite" presStyleCnt="0"/>
      <dgm:spPr/>
    </dgm:pt>
    <dgm:pt modelId="{0A1D73D4-07E6-40D1-ADD5-23A1CC5A79D0}" type="pres">
      <dgm:prSet presAssocID="{C3CFA3A8-1C75-447F-9EAD-72D80A8DE346}" presName="FirstChild" presStyleLbl="revTx" presStyleIdx="2" presStyleCnt="4">
        <dgm:presLayoutVars>
          <dgm:chMax val="0"/>
          <dgm:chPref val="0"/>
          <dgm:bulletEnabled val="1"/>
        </dgm:presLayoutVars>
      </dgm:prSet>
      <dgm:spPr/>
    </dgm:pt>
    <dgm:pt modelId="{85134B68-2BE6-469A-95B1-1EFD7809AB0F}" type="pres">
      <dgm:prSet presAssocID="{C3CFA3A8-1C75-447F-9EAD-72D80A8DE346}" presName="Parent" presStyleLbl="alignNode1" presStyleIdx="2" presStyleCnt="4">
        <dgm:presLayoutVars>
          <dgm:chMax val="3"/>
          <dgm:chPref val="3"/>
          <dgm:bulletEnabled val="1"/>
        </dgm:presLayoutVars>
      </dgm:prSet>
      <dgm:spPr/>
    </dgm:pt>
    <dgm:pt modelId="{B4D32D09-DCE3-4BE9-87B4-8063D7B77B8A}" type="pres">
      <dgm:prSet presAssocID="{C3CFA3A8-1C75-447F-9EAD-72D80A8DE346}" presName="Accent" presStyleLbl="parChTrans1D1" presStyleIdx="2" presStyleCnt="4"/>
      <dgm:spPr/>
    </dgm:pt>
    <dgm:pt modelId="{2D39B177-AC37-4471-8709-D854F9C629C3}" type="pres">
      <dgm:prSet presAssocID="{F9BF969C-9841-464F-80BA-990B20B518E7}" presName="sibTrans" presStyleCnt="0"/>
      <dgm:spPr/>
    </dgm:pt>
    <dgm:pt modelId="{4A392895-E791-4CF3-A33C-3F099C1C193D}" type="pres">
      <dgm:prSet presAssocID="{E80DB3CB-57E5-4B40-B81E-2BD443A045DB}" presName="composite" presStyleCnt="0"/>
      <dgm:spPr/>
    </dgm:pt>
    <dgm:pt modelId="{7BB79899-7035-45FF-918E-805CAF1D1D64}" type="pres">
      <dgm:prSet presAssocID="{E80DB3CB-57E5-4B40-B81E-2BD443A045DB}" presName="FirstChild" presStyleLbl="revTx" presStyleIdx="3" presStyleCnt="4">
        <dgm:presLayoutVars>
          <dgm:chMax val="0"/>
          <dgm:chPref val="0"/>
          <dgm:bulletEnabled val="1"/>
        </dgm:presLayoutVars>
      </dgm:prSet>
      <dgm:spPr/>
    </dgm:pt>
    <dgm:pt modelId="{A68ED8E3-3B15-4520-9A13-FEF2AE8037A1}" type="pres">
      <dgm:prSet presAssocID="{E80DB3CB-57E5-4B40-B81E-2BD443A045DB}" presName="Parent" presStyleLbl="alignNode1" presStyleIdx="3" presStyleCnt="4">
        <dgm:presLayoutVars>
          <dgm:chMax val="3"/>
          <dgm:chPref val="3"/>
          <dgm:bulletEnabled val="1"/>
        </dgm:presLayoutVars>
      </dgm:prSet>
      <dgm:spPr/>
    </dgm:pt>
    <dgm:pt modelId="{8FA5FCAC-6780-4347-9091-15690F9259A2}" type="pres">
      <dgm:prSet presAssocID="{E80DB3CB-57E5-4B40-B81E-2BD443A045DB}" presName="Accent" presStyleLbl="parChTrans1D1" presStyleIdx="3" presStyleCnt="4"/>
      <dgm:spPr/>
    </dgm:pt>
  </dgm:ptLst>
  <dgm:cxnLst>
    <dgm:cxn modelId="{FD45D901-0786-486F-9F48-FAFF6D8A67D3}" srcId="{6EC5A4F7-F843-4E57-A8AA-108FE50F8889}" destId="{A37712BD-AFB2-4086-9EF1-9EDE144280AB}" srcOrd="0" destOrd="0" parTransId="{632654CA-2490-4FB2-BE43-1032290793C1}" sibTransId="{378F05C9-30E1-424B-AF23-B132772E6AEE}"/>
    <dgm:cxn modelId="{E9DBC906-4E50-4D91-8580-D07EB70C4140}" type="presOf" srcId="{6EC5A4F7-F843-4E57-A8AA-108FE50F8889}" destId="{B7D4F8D9-AC3F-4508-83B3-9E59C7D74057}" srcOrd="0" destOrd="0" presId="urn:microsoft.com/office/officeart/2011/layout/TabList"/>
    <dgm:cxn modelId="{F3353C39-A5C7-4814-84E4-CE7D6EBEFE0D}" srcId="{9ACE9878-6024-4138-8B10-B3679EDF3A44}" destId="{E80DB3CB-57E5-4B40-B81E-2BD443A045DB}" srcOrd="3" destOrd="0" parTransId="{E050A568-3100-4FAA-8F40-24F2ED68E877}" sibTransId="{A5D44877-2876-40EA-BD59-A9CCD616467D}"/>
    <dgm:cxn modelId="{8511613F-30FC-44F0-B8D4-5D3E22C32E7C}" srcId="{9ACE9878-6024-4138-8B10-B3679EDF3A44}" destId="{6EC5A4F7-F843-4E57-A8AA-108FE50F8889}" srcOrd="1" destOrd="0" parTransId="{B7293EB7-9A99-4169-833A-C5E2232A2FC8}" sibTransId="{9427D621-2E77-4853-9E54-4D8DB36BA670}"/>
    <dgm:cxn modelId="{B3A3415C-2D23-457B-9AC1-D4CE6CFFB527}" type="presOf" srcId="{92241058-8340-4861-BD2C-2C204557CD66}" destId="{F0A7A81F-AF02-4C55-9A7C-FF31BC146918}" srcOrd="0" destOrd="0" presId="urn:microsoft.com/office/officeart/2011/layout/TabList"/>
    <dgm:cxn modelId="{CA45D95E-EF2C-4D26-87FC-C2064957846D}" type="presOf" srcId="{9ACE9878-6024-4138-8B10-B3679EDF3A44}" destId="{1F6DCAAD-8410-4B45-9CB2-2EAAC2AC404B}" srcOrd="0" destOrd="0" presId="urn:microsoft.com/office/officeart/2011/layout/TabList"/>
    <dgm:cxn modelId="{6049486C-2A4F-43C8-BBD1-9E1E0C870D5C}" type="presOf" srcId="{A37712BD-AFB2-4086-9EF1-9EDE144280AB}" destId="{BA73DA90-5AF5-47BE-8A31-92FA48586326}" srcOrd="0" destOrd="0" presId="urn:microsoft.com/office/officeart/2011/layout/TabList"/>
    <dgm:cxn modelId="{67F17F88-A5BC-49D8-A4CA-345BCF7C8839}" srcId="{9ACE9878-6024-4138-8B10-B3679EDF3A44}" destId="{C3CFA3A8-1C75-447F-9EAD-72D80A8DE346}" srcOrd="2" destOrd="0" parTransId="{C402A7E9-67BC-4302-8A03-496B50BE2E28}" sibTransId="{F9BF969C-9841-464F-80BA-990B20B518E7}"/>
    <dgm:cxn modelId="{F36A8D9B-F5B0-4B1E-935D-1DB67F3F21FB}" type="presOf" srcId="{E80DB3CB-57E5-4B40-B81E-2BD443A045DB}" destId="{A68ED8E3-3B15-4520-9A13-FEF2AE8037A1}" srcOrd="0" destOrd="0" presId="urn:microsoft.com/office/officeart/2011/layout/TabList"/>
    <dgm:cxn modelId="{B1D579A2-2732-42D5-8E4A-327727806499}" type="presOf" srcId="{C3CFA3A8-1C75-447F-9EAD-72D80A8DE346}" destId="{85134B68-2BE6-469A-95B1-1EFD7809AB0F}" srcOrd="0" destOrd="0" presId="urn:microsoft.com/office/officeart/2011/layout/TabList"/>
    <dgm:cxn modelId="{00814AFE-9F82-4A02-B94D-202EAF6E848B}" srcId="{9ACE9878-6024-4138-8B10-B3679EDF3A44}" destId="{92241058-8340-4861-BD2C-2C204557CD66}" srcOrd="0" destOrd="0" parTransId="{ABBC8B75-20F6-498A-951A-5170F3481DF9}" sibTransId="{5A86046F-B9C8-441D-9847-BF28C457FD89}"/>
    <dgm:cxn modelId="{F9646463-06C8-46A4-877F-AB6BFC4DF85F}" type="presParOf" srcId="{1F6DCAAD-8410-4B45-9CB2-2EAAC2AC404B}" destId="{25A4A258-D5C0-4B8E-ACF5-DB9CD15AF656}" srcOrd="0" destOrd="0" presId="urn:microsoft.com/office/officeart/2011/layout/TabList"/>
    <dgm:cxn modelId="{DC1DEE37-5B17-4873-883A-13CB46CCF376}" type="presParOf" srcId="{25A4A258-D5C0-4B8E-ACF5-DB9CD15AF656}" destId="{82CD50BA-EB98-459D-B8C7-DEAC68BDD248}" srcOrd="0" destOrd="0" presId="urn:microsoft.com/office/officeart/2011/layout/TabList"/>
    <dgm:cxn modelId="{1640C3AF-5EAB-450C-9102-7408B349E600}" type="presParOf" srcId="{25A4A258-D5C0-4B8E-ACF5-DB9CD15AF656}" destId="{F0A7A81F-AF02-4C55-9A7C-FF31BC146918}" srcOrd="1" destOrd="0" presId="urn:microsoft.com/office/officeart/2011/layout/TabList"/>
    <dgm:cxn modelId="{BF938D09-9108-4F39-B7FE-FBC86897A6F0}" type="presParOf" srcId="{25A4A258-D5C0-4B8E-ACF5-DB9CD15AF656}" destId="{1F1032EF-FE5A-48A1-8474-B1242A752B59}" srcOrd="2" destOrd="0" presId="urn:microsoft.com/office/officeart/2011/layout/TabList"/>
    <dgm:cxn modelId="{F5C9338B-024A-4053-8272-14D6FFAAE51A}" type="presParOf" srcId="{1F6DCAAD-8410-4B45-9CB2-2EAAC2AC404B}" destId="{749079D2-BCE9-48B6-8303-5D15090C17F9}" srcOrd="1" destOrd="0" presId="urn:microsoft.com/office/officeart/2011/layout/TabList"/>
    <dgm:cxn modelId="{8552EEC0-EFEE-4678-8652-0C6E983EB902}" type="presParOf" srcId="{1F6DCAAD-8410-4B45-9CB2-2EAAC2AC404B}" destId="{7688ECA8-7A53-4F8E-ACC0-F0F89AB76D91}" srcOrd="2" destOrd="0" presId="urn:microsoft.com/office/officeart/2011/layout/TabList"/>
    <dgm:cxn modelId="{ADB95736-71B8-4DD4-A3AB-9E16AAC97C1F}" type="presParOf" srcId="{7688ECA8-7A53-4F8E-ACC0-F0F89AB76D91}" destId="{BA73DA90-5AF5-47BE-8A31-92FA48586326}" srcOrd="0" destOrd="0" presId="urn:microsoft.com/office/officeart/2011/layout/TabList"/>
    <dgm:cxn modelId="{D70DE746-6EA4-418D-B1CD-100C7DD8900A}" type="presParOf" srcId="{7688ECA8-7A53-4F8E-ACC0-F0F89AB76D91}" destId="{B7D4F8D9-AC3F-4508-83B3-9E59C7D74057}" srcOrd="1" destOrd="0" presId="urn:microsoft.com/office/officeart/2011/layout/TabList"/>
    <dgm:cxn modelId="{F7194C74-842A-487E-BF2F-D319CE900997}" type="presParOf" srcId="{7688ECA8-7A53-4F8E-ACC0-F0F89AB76D91}" destId="{962FD4F9-C592-49EB-A55E-0722B0FF0CC3}" srcOrd="2" destOrd="0" presId="urn:microsoft.com/office/officeart/2011/layout/TabList"/>
    <dgm:cxn modelId="{225A70DA-1C7E-46B4-B3FF-5F2268C83A86}" type="presParOf" srcId="{1F6DCAAD-8410-4B45-9CB2-2EAAC2AC404B}" destId="{FBA2DD94-EA4A-4749-81BD-EFDD8DB4CC66}" srcOrd="3" destOrd="0" presId="urn:microsoft.com/office/officeart/2011/layout/TabList"/>
    <dgm:cxn modelId="{234AC857-821F-4B8F-A044-76FA8ADF911B}" type="presParOf" srcId="{1F6DCAAD-8410-4B45-9CB2-2EAAC2AC404B}" destId="{676CE94A-A2CE-4070-930A-F58B9FB64CB0}" srcOrd="4" destOrd="0" presId="urn:microsoft.com/office/officeart/2011/layout/TabList"/>
    <dgm:cxn modelId="{093DF434-C096-44A5-8EB9-1483CC0157D8}" type="presParOf" srcId="{676CE94A-A2CE-4070-930A-F58B9FB64CB0}" destId="{0A1D73D4-07E6-40D1-ADD5-23A1CC5A79D0}" srcOrd="0" destOrd="0" presId="urn:microsoft.com/office/officeart/2011/layout/TabList"/>
    <dgm:cxn modelId="{F85CCA66-6695-417F-B5DF-F95DCE3DEF84}" type="presParOf" srcId="{676CE94A-A2CE-4070-930A-F58B9FB64CB0}" destId="{85134B68-2BE6-469A-95B1-1EFD7809AB0F}" srcOrd="1" destOrd="0" presId="urn:microsoft.com/office/officeart/2011/layout/TabList"/>
    <dgm:cxn modelId="{A61640F1-2B19-4190-9633-C9012560A7DF}" type="presParOf" srcId="{676CE94A-A2CE-4070-930A-F58B9FB64CB0}" destId="{B4D32D09-DCE3-4BE9-87B4-8063D7B77B8A}" srcOrd="2" destOrd="0" presId="urn:microsoft.com/office/officeart/2011/layout/TabList"/>
    <dgm:cxn modelId="{DAB830DE-DBFC-409A-879D-98EF85D16EFA}" type="presParOf" srcId="{1F6DCAAD-8410-4B45-9CB2-2EAAC2AC404B}" destId="{2D39B177-AC37-4471-8709-D854F9C629C3}" srcOrd="5" destOrd="0" presId="urn:microsoft.com/office/officeart/2011/layout/TabList"/>
    <dgm:cxn modelId="{FE892D49-E425-4F3E-878D-6E398FBE387E}" type="presParOf" srcId="{1F6DCAAD-8410-4B45-9CB2-2EAAC2AC404B}" destId="{4A392895-E791-4CF3-A33C-3F099C1C193D}" srcOrd="6" destOrd="0" presId="urn:microsoft.com/office/officeart/2011/layout/TabList"/>
    <dgm:cxn modelId="{CB50156E-ED50-4934-B29B-1749071A6A77}" type="presParOf" srcId="{4A392895-E791-4CF3-A33C-3F099C1C193D}" destId="{7BB79899-7035-45FF-918E-805CAF1D1D64}" srcOrd="0" destOrd="0" presId="urn:microsoft.com/office/officeart/2011/layout/TabList"/>
    <dgm:cxn modelId="{BC19852F-EF74-4935-977C-68CD5E16BF3F}" type="presParOf" srcId="{4A392895-E791-4CF3-A33C-3F099C1C193D}" destId="{A68ED8E3-3B15-4520-9A13-FEF2AE8037A1}" srcOrd="1" destOrd="0" presId="urn:microsoft.com/office/officeart/2011/layout/TabList"/>
    <dgm:cxn modelId="{ECFEAEBC-4121-49A1-83A3-5A100FDBDF8F}" type="presParOf" srcId="{4A392895-E791-4CF3-A33C-3F099C1C193D}" destId="{8FA5FCAC-6780-4347-9091-15690F9259A2}"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2D339D-0FD8-49BB-8F68-7AE872F69232}" type="doc">
      <dgm:prSet loTypeId="urn:microsoft.com/office/officeart/2005/8/layout/pyramid4" loCatId="pyramid" qsTypeId="urn:microsoft.com/office/officeart/2005/8/quickstyle/simple3" qsCatId="simple" csTypeId="urn:microsoft.com/office/officeart/2005/8/colors/colorful4" csCatId="colorful" phldr="1"/>
      <dgm:spPr/>
      <dgm:t>
        <a:bodyPr/>
        <a:lstStyle/>
        <a:p>
          <a:endParaRPr lang="en-US"/>
        </a:p>
      </dgm:t>
    </dgm:pt>
    <dgm:pt modelId="{FB100385-0F65-49C3-B717-1FD0C24E2D20}">
      <dgm:prSet phldrT="[Text]" custT="1"/>
      <dgm:spPr/>
      <dgm:t>
        <a:bodyPr/>
        <a:lstStyle/>
        <a:p>
          <a:r>
            <a:rPr lang="ar-SA" sz="1600" b="1" dirty="0">
              <a:cs typeface="B Titr" panose="00000700000000000000" pitchFamily="2" charset="-78"/>
            </a:rPr>
            <a:t>مشارکت عمومی ذیل نهاد ولایت در ساخت جامعه</a:t>
          </a:r>
          <a:endParaRPr lang="en-US" sz="1600" b="1" dirty="0">
            <a:cs typeface="B Titr" panose="00000700000000000000" pitchFamily="2" charset="-78"/>
          </a:endParaRPr>
        </a:p>
      </dgm:t>
    </dgm:pt>
    <dgm:pt modelId="{D66599D0-2E27-4D99-A054-020ED780F997}" type="parTrans" cxnId="{228784E5-C6D4-4B19-865F-53505A9A6641}">
      <dgm:prSet/>
      <dgm:spPr/>
      <dgm:t>
        <a:bodyPr/>
        <a:lstStyle/>
        <a:p>
          <a:endParaRPr lang="en-US" sz="4400" b="1">
            <a:solidFill>
              <a:schemeClr val="bg2"/>
            </a:solidFill>
            <a:cs typeface="B Titr" panose="00000700000000000000" pitchFamily="2" charset="-78"/>
          </a:endParaRPr>
        </a:p>
      </dgm:t>
    </dgm:pt>
    <dgm:pt modelId="{E13173D2-4566-4C1A-9DF6-CDA97D6E22A5}" type="sibTrans" cxnId="{228784E5-C6D4-4B19-865F-53505A9A6641}">
      <dgm:prSet/>
      <dgm:spPr/>
      <dgm:t>
        <a:bodyPr/>
        <a:lstStyle/>
        <a:p>
          <a:endParaRPr lang="en-US" sz="4400" b="1">
            <a:solidFill>
              <a:schemeClr val="bg2"/>
            </a:solidFill>
            <a:cs typeface="B Titr" panose="00000700000000000000" pitchFamily="2" charset="-78"/>
          </a:endParaRPr>
        </a:p>
      </dgm:t>
    </dgm:pt>
    <dgm:pt modelId="{ACFCA9A4-4302-4682-9334-777307FB60E4}">
      <dgm:prSet phldrT="[Text]" custT="1"/>
      <dgm:spPr/>
      <dgm:t>
        <a:bodyPr/>
        <a:lstStyle/>
        <a:p>
          <a:r>
            <a:rPr lang="ar-SA" sz="1600" b="1" dirty="0">
              <a:cs typeface="B Titr" panose="00000700000000000000" pitchFamily="2" charset="-78"/>
            </a:rPr>
            <a:t>تامین نیاز معیشتی جامعه در سطح متوازن و </a:t>
          </a:r>
          <a:r>
            <a:rPr lang="fa-IR" sz="1600" b="1" dirty="0">
              <a:cs typeface="B Titr" panose="00000700000000000000" pitchFamily="2" charset="-78"/>
            </a:rPr>
            <a:t>اولا </a:t>
          </a:r>
          <a:r>
            <a:rPr lang="ar-SA" sz="1600" b="1" dirty="0">
              <a:cs typeface="B Titr" panose="00000700000000000000" pitchFamily="2" charset="-78"/>
            </a:rPr>
            <a:t>کار</a:t>
          </a:r>
          <a:endParaRPr lang="en-US" sz="1600" b="1" dirty="0">
            <a:cs typeface="B Titr" panose="00000700000000000000" pitchFamily="2" charset="-78"/>
          </a:endParaRPr>
        </a:p>
      </dgm:t>
    </dgm:pt>
    <dgm:pt modelId="{04DA4EBA-4526-4EE5-9926-3C90C634686F}" type="parTrans" cxnId="{5B7C6B3D-1C41-46E2-8D41-5E9EF2DE2D3F}">
      <dgm:prSet/>
      <dgm:spPr/>
      <dgm:t>
        <a:bodyPr/>
        <a:lstStyle/>
        <a:p>
          <a:endParaRPr lang="en-US" sz="4400" b="1">
            <a:solidFill>
              <a:schemeClr val="bg2"/>
            </a:solidFill>
            <a:cs typeface="B Titr" panose="00000700000000000000" pitchFamily="2" charset="-78"/>
          </a:endParaRPr>
        </a:p>
      </dgm:t>
    </dgm:pt>
    <dgm:pt modelId="{3F13B30D-2491-4FD2-87B1-CF81C87350CD}" type="sibTrans" cxnId="{5B7C6B3D-1C41-46E2-8D41-5E9EF2DE2D3F}">
      <dgm:prSet/>
      <dgm:spPr/>
      <dgm:t>
        <a:bodyPr/>
        <a:lstStyle/>
        <a:p>
          <a:endParaRPr lang="en-US" sz="4400" b="1">
            <a:solidFill>
              <a:schemeClr val="bg2"/>
            </a:solidFill>
            <a:cs typeface="B Titr" panose="00000700000000000000" pitchFamily="2" charset="-78"/>
          </a:endParaRPr>
        </a:p>
      </dgm:t>
    </dgm:pt>
    <dgm:pt modelId="{C7D0B73E-EA27-488D-A6A3-FA582859E01A}">
      <dgm:prSet phldrT="[Text]" custT="1"/>
      <dgm:spPr/>
      <dgm:t>
        <a:bodyPr/>
        <a:lstStyle/>
        <a:p>
          <a:r>
            <a:rPr lang="ar-SA" sz="1600" b="1" dirty="0">
              <a:cs typeface="B Titr" panose="00000700000000000000" pitchFamily="2" charset="-78"/>
            </a:rPr>
            <a:t>تامین محیط مساعد جهت بروز کمالات انسانی</a:t>
          </a:r>
          <a:endParaRPr lang="en-US" sz="1600" b="1" dirty="0">
            <a:cs typeface="B Titr" panose="00000700000000000000" pitchFamily="2" charset="-78"/>
          </a:endParaRPr>
        </a:p>
      </dgm:t>
    </dgm:pt>
    <dgm:pt modelId="{043E4A65-AD66-4338-A954-116942E0C600}" type="parTrans" cxnId="{4782F186-7C42-4FB6-AFBC-72CDE7195691}">
      <dgm:prSet/>
      <dgm:spPr/>
      <dgm:t>
        <a:bodyPr/>
        <a:lstStyle/>
        <a:p>
          <a:endParaRPr lang="en-US" sz="4400" b="1">
            <a:solidFill>
              <a:schemeClr val="bg2"/>
            </a:solidFill>
            <a:cs typeface="B Titr" panose="00000700000000000000" pitchFamily="2" charset="-78"/>
          </a:endParaRPr>
        </a:p>
      </dgm:t>
    </dgm:pt>
    <dgm:pt modelId="{ED9DB5ED-1258-4ED0-BBDB-79AADE9B46CE}" type="sibTrans" cxnId="{4782F186-7C42-4FB6-AFBC-72CDE7195691}">
      <dgm:prSet/>
      <dgm:spPr/>
      <dgm:t>
        <a:bodyPr/>
        <a:lstStyle/>
        <a:p>
          <a:endParaRPr lang="en-US" sz="4400" b="1">
            <a:solidFill>
              <a:schemeClr val="bg2"/>
            </a:solidFill>
            <a:cs typeface="B Titr" panose="00000700000000000000" pitchFamily="2" charset="-78"/>
          </a:endParaRPr>
        </a:p>
      </dgm:t>
    </dgm:pt>
    <dgm:pt modelId="{6DDF8844-9A7B-4D8B-A171-683FCD5312B2}">
      <dgm:prSet phldrT="[Text]" custT="1"/>
      <dgm:spPr/>
      <dgm:t>
        <a:bodyPr/>
        <a:lstStyle/>
        <a:p>
          <a:r>
            <a:rPr lang="fa-IR" sz="1600" b="1">
              <a:cs typeface="B Titr" panose="00000700000000000000" pitchFamily="2" charset="-78"/>
            </a:rPr>
            <a:t>همبستگی و </a:t>
          </a:r>
          <a:r>
            <a:rPr lang="ar-SA" sz="1600" b="1">
              <a:cs typeface="B Titr" panose="00000700000000000000" pitchFamily="2" charset="-78"/>
            </a:rPr>
            <a:t>انسجام اجتماعی</a:t>
          </a:r>
          <a:endParaRPr lang="en-US" sz="1600" b="1" dirty="0">
            <a:cs typeface="B Titr" panose="00000700000000000000" pitchFamily="2" charset="-78"/>
          </a:endParaRPr>
        </a:p>
      </dgm:t>
    </dgm:pt>
    <dgm:pt modelId="{6C7EF444-7C12-4A75-9FDC-C15874278263}" type="parTrans" cxnId="{BA303653-7C59-4389-B36C-8910FE31FD8D}">
      <dgm:prSet/>
      <dgm:spPr/>
      <dgm:t>
        <a:bodyPr/>
        <a:lstStyle/>
        <a:p>
          <a:endParaRPr lang="en-US"/>
        </a:p>
      </dgm:t>
    </dgm:pt>
    <dgm:pt modelId="{1C367662-C87A-48DA-A602-362442372F6D}" type="sibTrans" cxnId="{BA303653-7C59-4389-B36C-8910FE31FD8D}">
      <dgm:prSet/>
      <dgm:spPr/>
      <dgm:t>
        <a:bodyPr/>
        <a:lstStyle/>
        <a:p>
          <a:endParaRPr lang="en-US"/>
        </a:p>
      </dgm:t>
    </dgm:pt>
    <dgm:pt modelId="{FA1503C1-96A2-4834-A313-2FDF327357E6}" type="pres">
      <dgm:prSet presAssocID="{772D339D-0FD8-49BB-8F68-7AE872F69232}" presName="compositeShape" presStyleCnt="0">
        <dgm:presLayoutVars>
          <dgm:chMax val="9"/>
          <dgm:dir/>
          <dgm:resizeHandles val="exact"/>
        </dgm:presLayoutVars>
      </dgm:prSet>
      <dgm:spPr/>
    </dgm:pt>
    <dgm:pt modelId="{8864A07C-D1E7-46E2-A958-C3CFE6FFB492}" type="pres">
      <dgm:prSet presAssocID="{772D339D-0FD8-49BB-8F68-7AE872F69232}" presName="triangle1" presStyleLbl="node1" presStyleIdx="0" presStyleCnt="4">
        <dgm:presLayoutVars>
          <dgm:bulletEnabled val="1"/>
        </dgm:presLayoutVars>
      </dgm:prSet>
      <dgm:spPr/>
    </dgm:pt>
    <dgm:pt modelId="{5E49ADCF-46B9-4F0D-9645-AC2CB918CFC9}" type="pres">
      <dgm:prSet presAssocID="{772D339D-0FD8-49BB-8F68-7AE872F69232}" presName="triangle2" presStyleLbl="node1" presStyleIdx="1" presStyleCnt="4">
        <dgm:presLayoutVars>
          <dgm:bulletEnabled val="1"/>
        </dgm:presLayoutVars>
      </dgm:prSet>
      <dgm:spPr/>
    </dgm:pt>
    <dgm:pt modelId="{A15F9BE6-8CD6-4131-8EA3-D003DA37E340}" type="pres">
      <dgm:prSet presAssocID="{772D339D-0FD8-49BB-8F68-7AE872F69232}" presName="triangle3" presStyleLbl="node1" presStyleIdx="2" presStyleCnt="4">
        <dgm:presLayoutVars>
          <dgm:bulletEnabled val="1"/>
        </dgm:presLayoutVars>
      </dgm:prSet>
      <dgm:spPr/>
    </dgm:pt>
    <dgm:pt modelId="{8D6EC9F4-9987-4F5A-86B7-CC6BD290C312}" type="pres">
      <dgm:prSet presAssocID="{772D339D-0FD8-49BB-8F68-7AE872F69232}" presName="triangle4" presStyleLbl="node1" presStyleIdx="3" presStyleCnt="4">
        <dgm:presLayoutVars>
          <dgm:bulletEnabled val="1"/>
        </dgm:presLayoutVars>
      </dgm:prSet>
      <dgm:spPr/>
    </dgm:pt>
  </dgm:ptLst>
  <dgm:cxnLst>
    <dgm:cxn modelId="{5B7C6B3D-1C41-46E2-8D41-5E9EF2DE2D3F}" srcId="{772D339D-0FD8-49BB-8F68-7AE872F69232}" destId="{ACFCA9A4-4302-4682-9334-777307FB60E4}" srcOrd="1" destOrd="0" parTransId="{04DA4EBA-4526-4EE5-9926-3C90C634686F}" sibTransId="{3F13B30D-2491-4FD2-87B1-CF81C87350CD}"/>
    <dgm:cxn modelId="{BA303653-7C59-4389-B36C-8910FE31FD8D}" srcId="{772D339D-0FD8-49BB-8F68-7AE872F69232}" destId="{6DDF8844-9A7B-4D8B-A171-683FCD5312B2}" srcOrd="3" destOrd="0" parTransId="{6C7EF444-7C12-4A75-9FDC-C15874278263}" sibTransId="{1C367662-C87A-48DA-A602-362442372F6D}"/>
    <dgm:cxn modelId="{5C6B3D74-7CA9-42E5-93EE-E9260B51DB76}" type="presOf" srcId="{ACFCA9A4-4302-4682-9334-777307FB60E4}" destId="{5E49ADCF-46B9-4F0D-9645-AC2CB918CFC9}" srcOrd="0" destOrd="0" presId="urn:microsoft.com/office/officeart/2005/8/layout/pyramid4"/>
    <dgm:cxn modelId="{4782F186-7C42-4FB6-AFBC-72CDE7195691}" srcId="{772D339D-0FD8-49BB-8F68-7AE872F69232}" destId="{C7D0B73E-EA27-488D-A6A3-FA582859E01A}" srcOrd="2" destOrd="0" parTransId="{043E4A65-AD66-4338-A954-116942E0C600}" sibTransId="{ED9DB5ED-1258-4ED0-BBDB-79AADE9B46CE}"/>
    <dgm:cxn modelId="{73098887-B304-4212-9426-9CFEEFFADD75}" type="presOf" srcId="{772D339D-0FD8-49BB-8F68-7AE872F69232}" destId="{FA1503C1-96A2-4834-A313-2FDF327357E6}" srcOrd="0" destOrd="0" presId="urn:microsoft.com/office/officeart/2005/8/layout/pyramid4"/>
    <dgm:cxn modelId="{ADA1D09A-8435-43DB-AB47-5559CFB3CA25}" type="presOf" srcId="{FB100385-0F65-49C3-B717-1FD0C24E2D20}" destId="{8864A07C-D1E7-46E2-A958-C3CFE6FFB492}" srcOrd="0" destOrd="0" presId="urn:microsoft.com/office/officeart/2005/8/layout/pyramid4"/>
    <dgm:cxn modelId="{4CDC35B1-E152-4C0A-BBC0-1A42B0E10D96}" type="presOf" srcId="{C7D0B73E-EA27-488D-A6A3-FA582859E01A}" destId="{A15F9BE6-8CD6-4131-8EA3-D003DA37E340}" srcOrd="0" destOrd="0" presId="urn:microsoft.com/office/officeart/2005/8/layout/pyramid4"/>
    <dgm:cxn modelId="{228784E5-C6D4-4B19-865F-53505A9A6641}" srcId="{772D339D-0FD8-49BB-8F68-7AE872F69232}" destId="{FB100385-0F65-49C3-B717-1FD0C24E2D20}" srcOrd="0" destOrd="0" parTransId="{D66599D0-2E27-4D99-A054-020ED780F997}" sibTransId="{E13173D2-4566-4C1A-9DF6-CDA97D6E22A5}"/>
    <dgm:cxn modelId="{4E9666F1-01BC-4E7E-A677-E7D1C0946D3A}" type="presOf" srcId="{6DDF8844-9A7B-4D8B-A171-683FCD5312B2}" destId="{8D6EC9F4-9987-4F5A-86B7-CC6BD290C312}" srcOrd="0" destOrd="0" presId="urn:microsoft.com/office/officeart/2005/8/layout/pyramid4"/>
    <dgm:cxn modelId="{41082825-0175-4D72-8FDC-CE762553BFB7}" type="presParOf" srcId="{FA1503C1-96A2-4834-A313-2FDF327357E6}" destId="{8864A07C-D1E7-46E2-A958-C3CFE6FFB492}" srcOrd="0" destOrd="0" presId="urn:microsoft.com/office/officeart/2005/8/layout/pyramid4"/>
    <dgm:cxn modelId="{4EE95FD4-3F21-488C-A6C1-E90966D5203B}" type="presParOf" srcId="{FA1503C1-96A2-4834-A313-2FDF327357E6}" destId="{5E49ADCF-46B9-4F0D-9645-AC2CB918CFC9}" srcOrd="1" destOrd="0" presId="urn:microsoft.com/office/officeart/2005/8/layout/pyramid4"/>
    <dgm:cxn modelId="{A5D5EB9E-0600-4B3B-8394-DEC95071975D}" type="presParOf" srcId="{FA1503C1-96A2-4834-A313-2FDF327357E6}" destId="{A15F9BE6-8CD6-4131-8EA3-D003DA37E340}" srcOrd="2" destOrd="0" presId="urn:microsoft.com/office/officeart/2005/8/layout/pyramid4"/>
    <dgm:cxn modelId="{D5867A49-47BC-45A8-9AC9-F154A9D28DFF}" type="presParOf" srcId="{FA1503C1-96A2-4834-A313-2FDF327357E6}" destId="{8D6EC9F4-9987-4F5A-86B7-CC6BD290C312}"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2D339D-0FD8-49BB-8F68-7AE872F69232}" type="doc">
      <dgm:prSet loTypeId="urn:microsoft.com/office/officeart/2005/8/layout/pyramid4" loCatId="pyramid" qsTypeId="urn:microsoft.com/office/officeart/2005/8/quickstyle/simple3" qsCatId="simple" csTypeId="urn:microsoft.com/office/officeart/2005/8/colors/accent0_3" csCatId="mainScheme" phldr="1"/>
      <dgm:spPr/>
      <dgm:t>
        <a:bodyPr/>
        <a:lstStyle/>
        <a:p>
          <a:endParaRPr lang="en-US"/>
        </a:p>
      </dgm:t>
    </dgm:pt>
    <dgm:pt modelId="{FB100385-0F65-49C3-B717-1FD0C24E2D20}">
      <dgm:prSet phldrT="[Text]" custT="1"/>
      <dgm:spPr/>
      <dgm:t>
        <a:bodyPr/>
        <a:lstStyle/>
        <a:p>
          <a:r>
            <a:rPr lang="fa-IR" sz="1200" b="0" dirty="0">
              <a:cs typeface="B Titr" panose="00000700000000000000" pitchFamily="2" charset="-78"/>
            </a:rPr>
            <a:t>نهاد قدرت</a:t>
          </a:r>
          <a:endParaRPr lang="en-US" sz="1200" b="0" dirty="0">
            <a:cs typeface="B Titr" panose="00000700000000000000" pitchFamily="2" charset="-78"/>
          </a:endParaRPr>
        </a:p>
      </dgm:t>
    </dgm:pt>
    <dgm:pt modelId="{D66599D0-2E27-4D99-A054-020ED780F997}" type="parTrans" cxnId="{228784E5-C6D4-4B19-865F-53505A9A6641}">
      <dgm:prSet/>
      <dgm:spPr/>
      <dgm:t>
        <a:bodyPr/>
        <a:lstStyle/>
        <a:p>
          <a:endParaRPr lang="en-US" sz="1200" b="0">
            <a:solidFill>
              <a:schemeClr val="bg2"/>
            </a:solidFill>
            <a:cs typeface="B Titr" panose="00000700000000000000" pitchFamily="2" charset="-78"/>
          </a:endParaRPr>
        </a:p>
      </dgm:t>
    </dgm:pt>
    <dgm:pt modelId="{E13173D2-4566-4C1A-9DF6-CDA97D6E22A5}" type="sibTrans" cxnId="{228784E5-C6D4-4B19-865F-53505A9A6641}">
      <dgm:prSet/>
      <dgm:spPr/>
      <dgm:t>
        <a:bodyPr/>
        <a:lstStyle/>
        <a:p>
          <a:endParaRPr lang="en-US" sz="1200" b="0">
            <a:solidFill>
              <a:schemeClr val="bg2"/>
            </a:solidFill>
            <a:cs typeface="B Titr" panose="00000700000000000000" pitchFamily="2" charset="-78"/>
          </a:endParaRPr>
        </a:p>
      </dgm:t>
    </dgm:pt>
    <dgm:pt modelId="{ACFCA9A4-4302-4682-9334-777307FB60E4}">
      <dgm:prSet phldrT="[Text]" custT="1"/>
      <dgm:spPr/>
      <dgm:t>
        <a:bodyPr/>
        <a:lstStyle/>
        <a:p>
          <a:r>
            <a:rPr lang="fa-IR" sz="1200" b="0" dirty="0">
              <a:cs typeface="B Titr" panose="00000700000000000000" pitchFamily="2" charset="-78"/>
            </a:rPr>
            <a:t>نهاد اقتصاد</a:t>
          </a:r>
          <a:endParaRPr lang="en-US" sz="1200" b="0" dirty="0">
            <a:cs typeface="B Titr" panose="00000700000000000000" pitchFamily="2" charset="-78"/>
          </a:endParaRPr>
        </a:p>
      </dgm:t>
    </dgm:pt>
    <dgm:pt modelId="{04DA4EBA-4526-4EE5-9926-3C90C634686F}" type="parTrans" cxnId="{5B7C6B3D-1C41-46E2-8D41-5E9EF2DE2D3F}">
      <dgm:prSet/>
      <dgm:spPr/>
      <dgm:t>
        <a:bodyPr/>
        <a:lstStyle/>
        <a:p>
          <a:endParaRPr lang="en-US" sz="1200" b="0">
            <a:solidFill>
              <a:schemeClr val="bg2"/>
            </a:solidFill>
            <a:cs typeface="B Titr" panose="00000700000000000000" pitchFamily="2" charset="-78"/>
          </a:endParaRPr>
        </a:p>
      </dgm:t>
    </dgm:pt>
    <dgm:pt modelId="{3F13B30D-2491-4FD2-87B1-CF81C87350CD}" type="sibTrans" cxnId="{5B7C6B3D-1C41-46E2-8D41-5E9EF2DE2D3F}">
      <dgm:prSet/>
      <dgm:spPr/>
      <dgm:t>
        <a:bodyPr/>
        <a:lstStyle/>
        <a:p>
          <a:endParaRPr lang="en-US" sz="1200" b="0">
            <a:solidFill>
              <a:schemeClr val="bg2"/>
            </a:solidFill>
            <a:cs typeface="B Titr" panose="00000700000000000000" pitchFamily="2" charset="-78"/>
          </a:endParaRPr>
        </a:p>
      </dgm:t>
    </dgm:pt>
    <dgm:pt modelId="{C7D0B73E-EA27-488D-A6A3-FA582859E01A}">
      <dgm:prSet phldrT="[Text]" custT="1"/>
      <dgm:spPr/>
      <dgm:t>
        <a:bodyPr/>
        <a:lstStyle/>
        <a:p>
          <a:r>
            <a:rPr lang="fa-IR" sz="1200" b="0" dirty="0">
              <a:cs typeface="B Titr" panose="00000700000000000000" pitchFamily="2" charset="-78"/>
            </a:rPr>
            <a:t>معنویت</a:t>
          </a:r>
          <a:endParaRPr lang="en-US" sz="1200" b="0" dirty="0">
            <a:cs typeface="B Titr" panose="00000700000000000000" pitchFamily="2" charset="-78"/>
          </a:endParaRPr>
        </a:p>
      </dgm:t>
    </dgm:pt>
    <dgm:pt modelId="{043E4A65-AD66-4338-A954-116942E0C600}" type="parTrans" cxnId="{4782F186-7C42-4FB6-AFBC-72CDE7195691}">
      <dgm:prSet/>
      <dgm:spPr/>
      <dgm:t>
        <a:bodyPr/>
        <a:lstStyle/>
        <a:p>
          <a:endParaRPr lang="en-US" sz="1200" b="0">
            <a:solidFill>
              <a:schemeClr val="bg2"/>
            </a:solidFill>
            <a:cs typeface="B Titr" panose="00000700000000000000" pitchFamily="2" charset="-78"/>
          </a:endParaRPr>
        </a:p>
      </dgm:t>
    </dgm:pt>
    <dgm:pt modelId="{ED9DB5ED-1258-4ED0-BBDB-79AADE9B46CE}" type="sibTrans" cxnId="{4782F186-7C42-4FB6-AFBC-72CDE7195691}">
      <dgm:prSet/>
      <dgm:spPr/>
      <dgm:t>
        <a:bodyPr/>
        <a:lstStyle/>
        <a:p>
          <a:endParaRPr lang="en-US" sz="1200" b="0">
            <a:solidFill>
              <a:schemeClr val="bg2"/>
            </a:solidFill>
            <a:cs typeface="B Titr" panose="00000700000000000000" pitchFamily="2" charset="-78"/>
          </a:endParaRPr>
        </a:p>
      </dgm:t>
    </dgm:pt>
    <dgm:pt modelId="{6DDF8844-9A7B-4D8B-A171-683FCD5312B2}">
      <dgm:prSet phldrT="[Text]" custT="1"/>
      <dgm:spPr/>
      <dgm:t>
        <a:bodyPr/>
        <a:lstStyle/>
        <a:p>
          <a:r>
            <a:rPr lang="fa-IR" sz="1200" b="0" dirty="0">
              <a:cs typeface="B Titr" panose="00000700000000000000" pitchFamily="2" charset="-78"/>
            </a:rPr>
            <a:t> پیوندهای </a:t>
          </a:r>
          <a:r>
            <a:rPr lang="ar-SA" sz="1200" b="0" dirty="0">
              <a:cs typeface="B Titr" panose="00000700000000000000" pitchFamily="2" charset="-78"/>
            </a:rPr>
            <a:t>اجتماعی</a:t>
          </a:r>
          <a:endParaRPr lang="en-US" sz="1200" b="0" dirty="0">
            <a:cs typeface="B Titr" panose="00000700000000000000" pitchFamily="2" charset="-78"/>
          </a:endParaRPr>
        </a:p>
      </dgm:t>
    </dgm:pt>
    <dgm:pt modelId="{6C7EF444-7C12-4A75-9FDC-C15874278263}" type="parTrans" cxnId="{BA303653-7C59-4389-B36C-8910FE31FD8D}">
      <dgm:prSet/>
      <dgm:spPr/>
      <dgm:t>
        <a:bodyPr/>
        <a:lstStyle/>
        <a:p>
          <a:endParaRPr lang="en-US" sz="1200" b="0"/>
        </a:p>
      </dgm:t>
    </dgm:pt>
    <dgm:pt modelId="{1C367662-C87A-48DA-A602-362442372F6D}" type="sibTrans" cxnId="{BA303653-7C59-4389-B36C-8910FE31FD8D}">
      <dgm:prSet/>
      <dgm:spPr/>
      <dgm:t>
        <a:bodyPr/>
        <a:lstStyle/>
        <a:p>
          <a:endParaRPr lang="en-US" sz="1200" b="0"/>
        </a:p>
      </dgm:t>
    </dgm:pt>
    <dgm:pt modelId="{FA1503C1-96A2-4834-A313-2FDF327357E6}" type="pres">
      <dgm:prSet presAssocID="{772D339D-0FD8-49BB-8F68-7AE872F69232}" presName="compositeShape" presStyleCnt="0">
        <dgm:presLayoutVars>
          <dgm:chMax val="9"/>
          <dgm:dir/>
          <dgm:resizeHandles val="exact"/>
        </dgm:presLayoutVars>
      </dgm:prSet>
      <dgm:spPr/>
    </dgm:pt>
    <dgm:pt modelId="{8864A07C-D1E7-46E2-A958-C3CFE6FFB492}" type="pres">
      <dgm:prSet presAssocID="{772D339D-0FD8-49BB-8F68-7AE872F69232}" presName="triangle1" presStyleLbl="node1" presStyleIdx="0" presStyleCnt="4">
        <dgm:presLayoutVars>
          <dgm:bulletEnabled val="1"/>
        </dgm:presLayoutVars>
      </dgm:prSet>
      <dgm:spPr/>
    </dgm:pt>
    <dgm:pt modelId="{5E49ADCF-46B9-4F0D-9645-AC2CB918CFC9}" type="pres">
      <dgm:prSet presAssocID="{772D339D-0FD8-49BB-8F68-7AE872F69232}" presName="triangle2" presStyleLbl="node1" presStyleIdx="1" presStyleCnt="4">
        <dgm:presLayoutVars>
          <dgm:bulletEnabled val="1"/>
        </dgm:presLayoutVars>
      </dgm:prSet>
      <dgm:spPr/>
    </dgm:pt>
    <dgm:pt modelId="{A15F9BE6-8CD6-4131-8EA3-D003DA37E340}" type="pres">
      <dgm:prSet presAssocID="{772D339D-0FD8-49BB-8F68-7AE872F69232}" presName="triangle3" presStyleLbl="node1" presStyleIdx="2" presStyleCnt="4">
        <dgm:presLayoutVars>
          <dgm:bulletEnabled val="1"/>
        </dgm:presLayoutVars>
      </dgm:prSet>
      <dgm:spPr/>
    </dgm:pt>
    <dgm:pt modelId="{8D6EC9F4-9987-4F5A-86B7-CC6BD290C312}" type="pres">
      <dgm:prSet presAssocID="{772D339D-0FD8-49BB-8F68-7AE872F69232}" presName="triangle4" presStyleLbl="node1" presStyleIdx="3" presStyleCnt="4">
        <dgm:presLayoutVars>
          <dgm:bulletEnabled val="1"/>
        </dgm:presLayoutVars>
      </dgm:prSet>
      <dgm:spPr/>
    </dgm:pt>
  </dgm:ptLst>
  <dgm:cxnLst>
    <dgm:cxn modelId="{5B7C6B3D-1C41-46E2-8D41-5E9EF2DE2D3F}" srcId="{772D339D-0FD8-49BB-8F68-7AE872F69232}" destId="{ACFCA9A4-4302-4682-9334-777307FB60E4}" srcOrd="1" destOrd="0" parTransId="{04DA4EBA-4526-4EE5-9926-3C90C634686F}" sibTransId="{3F13B30D-2491-4FD2-87B1-CF81C87350CD}"/>
    <dgm:cxn modelId="{BA303653-7C59-4389-B36C-8910FE31FD8D}" srcId="{772D339D-0FD8-49BB-8F68-7AE872F69232}" destId="{6DDF8844-9A7B-4D8B-A171-683FCD5312B2}" srcOrd="3" destOrd="0" parTransId="{6C7EF444-7C12-4A75-9FDC-C15874278263}" sibTransId="{1C367662-C87A-48DA-A602-362442372F6D}"/>
    <dgm:cxn modelId="{5C6B3D74-7CA9-42E5-93EE-E9260B51DB76}" type="presOf" srcId="{ACFCA9A4-4302-4682-9334-777307FB60E4}" destId="{5E49ADCF-46B9-4F0D-9645-AC2CB918CFC9}" srcOrd="0" destOrd="0" presId="urn:microsoft.com/office/officeart/2005/8/layout/pyramid4"/>
    <dgm:cxn modelId="{4782F186-7C42-4FB6-AFBC-72CDE7195691}" srcId="{772D339D-0FD8-49BB-8F68-7AE872F69232}" destId="{C7D0B73E-EA27-488D-A6A3-FA582859E01A}" srcOrd="2" destOrd="0" parTransId="{043E4A65-AD66-4338-A954-116942E0C600}" sibTransId="{ED9DB5ED-1258-4ED0-BBDB-79AADE9B46CE}"/>
    <dgm:cxn modelId="{73098887-B304-4212-9426-9CFEEFFADD75}" type="presOf" srcId="{772D339D-0FD8-49BB-8F68-7AE872F69232}" destId="{FA1503C1-96A2-4834-A313-2FDF327357E6}" srcOrd="0" destOrd="0" presId="urn:microsoft.com/office/officeart/2005/8/layout/pyramid4"/>
    <dgm:cxn modelId="{ADA1D09A-8435-43DB-AB47-5559CFB3CA25}" type="presOf" srcId="{FB100385-0F65-49C3-B717-1FD0C24E2D20}" destId="{8864A07C-D1E7-46E2-A958-C3CFE6FFB492}" srcOrd="0" destOrd="0" presId="urn:microsoft.com/office/officeart/2005/8/layout/pyramid4"/>
    <dgm:cxn modelId="{4CDC35B1-E152-4C0A-BBC0-1A42B0E10D96}" type="presOf" srcId="{C7D0B73E-EA27-488D-A6A3-FA582859E01A}" destId="{A15F9BE6-8CD6-4131-8EA3-D003DA37E340}" srcOrd="0" destOrd="0" presId="urn:microsoft.com/office/officeart/2005/8/layout/pyramid4"/>
    <dgm:cxn modelId="{228784E5-C6D4-4B19-865F-53505A9A6641}" srcId="{772D339D-0FD8-49BB-8F68-7AE872F69232}" destId="{FB100385-0F65-49C3-B717-1FD0C24E2D20}" srcOrd="0" destOrd="0" parTransId="{D66599D0-2E27-4D99-A054-020ED780F997}" sibTransId="{E13173D2-4566-4C1A-9DF6-CDA97D6E22A5}"/>
    <dgm:cxn modelId="{4E9666F1-01BC-4E7E-A677-E7D1C0946D3A}" type="presOf" srcId="{6DDF8844-9A7B-4D8B-A171-683FCD5312B2}" destId="{8D6EC9F4-9987-4F5A-86B7-CC6BD290C312}" srcOrd="0" destOrd="0" presId="urn:microsoft.com/office/officeart/2005/8/layout/pyramid4"/>
    <dgm:cxn modelId="{41082825-0175-4D72-8FDC-CE762553BFB7}" type="presParOf" srcId="{FA1503C1-96A2-4834-A313-2FDF327357E6}" destId="{8864A07C-D1E7-46E2-A958-C3CFE6FFB492}" srcOrd="0" destOrd="0" presId="urn:microsoft.com/office/officeart/2005/8/layout/pyramid4"/>
    <dgm:cxn modelId="{4EE95FD4-3F21-488C-A6C1-E90966D5203B}" type="presParOf" srcId="{FA1503C1-96A2-4834-A313-2FDF327357E6}" destId="{5E49ADCF-46B9-4F0D-9645-AC2CB918CFC9}" srcOrd="1" destOrd="0" presId="urn:microsoft.com/office/officeart/2005/8/layout/pyramid4"/>
    <dgm:cxn modelId="{A5D5EB9E-0600-4B3B-8394-DEC95071975D}" type="presParOf" srcId="{FA1503C1-96A2-4834-A313-2FDF327357E6}" destId="{A15F9BE6-8CD6-4131-8EA3-D003DA37E340}" srcOrd="2" destOrd="0" presId="urn:microsoft.com/office/officeart/2005/8/layout/pyramid4"/>
    <dgm:cxn modelId="{D5867A49-47BC-45A8-9AC9-F154A9D28DFF}" type="presParOf" srcId="{FA1503C1-96A2-4834-A313-2FDF327357E6}" destId="{8D6EC9F4-9987-4F5A-86B7-CC6BD290C312}" srcOrd="3" destOrd="0" presId="urn:microsoft.com/office/officeart/2005/8/layout/pyramid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1861E-68DE-4F7C-9B66-23A0393518D6}">
      <dsp:nvSpPr>
        <dsp:cNvPr id="0" name=""/>
        <dsp:cNvSpPr/>
      </dsp:nvSpPr>
      <dsp:spPr>
        <a:xfrm>
          <a:off x="3141788" y="2498771"/>
          <a:ext cx="1918313" cy="1918313"/>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a-IR" sz="2400" kern="1200" dirty="0">
              <a:cs typeface="B Titr" panose="00000700000000000000" pitchFamily="2" charset="-78"/>
            </a:rPr>
            <a:t>کدام مردم؟</a:t>
          </a:r>
          <a:endParaRPr lang="en-US" sz="2400" kern="1200" dirty="0">
            <a:cs typeface="B Titr" panose="00000700000000000000" pitchFamily="2" charset="-78"/>
          </a:endParaRPr>
        </a:p>
      </dsp:txBody>
      <dsp:txXfrm>
        <a:off x="3422718" y="2779701"/>
        <a:ext cx="1356453" cy="1356453"/>
      </dsp:txXfrm>
    </dsp:sp>
    <dsp:sp modelId="{564F8CFF-83DF-4C08-AAE0-6DF51E424FC5}">
      <dsp:nvSpPr>
        <dsp:cNvPr id="0" name=""/>
        <dsp:cNvSpPr/>
      </dsp:nvSpPr>
      <dsp:spPr>
        <a:xfrm rot="16200000">
          <a:off x="3897669" y="1800624"/>
          <a:ext cx="406552" cy="65222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cs typeface="B Titr" panose="00000700000000000000" pitchFamily="2" charset="-78"/>
          </a:endParaRPr>
        </a:p>
      </dsp:txBody>
      <dsp:txXfrm>
        <a:off x="3958652" y="1992052"/>
        <a:ext cx="284586" cy="391336"/>
      </dsp:txXfrm>
    </dsp:sp>
    <dsp:sp modelId="{A0486EE7-80F7-4E0F-9FB0-DF0E643BA440}">
      <dsp:nvSpPr>
        <dsp:cNvPr id="0" name=""/>
        <dsp:cNvSpPr/>
      </dsp:nvSpPr>
      <dsp:spPr>
        <a:xfrm>
          <a:off x="3237704" y="5210"/>
          <a:ext cx="1726482" cy="1726482"/>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بنگاه خصوصی</a:t>
          </a:r>
          <a:endParaRPr lang="en-US" sz="1600" kern="1200" dirty="0">
            <a:cs typeface="B Titr" panose="00000700000000000000" pitchFamily="2" charset="-78"/>
          </a:endParaRPr>
        </a:p>
      </dsp:txBody>
      <dsp:txXfrm>
        <a:off x="3490541" y="258047"/>
        <a:ext cx="1220808" cy="1220808"/>
      </dsp:txXfrm>
    </dsp:sp>
    <dsp:sp modelId="{6E24E5ED-363F-48EA-8F65-EB21403C70C0}">
      <dsp:nvSpPr>
        <dsp:cNvPr id="0" name=""/>
        <dsp:cNvSpPr/>
      </dsp:nvSpPr>
      <dsp:spPr>
        <a:xfrm rot="19285714">
          <a:off x="4938435" y="2301831"/>
          <a:ext cx="406552" cy="65222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951740" y="2470298"/>
        <a:ext cx="284586" cy="391336"/>
      </dsp:txXfrm>
    </dsp:sp>
    <dsp:sp modelId="{568E49FA-6776-4887-9726-789200C9D135}">
      <dsp:nvSpPr>
        <dsp:cNvPr id="0" name=""/>
        <dsp:cNvSpPr/>
      </dsp:nvSpPr>
      <dsp:spPr>
        <a:xfrm>
          <a:off x="5262239" y="980174"/>
          <a:ext cx="1726482" cy="1726482"/>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تعاونی</a:t>
          </a:r>
          <a:endParaRPr lang="en-US" sz="1600" kern="1200" dirty="0">
            <a:cs typeface="B Titr" panose="00000700000000000000" pitchFamily="2" charset="-78"/>
          </a:endParaRPr>
        </a:p>
      </dsp:txBody>
      <dsp:txXfrm>
        <a:off x="5515076" y="1233011"/>
        <a:ext cx="1220808" cy="1220808"/>
      </dsp:txXfrm>
    </dsp:sp>
    <dsp:sp modelId="{0A5F436C-1A67-4B94-8786-DD524713542E}">
      <dsp:nvSpPr>
        <dsp:cNvPr id="0" name=""/>
        <dsp:cNvSpPr/>
      </dsp:nvSpPr>
      <dsp:spPr>
        <a:xfrm rot="771429">
          <a:off x="5195483" y="3428032"/>
          <a:ext cx="406552" cy="65222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cs typeface="B Titr" panose="00000700000000000000" pitchFamily="2" charset="-78"/>
          </a:endParaRPr>
        </a:p>
      </dsp:txBody>
      <dsp:txXfrm>
        <a:off x="5197012" y="3544907"/>
        <a:ext cx="284586" cy="391336"/>
      </dsp:txXfrm>
    </dsp:sp>
    <dsp:sp modelId="{B08E6C6C-8189-4496-B954-3BBEB6F69FC0}">
      <dsp:nvSpPr>
        <dsp:cNvPr id="0" name=""/>
        <dsp:cNvSpPr/>
      </dsp:nvSpPr>
      <dsp:spPr>
        <a:xfrm>
          <a:off x="5762258" y="3170900"/>
          <a:ext cx="1726482" cy="1726482"/>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توده</a:t>
          </a:r>
          <a:endParaRPr lang="en-US" sz="1600" kern="1200" dirty="0">
            <a:cs typeface="B Titr" panose="00000700000000000000" pitchFamily="2" charset="-78"/>
          </a:endParaRPr>
        </a:p>
      </dsp:txBody>
      <dsp:txXfrm>
        <a:off x="6015095" y="3423737"/>
        <a:ext cx="1220808" cy="1220808"/>
      </dsp:txXfrm>
    </dsp:sp>
    <dsp:sp modelId="{721C648A-1519-4C6E-8AA6-F9FD1152B83A}">
      <dsp:nvSpPr>
        <dsp:cNvPr id="0" name=""/>
        <dsp:cNvSpPr/>
      </dsp:nvSpPr>
      <dsp:spPr>
        <a:xfrm rot="3857143">
          <a:off x="4475251" y="4331176"/>
          <a:ext cx="406552" cy="65222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cs typeface="B Titr" panose="00000700000000000000" pitchFamily="2" charset="-78"/>
          </a:endParaRPr>
        </a:p>
      </dsp:txBody>
      <dsp:txXfrm>
        <a:off x="4509774" y="4406677"/>
        <a:ext cx="284586" cy="391336"/>
      </dsp:txXfrm>
    </dsp:sp>
    <dsp:sp modelId="{13ACB646-B13E-4D5A-9F60-333932119914}">
      <dsp:nvSpPr>
        <dsp:cNvPr id="0" name=""/>
        <dsp:cNvSpPr/>
      </dsp:nvSpPr>
      <dsp:spPr>
        <a:xfrm>
          <a:off x="4361236" y="4927725"/>
          <a:ext cx="1726482" cy="1726482"/>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تشکل خودجوش</a:t>
          </a:r>
          <a:endParaRPr lang="en-US" sz="1600" kern="1200" dirty="0">
            <a:cs typeface="B Titr" panose="00000700000000000000" pitchFamily="2" charset="-78"/>
          </a:endParaRPr>
        </a:p>
      </dsp:txBody>
      <dsp:txXfrm>
        <a:off x="4614073" y="5180562"/>
        <a:ext cx="1220808" cy="1220808"/>
      </dsp:txXfrm>
    </dsp:sp>
    <dsp:sp modelId="{FE493B01-1E0D-43E9-B470-9D48AF676C46}">
      <dsp:nvSpPr>
        <dsp:cNvPr id="0" name=""/>
        <dsp:cNvSpPr/>
      </dsp:nvSpPr>
      <dsp:spPr>
        <a:xfrm rot="6942857">
          <a:off x="3320087" y="4331176"/>
          <a:ext cx="406552" cy="652226"/>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cs typeface="B Titr" panose="00000700000000000000" pitchFamily="2" charset="-78"/>
          </a:endParaRPr>
        </a:p>
      </dsp:txBody>
      <dsp:txXfrm rot="10800000">
        <a:off x="3407530" y="4406677"/>
        <a:ext cx="284586" cy="391336"/>
      </dsp:txXfrm>
    </dsp:sp>
    <dsp:sp modelId="{7975F088-B123-40FE-9DD3-32F062DC183C}">
      <dsp:nvSpPr>
        <dsp:cNvPr id="0" name=""/>
        <dsp:cNvSpPr/>
      </dsp:nvSpPr>
      <dsp:spPr>
        <a:xfrm>
          <a:off x="2114172" y="4927725"/>
          <a:ext cx="1726482" cy="1726482"/>
        </a:xfrm>
        <a:prstGeom prst="ellipse">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تشکل های حقوقی غیرحاکمیتی غیرانتفاعی</a:t>
          </a:r>
          <a:endParaRPr lang="en-US" sz="1600" kern="1200" dirty="0">
            <a:cs typeface="B Titr" panose="00000700000000000000" pitchFamily="2" charset="-78"/>
          </a:endParaRPr>
        </a:p>
      </dsp:txBody>
      <dsp:txXfrm>
        <a:off x="2367009" y="5180562"/>
        <a:ext cx="1220808" cy="1220808"/>
      </dsp:txXfrm>
    </dsp:sp>
    <dsp:sp modelId="{392D42CF-A253-4126-8239-A014D8F81146}">
      <dsp:nvSpPr>
        <dsp:cNvPr id="0" name=""/>
        <dsp:cNvSpPr/>
      </dsp:nvSpPr>
      <dsp:spPr>
        <a:xfrm rot="10028571">
          <a:off x="2599854" y="3428032"/>
          <a:ext cx="406552" cy="65222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cs typeface="B Titr" panose="00000700000000000000" pitchFamily="2" charset="-78"/>
          </a:endParaRPr>
        </a:p>
      </dsp:txBody>
      <dsp:txXfrm rot="10800000">
        <a:off x="2720291" y="3544907"/>
        <a:ext cx="284586" cy="391336"/>
      </dsp:txXfrm>
    </dsp:sp>
    <dsp:sp modelId="{79E110C4-1ABC-4B80-B5CE-5D73A4CDF296}">
      <dsp:nvSpPr>
        <dsp:cNvPr id="0" name=""/>
        <dsp:cNvSpPr/>
      </dsp:nvSpPr>
      <dsp:spPr>
        <a:xfrm>
          <a:off x="713150" y="3170900"/>
          <a:ext cx="1726482" cy="1726482"/>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آحاد مردم و هویت های جمعی</a:t>
          </a:r>
          <a:endParaRPr lang="en-US" sz="1600" kern="1200" dirty="0">
            <a:cs typeface="B Titr" panose="00000700000000000000" pitchFamily="2" charset="-78"/>
          </a:endParaRPr>
        </a:p>
      </dsp:txBody>
      <dsp:txXfrm>
        <a:off x="965987" y="3423737"/>
        <a:ext cx="1220808" cy="1220808"/>
      </dsp:txXfrm>
    </dsp:sp>
    <dsp:sp modelId="{1185CBC3-2A2C-46BE-B433-C5D88310D0F3}">
      <dsp:nvSpPr>
        <dsp:cNvPr id="0" name=""/>
        <dsp:cNvSpPr/>
      </dsp:nvSpPr>
      <dsp:spPr>
        <a:xfrm rot="13114286">
          <a:off x="2856902" y="2301831"/>
          <a:ext cx="406552" cy="65222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2965563" y="2470298"/>
        <a:ext cx="284586" cy="391336"/>
      </dsp:txXfrm>
    </dsp:sp>
    <dsp:sp modelId="{085ABA78-4542-46D3-AD5A-21516683161D}">
      <dsp:nvSpPr>
        <dsp:cNvPr id="0" name=""/>
        <dsp:cNvSpPr/>
      </dsp:nvSpPr>
      <dsp:spPr>
        <a:xfrm>
          <a:off x="1213169" y="980174"/>
          <a:ext cx="1726482" cy="1726482"/>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kern="1200" dirty="0">
              <a:cs typeface="B Titr" panose="00000700000000000000" pitchFamily="2" charset="-78"/>
            </a:rPr>
            <a:t>دولت</a:t>
          </a:r>
          <a:endParaRPr lang="en-US" sz="1600" kern="1200" dirty="0">
            <a:cs typeface="B Titr" panose="00000700000000000000" pitchFamily="2" charset="-78"/>
          </a:endParaRPr>
        </a:p>
      </dsp:txBody>
      <dsp:txXfrm>
        <a:off x="1466006" y="1233011"/>
        <a:ext cx="1220808" cy="1220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5FCAC-6780-4347-9091-15690F9259A2}">
      <dsp:nvSpPr>
        <dsp:cNvPr id="0" name=""/>
        <dsp:cNvSpPr/>
      </dsp:nvSpPr>
      <dsp:spPr>
        <a:xfrm>
          <a:off x="0" y="5199977"/>
          <a:ext cx="9529618" cy="0"/>
        </a:xfrm>
        <a:prstGeom prst="line">
          <a:avLst/>
        </a:prstGeom>
        <a:noFill/>
        <a:ln w="15875" cap="flat" cmpd="sng" algn="ctr">
          <a:solidFill>
            <a:schemeClr val="accent1">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B4D32D09-DCE3-4BE9-87B4-8063D7B77B8A}">
      <dsp:nvSpPr>
        <dsp:cNvPr id="0" name=""/>
        <dsp:cNvSpPr/>
      </dsp:nvSpPr>
      <dsp:spPr>
        <a:xfrm>
          <a:off x="0" y="3884600"/>
          <a:ext cx="9529618" cy="0"/>
        </a:xfrm>
        <a:prstGeom prst="line">
          <a:avLst/>
        </a:prstGeom>
        <a:noFill/>
        <a:ln w="15875" cap="flat" cmpd="sng" algn="ctr">
          <a:solidFill>
            <a:schemeClr val="accent1">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962FD4F9-C592-49EB-A55E-0722B0FF0CC3}">
      <dsp:nvSpPr>
        <dsp:cNvPr id="0" name=""/>
        <dsp:cNvSpPr/>
      </dsp:nvSpPr>
      <dsp:spPr>
        <a:xfrm>
          <a:off x="0" y="2569223"/>
          <a:ext cx="9529618" cy="0"/>
        </a:xfrm>
        <a:prstGeom prst="line">
          <a:avLst/>
        </a:prstGeom>
        <a:noFill/>
        <a:ln w="15875" cap="flat" cmpd="sng" algn="ctr">
          <a:solidFill>
            <a:schemeClr val="accent1">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1F1032EF-FE5A-48A1-8474-B1242A752B59}">
      <dsp:nvSpPr>
        <dsp:cNvPr id="0" name=""/>
        <dsp:cNvSpPr/>
      </dsp:nvSpPr>
      <dsp:spPr>
        <a:xfrm>
          <a:off x="0" y="1253846"/>
          <a:ext cx="9529618" cy="0"/>
        </a:xfrm>
        <a:prstGeom prst="line">
          <a:avLst/>
        </a:prstGeom>
        <a:noFill/>
        <a:ln w="15875" cap="flat" cmpd="sng" algn="ctr">
          <a:solidFill>
            <a:schemeClr val="accent1">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sp>
    <dsp:sp modelId="{82CD50BA-EB98-459D-B8C7-DEAC68BDD248}">
      <dsp:nvSpPr>
        <dsp:cNvPr id="0" name=""/>
        <dsp:cNvSpPr/>
      </dsp:nvSpPr>
      <dsp:spPr>
        <a:xfrm>
          <a:off x="0" y="1106"/>
          <a:ext cx="7051917" cy="1252739"/>
        </a:xfrm>
        <a:prstGeom prst="rect">
          <a:avLst/>
        </a:prstGeom>
        <a:noFill/>
        <a:ln>
          <a:noFill/>
        </a:ln>
        <a:effectLst/>
      </dsp:spPr>
      <dsp:style>
        <a:lnRef idx="0">
          <a:scrgbClr r="0" g="0" b="0"/>
        </a:lnRef>
        <a:fillRef idx="0">
          <a:scrgbClr r="0" g="0" b="0"/>
        </a:fillRef>
        <a:effectRef idx="0">
          <a:scrgbClr r="0" g="0" b="0"/>
        </a:effectRef>
        <a:fontRef idx="minor"/>
      </dsp:style>
    </dsp:sp>
    <dsp:sp modelId="{F0A7A81F-AF02-4C55-9A7C-FF31BC146918}">
      <dsp:nvSpPr>
        <dsp:cNvPr id="0" name=""/>
        <dsp:cNvSpPr/>
      </dsp:nvSpPr>
      <dsp:spPr>
        <a:xfrm>
          <a:off x="7051917" y="1106"/>
          <a:ext cx="2477700" cy="1252739"/>
        </a:xfrm>
        <a:prstGeom prst="round2SameRect">
          <a:avLst>
            <a:gd name="adj1" fmla="val 16670"/>
            <a:gd name="adj2" fmla="val 0"/>
          </a:avLst>
        </a:prstGeom>
        <a:solidFill>
          <a:schemeClr val="accent2">
            <a:hueOff val="0"/>
            <a:satOff val="0"/>
            <a:lumOff val="0"/>
            <a:alphaOff val="0"/>
          </a:schemeClr>
        </a:solidFill>
        <a:ln w="9525" cap="flat" cmpd="sng" algn="ctr">
          <a:solidFill>
            <a:schemeClr val="accent2">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Koodak" panose="00000700000000000000" pitchFamily="2" charset="-78"/>
            </a:rPr>
            <a:t>دولت: سلسله مراتب و خدمت</a:t>
          </a:r>
          <a:endParaRPr lang="en-US" sz="1800" kern="1200" dirty="0"/>
        </a:p>
      </dsp:txBody>
      <dsp:txXfrm>
        <a:off x="7113082" y="62271"/>
        <a:ext cx="2355370" cy="1191574"/>
      </dsp:txXfrm>
    </dsp:sp>
    <dsp:sp modelId="{BA73DA90-5AF5-47BE-8A31-92FA48586326}">
      <dsp:nvSpPr>
        <dsp:cNvPr id="0" name=""/>
        <dsp:cNvSpPr/>
      </dsp:nvSpPr>
      <dsp:spPr>
        <a:xfrm>
          <a:off x="0" y="1316483"/>
          <a:ext cx="7051917" cy="1252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r" defTabSz="800100">
            <a:lnSpc>
              <a:spcPct val="90000"/>
            </a:lnSpc>
            <a:spcBef>
              <a:spcPct val="0"/>
            </a:spcBef>
            <a:spcAft>
              <a:spcPct val="35000"/>
            </a:spcAft>
            <a:buNone/>
          </a:pPr>
          <a:endParaRPr lang="fa-IR" sz="1800" kern="1200" dirty="0">
            <a:cs typeface="B Koodak" panose="00000700000000000000" pitchFamily="2" charset="-78"/>
          </a:endParaRPr>
        </a:p>
      </dsp:txBody>
      <dsp:txXfrm>
        <a:off x="0" y="1316483"/>
        <a:ext cx="7051917" cy="1252739"/>
      </dsp:txXfrm>
    </dsp:sp>
    <dsp:sp modelId="{B7D4F8D9-AC3F-4508-83B3-9E59C7D74057}">
      <dsp:nvSpPr>
        <dsp:cNvPr id="0" name=""/>
        <dsp:cNvSpPr/>
      </dsp:nvSpPr>
      <dsp:spPr>
        <a:xfrm>
          <a:off x="7051917" y="1316483"/>
          <a:ext cx="2477700" cy="1252739"/>
        </a:xfrm>
        <a:prstGeom prst="round2SameRect">
          <a:avLst>
            <a:gd name="adj1" fmla="val 16670"/>
            <a:gd name="adj2" fmla="val 0"/>
          </a:avLst>
        </a:prstGeom>
        <a:solidFill>
          <a:schemeClr val="accent3">
            <a:hueOff val="0"/>
            <a:satOff val="0"/>
            <a:lumOff val="0"/>
            <a:alphaOff val="0"/>
          </a:schemeClr>
        </a:solidFill>
        <a:ln w="9525" cap="flat" cmpd="sng" algn="ctr">
          <a:solidFill>
            <a:schemeClr val="accent3">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Koodak" panose="00000700000000000000" pitchFamily="2" charset="-78"/>
            </a:rPr>
            <a:t>بازار: انتخاب، رقابت و سود. </a:t>
          </a:r>
        </a:p>
      </dsp:txBody>
      <dsp:txXfrm>
        <a:off x="7113082" y="1377648"/>
        <a:ext cx="2355370" cy="1191574"/>
      </dsp:txXfrm>
    </dsp:sp>
    <dsp:sp modelId="{0A1D73D4-07E6-40D1-ADD5-23A1CC5A79D0}">
      <dsp:nvSpPr>
        <dsp:cNvPr id="0" name=""/>
        <dsp:cNvSpPr/>
      </dsp:nvSpPr>
      <dsp:spPr>
        <a:xfrm>
          <a:off x="0" y="2631860"/>
          <a:ext cx="7051917" cy="1252739"/>
        </a:xfrm>
        <a:prstGeom prst="rect">
          <a:avLst/>
        </a:prstGeom>
        <a:noFill/>
        <a:ln>
          <a:noFill/>
        </a:ln>
        <a:effectLst/>
      </dsp:spPr>
      <dsp:style>
        <a:lnRef idx="0">
          <a:scrgbClr r="0" g="0" b="0"/>
        </a:lnRef>
        <a:fillRef idx="0">
          <a:scrgbClr r="0" g="0" b="0"/>
        </a:fillRef>
        <a:effectRef idx="0">
          <a:scrgbClr r="0" g="0" b="0"/>
        </a:effectRef>
        <a:fontRef idx="minor"/>
      </dsp:style>
    </dsp:sp>
    <dsp:sp modelId="{85134B68-2BE6-469A-95B1-1EFD7809AB0F}">
      <dsp:nvSpPr>
        <dsp:cNvPr id="0" name=""/>
        <dsp:cNvSpPr/>
      </dsp:nvSpPr>
      <dsp:spPr>
        <a:xfrm>
          <a:off x="7051917" y="2631860"/>
          <a:ext cx="2477700" cy="1252739"/>
        </a:xfrm>
        <a:prstGeom prst="round2SameRect">
          <a:avLst>
            <a:gd name="adj1" fmla="val 16670"/>
            <a:gd name="adj2" fmla="val 0"/>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Koodak" panose="00000700000000000000" pitchFamily="2" charset="-78"/>
            </a:rPr>
            <a:t>شبکه: تکثر منافع جامعه مدنی</a:t>
          </a:r>
        </a:p>
      </dsp:txBody>
      <dsp:txXfrm>
        <a:off x="7113082" y="2693025"/>
        <a:ext cx="2355370" cy="1191574"/>
      </dsp:txXfrm>
    </dsp:sp>
    <dsp:sp modelId="{7BB79899-7035-45FF-918E-805CAF1D1D64}">
      <dsp:nvSpPr>
        <dsp:cNvPr id="0" name=""/>
        <dsp:cNvSpPr/>
      </dsp:nvSpPr>
      <dsp:spPr>
        <a:xfrm>
          <a:off x="0" y="3947237"/>
          <a:ext cx="7051917" cy="1252739"/>
        </a:xfrm>
        <a:prstGeom prst="rect">
          <a:avLst/>
        </a:prstGeom>
        <a:noFill/>
        <a:ln>
          <a:noFill/>
        </a:ln>
        <a:effectLst/>
      </dsp:spPr>
      <dsp:style>
        <a:lnRef idx="0">
          <a:scrgbClr r="0" g="0" b="0"/>
        </a:lnRef>
        <a:fillRef idx="0">
          <a:scrgbClr r="0" g="0" b="0"/>
        </a:fillRef>
        <a:effectRef idx="0">
          <a:scrgbClr r="0" g="0" b="0"/>
        </a:effectRef>
        <a:fontRef idx="minor"/>
      </dsp:style>
    </dsp:sp>
    <dsp:sp modelId="{A68ED8E3-3B15-4520-9A13-FEF2AE8037A1}">
      <dsp:nvSpPr>
        <dsp:cNvPr id="0" name=""/>
        <dsp:cNvSpPr/>
      </dsp:nvSpPr>
      <dsp:spPr>
        <a:xfrm>
          <a:off x="7051917" y="3947237"/>
          <a:ext cx="2477700" cy="1252739"/>
        </a:xfrm>
        <a:prstGeom prst="round2SameRect">
          <a:avLst>
            <a:gd name="adj1" fmla="val 16670"/>
            <a:gd name="adj2" fmla="val 0"/>
          </a:avLst>
        </a:prstGeom>
        <a:solidFill>
          <a:schemeClr val="accent5">
            <a:hueOff val="0"/>
            <a:satOff val="0"/>
            <a:lumOff val="0"/>
            <a:alphaOff val="0"/>
          </a:schemeClr>
        </a:solidFill>
        <a:ln w="9525" cap="flat" cmpd="sng" algn="ctr">
          <a:solidFill>
            <a:schemeClr val="accent5">
              <a:hueOff val="0"/>
              <a:satOff val="0"/>
              <a:lumOff val="0"/>
              <a:alphaOff val="0"/>
            </a:schemeClr>
          </a:solidFill>
          <a:prstDash val="solid"/>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a-IR" sz="1800" kern="1200" dirty="0">
              <a:cs typeface="B Koodak" panose="00000700000000000000" pitchFamily="2" charset="-78"/>
            </a:rPr>
            <a:t>مردمی سازی: تعلق و هنجارها بین هویت های اجتماعی</a:t>
          </a:r>
        </a:p>
      </dsp:txBody>
      <dsp:txXfrm>
        <a:off x="7113082" y="4008402"/>
        <a:ext cx="2355370" cy="11915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4A07C-D1E7-46E2-A958-C3CFE6FFB492}">
      <dsp:nvSpPr>
        <dsp:cNvPr id="0" name=""/>
        <dsp:cNvSpPr/>
      </dsp:nvSpPr>
      <dsp:spPr>
        <a:xfrm>
          <a:off x="2381250" y="0"/>
          <a:ext cx="2705099" cy="2705099"/>
        </a:xfrm>
        <a:prstGeom prst="triangle">
          <a:avLst/>
        </a:prstGeom>
        <a:gradFill rotWithShape="0">
          <a:gsLst>
            <a:gs pos="0">
              <a:schemeClr val="accent4">
                <a:hueOff val="0"/>
                <a:satOff val="0"/>
                <a:lumOff val="0"/>
                <a:alphaOff val="0"/>
                <a:tint val="60000"/>
                <a:lumMod val="110000"/>
              </a:schemeClr>
            </a:gs>
            <a:gs pos="100000">
              <a:schemeClr val="accent4">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dirty="0">
              <a:cs typeface="B Titr" panose="00000700000000000000" pitchFamily="2" charset="-78"/>
            </a:rPr>
            <a:t>مشارکت عمومی ذیل نهاد ولایت در ساخت جامعه</a:t>
          </a:r>
          <a:endParaRPr lang="en-US" sz="1600" b="1" kern="1200" dirty="0">
            <a:cs typeface="B Titr" panose="00000700000000000000" pitchFamily="2" charset="-78"/>
          </a:endParaRPr>
        </a:p>
      </dsp:txBody>
      <dsp:txXfrm>
        <a:off x="3057525" y="1352550"/>
        <a:ext cx="1352549" cy="1352549"/>
      </dsp:txXfrm>
    </dsp:sp>
    <dsp:sp modelId="{5E49ADCF-46B9-4F0D-9645-AC2CB918CFC9}">
      <dsp:nvSpPr>
        <dsp:cNvPr id="0" name=""/>
        <dsp:cNvSpPr/>
      </dsp:nvSpPr>
      <dsp:spPr>
        <a:xfrm>
          <a:off x="1028701" y="2705099"/>
          <a:ext cx="2705099" cy="2705099"/>
        </a:xfrm>
        <a:prstGeom prst="triangle">
          <a:avLst/>
        </a:prstGeom>
        <a:gradFill rotWithShape="0">
          <a:gsLst>
            <a:gs pos="0">
              <a:schemeClr val="accent4">
                <a:hueOff val="445005"/>
                <a:satOff val="5948"/>
                <a:lumOff val="2876"/>
                <a:alphaOff val="0"/>
                <a:tint val="60000"/>
                <a:lumMod val="110000"/>
              </a:schemeClr>
            </a:gs>
            <a:gs pos="100000">
              <a:schemeClr val="accent4">
                <a:hueOff val="445005"/>
                <a:satOff val="5948"/>
                <a:lumOff val="2876"/>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dirty="0">
              <a:cs typeface="B Titr" panose="00000700000000000000" pitchFamily="2" charset="-78"/>
            </a:rPr>
            <a:t>تامین نیاز معیشتی جامعه در سطح متوازن و </a:t>
          </a:r>
          <a:r>
            <a:rPr lang="fa-IR" sz="1600" b="1" kern="1200" dirty="0">
              <a:cs typeface="B Titr" panose="00000700000000000000" pitchFamily="2" charset="-78"/>
            </a:rPr>
            <a:t>اولا </a:t>
          </a:r>
          <a:r>
            <a:rPr lang="ar-SA" sz="1600" b="1" kern="1200" dirty="0">
              <a:cs typeface="B Titr" panose="00000700000000000000" pitchFamily="2" charset="-78"/>
            </a:rPr>
            <a:t>کار</a:t>
          </a:r>
          <a:endParaRPr lang="en-US" sz="1600" b="1" kern="1200" dirty="0">
            <a:cs typeface="B Titr" panose="00000700000000000000" pitchFamily="2" charset="-78"/>
          </a:endParaRPr>
        </a:p>
      </dsp:txBody>
      <dsp:txXfrm>
        <a:off x="1704976" y="4057649"/>
        <a:ext cx="1352549" cy="1352549"/>
      </dsp:txXfrm>
    </dsp:sp>
    <dsp:sp modelId="{A15F9BE6-8CD6-4131-8EA3-D003DA37E340}">
      <dsp:nvSpPr>
        <dsp:cNvPr id="0" name=""/>
        <dsp:cNvSpPr/>
      </dsp:nvSpPr>
      <dsp:spPr>
        <a:xfrm rot="10800000">
          <a:off x="2381250" y="2705099"/>
          <a:ext cx="2705099" cy="2705099"/>
        </a:xfrm>
        <a:prstGeom prst="triangle">
          <a:avLst/>
        </a:prstGeom>
        <a:gradFill rotWithShape="0">
          <a:gsLst>
            <a:gs pos="0">
              <a:schemeClr val="accent4">
                <a:hueOff val="890010"/>
                <a:satOff val="11896"/>
                <a:lumOff val="5752"/>
                <a:alphaOff val="0"/>
                <a:tint val="60000"/>
                <a:lumMod val="110000"/>
              </a:schemeClr>
            </a:gs>
            <a:gs pos="100000">
              <a:schemeClr val="accent4">
                <a:hueOff val="890010"/>
                <a:satOff val="11896"/>
                <a:lumOff val="5752"/>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SA" sz="1600" b="1" kern="1200" dirty="0">
              <a:cs typeface="B Titr" panose="00000700000000000000" pitchFamily="2" charset="-78"/>
            </a:rPr>
            <a:t>تامین محیط مساعد جهت بروز کمالات انسانی</a:t>
          </a:r>
          <a:endParaRPr lang="en-US" sz="1600" b="1" kern="1200" dirty="0">
            <a:cs typeface="B Titr" panose="00000700000000000000" pitchFamily="2" charset="-78"/>
          </a:endParaRPr>
        </a:p>
      </dsp:txBody>
      <dsp:txXfrm rot="10800000">
        <a:off x="3057525" y="2705099"/>
        <a:ext cx="1352549" cy="1352549"/>
      </dsp:txXfrm>
    </dsp:sp>
    <dsp:sp modelId="{8D6EC9F4-9987-4F5A-86B7-CC6BD290C312}">
      <dsp:nvSpPr>
        <dsp:cNvPr id="0" name=""/>
        <dsp:cNvSpPr/>
      </dsp:nvSpPr>
      <dsp:spPr>
        <a:xfrm>
          <a:off x="3733800" y="2705099"/>
          <a:ext cx="2705099" cy="2705099"/>
        </a:xfrm>
        <a:prstGeom prst="triangle">
          <a:avLst/>
        </a:prstGeom>
        <a:gradFill rotWithShape="0">
          <a:gsLst>
            <a:gs pos="0">
              <a:schemeClr val="accent4">
                <a:hueOff val="1335015"/>
                <a:satOff val="17844"/>
                <a:lumOff val="8628"/>
                <a:alphaOff val="0"/>
                <a:tint val="60000"/>
                <a:lumMod val="110000"/>
              </a:schemeClr>
            </a:gs>
            <a:gs pos="100000">
              <a:schemeClr val="accent4">
                <a:hueOff val="1335015"/>
                <a:satOff val="17844"/>
                <a:lumOff val="8628"/>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a:cs typeface="B Titr" panose="00000700000000000000" pitchFamily="2" charset="-78"/>
            </a:rPr>
            <a:t>همبستگی و </a:t>
          </a:r>
          <a:r>
            <a:rPr lang="ar-SA" sz="1600" b="1" kern="1200">
              <a:cs typeface="B Titr" panose="00000700000000000000" pitchFamily="2" charset="-78"/>
            </a:rPr>
            <a:t>انسجام اجتماعی</a:t>
          </a:r>
          <a:endParaRPr lang="en-US" sz="1600" b="1" kern="1200" dirty="0">
            <a:cs typeface="B Titr" panose="00000700000000000000" pitchFamily="2" charset="-78"/>
          </a:endParaRPr>
        </a:p>
      </dsp:txBody>
      <dsp:txXfrm>
        <a:off x="4410075" y="4057649"/>
        <a:ext cx="1352549" cy="1352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4A07C-D1E7-46E2-A958-C3CFE6FFB492}">
      <dsp:nvSpPr>
        <dsp:cNvPr id="0" name=""/>
        <dsp:cNvSpPr/>
      </dsp:nvSpPr>
      <dsp:spPr>
        <a:xfrm>
          <a:off x="789772" y="0"/>
          <a:ext cx="1292905" cy="1292905"/>
        </a:xfrm>
        <a:prstGeom prst="triangle">
          <a:avLst/>
        </a:prstGeom>
        <a:gradFill rotWithShape="0">
          <a:gsLst>
            <a:gs pos="0">
              <a:schemeClr val="dk2">
                <a:hueOff val="0"/>
                <a:satOff val="0"/>
                <a:lumOff val="0"/>
                <a:alphaOff val="0"/>
                <a:tint val="60000"/>
                <a:lumMod val="110000"/>
              </a:schemeClr>
            </a:gs>
            <a:gs pos="100000">
              <a:schemeClr val="dk2">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a-IR" sz="1200" b="0" kern="1200" dirty="0">
              <a:cs typeface="B Titr" panose="00000700000000000000" pitchFamily="2" charset="-78"/>
            </a:rPr>
            <a:t>نهاد قدرت</a:t>
          </a:r>
          <a:endParaRPr lang="en-US" sz="1200" b="0" kern="1200" dirty="0">
            <a:cs typeface="B Titr" panose="00000700000000000000" pitchFamily="2" charset="-78"/>
          </a:endParaRPr>
        </a:p>
      </dsp:txBody>
      <dsp:txXfrm>
        <a:off x="1112998" y="646453"/>
        <a:ext cx="646453" cy="646452"/>
      </dsp:txXfrm>
    </dsp:sp>
    <dsp:sp modelId="{5E49ADCF-46B9-4F0D-9645-AC2CB918CFC9}">
      <dsp:nvSpPr>
        <dsp:cNvPr id="0" name=""/>
        <dsp:cNvSpPr/>
      </dsp:nvSpPr>
      <dsp:spPr>
        <a:xfrm>
          <a:off x="143319" y="1292905"/>
          <a:ext cx="1292905" cy="1292905"/>
        </a:xfrm>
        <a:prstGeom prst="triangle">
          <a:avLst/>
        </a:prstGeom>
        <a:gradFill rotWithShape="0">
          <a:gsLst>
            <a:gs pos="0">
              <a:schemeClr val="dk2">
                <a:hueOff val="0"/>
                <a:satOff val="0"/>
                <a:lumOff val="0"/>
                <a:alphaOff val="0"/>
                <a:tint val="60000"/>
                <a:lumMod val="110000"/>
              </a:schemeClr>
            </a:gs>
            <a:gs pos="100000">
              <a:schemeClr val="dk2">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a-IR" sz="1200" b="0" kern="1200" dirty="0">
              <a:cs typeface="B Titr" panose="00000700000000000000" pitchFamily="2" charset="-78"/>
            </a:rPr>
            <a:t>نهاد اقتصاد</a:t>
          </a:r>
          <a:endParaRPr lang="en-US" sz="1200" b="0" kern="1200" dirty="0">
            <a:cs typeface="B Titr" panose="00000700000000000000" pitchFamily="2" charset="-78"/>
          </a:endParaRPr>
        </a:p>
      </dsp:txBody>
      <dsp:txXfrm>
        <a:off x="466545" y="1939358"/>
        <a:ext cx="646453" cy="646452"/>
      </dsp:txXfrm>
    </dsp:sp>
    <dsp:sp modelId="{A15F9BE6-8CD6-4131-8EA3-D003DA37E340}">
      <dsp:nvSpPr>
        <dsp:cNvPr id="0" name=""/>
        <dsp:cNvSpPr/>
      </dsp:nvSpPr>
      <dsp:spPr>
        <a:xfrm rot="10800000">
          <a:off x="789772" y="1292905"/>
          <a:ext cx="1292905" cy="1292905"/>
        </a:xfrm>
        <a:prstGeom prst="triangle">
          <a:avLst/>
        </a:prstGeom>
        <a:gradFill rotWithShape="0">
          <a:gsLst>
            <a:gs pos="0">
              <a:schemeClr val="dk2">
                <a:hueOff val="0"/>
                <a:satOff val="0"/>
                <a:lumOff val="0"/>
                <a:alphaOff val="0"/>
                <a:tint val="60000"/>
                <a:lumMod val="110000"/>
              </a:schemeClr>
            </a:gs>
            <a:gs pos="100000">
              <a:schemeClr val="dk2">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a-IR" sz="1200" b="0" kern="1200" dirty="0">
              <a:cs typeface="B Titr" panose="00000700000000000000" pitchFamily="2" charset="-78"/>
            </a:rPr>
            <a:t>معنویت</a:t>
          </a:r>
          <a:endParaRPr lang="en-US" sz="1200" b="0" kern="1200" dirty="0">
            <a:cs typeface="B Titr" panose="00000700000000000000" pitchFamily="2" charset="-78"/>
          </a:endParaRPr>
        </a:p>
      </dsp:txBody>
      <dsp:txXfrm rot="10800000">
        <a:off x="1112998" y="1292905"/>
        <a:ext cx="646453" cy="646452"/>
      </dsp:txXfrm>
    </dsp:sp>
    <dsp:sp modelId="{8D6EC9F4-9987-4F5A-86B7-CC6BD290C312}">
      <dsp:nvSpPr>
        <dsp:cNvPr id="0" name=""/>
        <dsp:cNvSpPr/>
      </dsp:nvSpPr>
      <dsp:spPr>
        <a:xfrm>
          <a:off x="1436225" y="1292905"/>
          <a:ext cx="1292905" cy="1292905"/>
        </a:xfrm>
        <a:prstGeom prst="triangle">
          <a:avLst/>
        </a:prstGeom>
        <a:gradFill rotWithShape="0">
          <a:gsLst>
            <a:gs pos="0">
              <a:schemeClr val="dk2">
                <a:hueOff val="0"/>
                <a:satOff val="0"/>
                <a:lumOff val="0"/>
                <a:alphaOff val="0"/>
                <a:tint val="60000"/>
                <a:lumMod val="110000"/>
              </a:schemeClr>
            </a:gs>
            <a:gs pos="100000">
              <a:schemeClr val="dk2">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a-IR" sz="1200" b="0" kern="1200" dirty="0">
              <a:cs typeface="B Titr" panose="00000700000000000000" pitchFamily="2" charset="-78"/>
            </a:rPr>
            <a:t> پیوندهای </a:t>
          </a:r>
          <a:r>
            <a:rPr lang="ar-SA" sz="1200" b="0" kern="1200" dirty="0">
              <a:cs typeface="B Titr" panose="00000700000000000000" pitchFamily="2" charset="-78"/>
            </a:rPr>
            <a:t>اجتماعی</a:t>
          </a:r>
          <a:endParaRPr lang="en-US" sz="1200" b="0" kern="1200" dirty="0">
            <a:cs typeface="B Titr" panose="00000700000000000000" pitchFamily="2" charset="-78"/>
          </a:endParaRPr>
        </a:p>
      </dsp:txBody>
      <dsp:txXfrm>
        <a:off x="1759451" y="1939358"/>
        <a:ext cx="646453" cy="64645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4.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705A095-E974-4DD9-B2C8-CA9E8289B85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342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7BCCB5-766B-458D-B95A-81E4598919B4}"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5A095-E974-4DD9-B2C8-CA9E8289B85F}" type="slidenum">
              <a:rPr lang="en-US" smtClean="0"/>
              <a:t>‹#›</a:t>
            </a:fld>
            <a:endParaRPr lang="en-US"/>
          </a:p>
        </p:txBody>
      </p:sp>
    </p:spTree>
    <p:extLst>
      <p:ext uri="{BB962C8B-B14F-4D97-AF65-F5344CB8AC3E}">
        <p14:creationId xmlns:p14="http://schemas.microsoft.com/office/powerpoint/2010/main" val="227518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1392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959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spTree>
    <p:extLst>
      <p:ext uri="{BB962C8B-B14F-4D97-AF65-F5344CB8AC3E}">
        <p14:creationId xmlns:p14="http://schemas.microsoft.com/office/powerpoint/2010/main" val="1880080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5813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0686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5835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9940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spTree>
    <p:extLst>
      <p:ext uri="{BB962C8B-B14F-4D97-AF65-F5344CB8AC3E}">
        <p14:creationId xmlns:p14="http://schemas.microsoft.com/office/powerpoint/2010/main" val="370667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7BCCB5-766B-458D-B95A-81E4598919B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5A095-E974-4DD9-B2C8-CA9E8289B85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9978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7BCCB5-766B-458D-B95A-81E4598919B4}"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5A095-E974-4DD9-B2C8-CA9E8289B85F}" type="slidenum">
              <a:rPr lang="en-US" smtClean="0"/>
              <a:t>‹#›</a:t>
            </a:fld>
            <a:endParaRPr lang="en-US"/>
          </a:p>
        </p:txBody>
      </p:sp>
    </p:spTree>
    <p:extLst>
      <p:ext uri="{BB962C8B-B14F-4D97-AF65-F5344CB8AC3E}">
        <p14:creationId xmlns:p14="http://schemas.microsoft.com/office/powerpoint/2010/main" val="478206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7BCCB5-766B-458D-B95A-81E4598919B4}" type="datetimeFigureOut">
              <a:rPr lang="en-US" smtClean="0"/>
              <a:t>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05A095-E974-4DD9-B2C8-CA9E8289B85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8243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7BCCB5-766B-458D-B95A-81E4598919B4}" type="datetimeFigureOut">
              <a:rPr lang="en-US" smtClean="0"/>
              <a:t>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05A095-E974-4DD9-B2C8-CA9E8289B85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7513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7BCCB5-766B-458D-B95A-81E4598919B4}" type="datetimeFigureOut">
              <a:rPr lang="en-US" smtClean="0"/>
              <a:t>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05A095-E974-4DD9-B2C8-CA9E8289B85F}" type="slidenum">
              <a:rPr lang="en-US" smtClean="0"/>
              <a:t>‹#›</a:t>
            </a:fld>
            <a:endParaRPr lang="en-US"/>
          </a:p>
        </p:txBody>
      </p:sp>
    </p:spTree>
    <p:extLst>
      <p:ext uri="{BB962C8B-B14F-4D97-AF65-F5344CB8AC3E}">
        <p14:creationId xmlns:p14="http://schemas.microsoft.com/office/powerpoint/2010/main" val="2429154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7BCCB5-766B-458D-B95A-81E4598919B4}"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5A095-E974-4DD9-B2C8-CA9E8289B85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3938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7BCCB5-766B-458D-B95A-81E4598919B4}"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5A095-E974-4DD9-B2C8-CA9E8289B85F}" type="slidenum">
              <a:rPr lang="en-US" smtClean="0"/>
              <a:t>‹#›</a:t>
            </a:fld>
            <a:endParaRPr lang="en-US"/>
          </a:p>
        </p:txBody>
      </p:sp>
    </p:spTree>
    <p:extLst>
      <p:ext uri="{BB962C8B-B14F-4D97-AF65-F5344CB8AC3E}">
        <p14:creationId xmlns:p14="http://schemas.microsoft.com/office/powerpoint/2010/main" val="20315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C7BCCB5-766B-458D-B95A-81E4598919B4}" type="datetimeFigureOut">
              <a:rPr lang="en-US" smtClean="0"/>
              <a:t>1/2/2025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705A095-E974-4DD9-B2C8-CA9E8289B85F}" type="slidenum">
              <a:rPr lang="en-US" smtClean="0"/>
              <a:t>‹#›</a:t>
            </a:fld>
            <a:endParaRPr lang="en-US"/>
          </a:p>
        </p:txBody>
      </p:sp>
    </p:spTree>
    <p:extLst>
      <p:ext uri="{BB962C8B-B14F-4D97-AF65-F5344CB8AC3E}">
        <p14:creationId xmlns:p14="http://schemas.microsoft.com/office/powerpoint/2010/main" val="13146137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Layout" Target="../diagrams/layout3.xml"/><Relationship Id="rId7" Type="http://schemas.openxmlformats.org/officeDocument/2006/relationships/image" Target="../media/image8.png"/><Relationship Id="rId12" Type="http://schemas.microsoft.com/office/2007/relationships/diagramDrawing" Target="../diagrams/drawing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diagramColors" Target="../diagrams/colors4.xml"/><Relationship Id="rId5" Type="http://schemas.openxmlformats.org/officeDocument/2006/relationships/diagramColors" Target="../diagrams/colors3.xml"/><Relationship Id="rId10" Type="http://schemas.openxmlformats.org/officeDocument/2006/relationships/diagramQuickStyle" Target="../diagrams/quickStyle4.xml"/><Relationship Id="rId4" Type="http://schemas.openxmlformats.org/officeDocument/2006/relationships/diagramQuickStyle" Target="../diagrams/quickStyle3.xml"/><Relationship Id="rId9"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farsi.khamenei.ir/message-content?id=41673"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farsi.khamenei.ir/news-content?id=5389"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farsi.khamenei.ir/news-content?id=3055"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99A81-C979-4374-8680-C87FA472ECEA}"/>
              </a:ext>
            </a:extLst>
          </p:cNvPr>
          <p:cNvSpPr>
            <a:spLocks noGrp="1"/>
          </p:cNvSpPr>
          <p:nvPr>
            <p:ph type="ctrTitle"/>
          </p:nvPr>
        </p:nvSpPr>
        <p:spPr>
          <a:xfrm>
            <a:off x="2503055" y="1699139"/>
            <a:ext cx="7130472" cy="2387600"/>
          </a:xfrm>
        </p:spPr>
        <p:txBody>
          <a:bodyPr>
            <a:normAutofit fontScale="90000"/>
          </a:bodyPr>
          <a:lstStyle/>
          <a:p>
            <a:pPr rtl="1">
              <a:lnSpc>
                <a:spcPct val="200000"/>
              </a:lnSpc>
            </a:pPr>
            <a:r>
              <a:rPr lang="fa-IR" sz="3600" dirty="0">
                <a:cs typeface="B Titr" panose="00000700000000000000" pitchFamily="2" charset="-78"/>
              </a:rPr>
              <a:t>بسیج عمومی </a:t>
            </a:r>
            <a:br>
              <a:rPr lang="fa-IR" sz="3600" dirty="0">
                <a:cs typeface="B Titr" panose="00000700000000000000" pitchFamily="2" charset="-78"/>
              </a:rPr>
            </a:br>
            <a:r>
              <a:rPr lang="fa-IR" sz="3600" dirty="0">
                <a:cs typeface="B Titr" panose="00000700000000000000" pitchFamily="2" charset="-78"/>
              </a:rPr>
              <a:t>به مثابه الگوی حکمرانی مردمی</a:t>
            </a:r>
            <a:br>
              <a:rPr lang="fa-IR" sz="3600" dirty="0">
                <a:cs typeface="B Titr" panose="00000700000000000000" pitchFamily="2" charset="-78"/>
              </a:rPr>
            </a:br>
            <a:r>
              <a:rPr lang="fa-IR" sz="1800" dirty="0">
                <a:cs typeface="B Titr" panose="00000700000000000000" pitchFamily="2" charset="-78"/>
              </a:rPr>
              <a:t>سلسله مراتب، بازار و شبه بازار، شبکه، مردمی سازی</a:t>
            </a:r>
            <a:endParaRPr lang="en-US" sz="3600" dirty="0">
              <a:cs typeface="B Titr" panose="00000700000000000000" pitchFamily="2" charset="-78"/>
            </a:endParaRPr>
          </a:p>
        </p:txBody>
      </p:sp>
      <p:sp>
        <p:nvSpPr>
          <p:cNvPr id="3" name="Subtitle 2">
            <a:extLst>
              <a:ext uri="{FF2B5EF4-FFF2-40B4-BE49-F238E27FC236}">
                <a16:creationId xmlns:a16="http://schemas.microsoft.com/office/drawing/2014/main" id="{7F94CDFA-D409-D443-7032-CE2BC271691A}"/>
              </a:ext>
            </a:extLst>
          </p:cNvPr>
          <p:cNvSpPr>
            <a:spLocks noGrp="1"/>
          </p:cNvSpPr>
          <p:nvPr>
            <p:ph type="subTitle" idx="1"/>
          </p:nvPr>
        </p:nvSpPr>
        <p:spPr>
          <a:xfrm>
            <a:off x="1524000" y="5735637"/>
            <a:ext cx="9144000" cy="798342"/>
          </a:xfrm>
        </p:spPr>
        <p:txBody>
          <a:bodyPr/>
          <a:lstStyle/>
          <a:p>
            <a:r>
              <a:rPr lang="fa-IR" dirty="0">
                <a:cs typeface="B Titr" panose="00000700000000000000" pitchFamily="2" charset="-78"/>
              </a:rPr>
              <a:t>دی 1403</a:t>
            </a:r>
          </a:p>
        </p:txBody>
      </p:sp>
      <p:sp>
        <p:nvSpPr>
          <p:cNvPr id="4" name="TextBox 3">
            <a:extLst>
              <a:ext uri="{FF2B5EF4-FFF2-40B4-BE49-F238E27FC236}">
                <a16:creationId xmlns:a16="http://schemas.microsoft.com/office/drawing/2014/main" id="{E5EBC998-625E-C1BE-718F-A1049D59299D}"/>
              </a:ext>
            </a:extLst>
          </p:cNvPr>
          <p:cNvSpPr txBox="1"/>
          <p:nvPr/>
        </p:nvSpPr>
        <p:spPr>
          <a:xfrm>
            <a:off x="3897744" y="0"/>
            <a:ext cx="4005953" cy="1862048"/>
          </a:xfrm>
          <a:prstGeom prst="rect">
            <a:avLst/>
          </a:prstGeom>
          <a:noFill/>
        </p:spPr>
        <p:txBody>
          <a:bodyPr wrap="square" rtlCol="0">
            <a:spAutoFit/>
          </a:bodyPr>
          <a:lstStyle/>
          <a:p>
            <a:pPr algn="ctr"/>
            <a:r>
              <a:rPr lang="en-US" sz="11500" dirty="0">
                <a:latin typeface="110_Besmellah_3(MRT)" pitchFamily="2" charset="0"/>
              </a:rPr>
              <a:t>,</a:t>
            </a:r>
          </a:p>
        </p:txBody>
      </p:sp>
    </p:spTree>
    <p:extLst>
      <p:ext uri="{BB962C8B-B14F-4D97-AF65-F5344CB8AC3E}">
        <p14:creationId xmlns:p14="http://schemas.microsoft.com/office/powerpoint/2010/main" val="1460412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4000" b="1" dirty="0">
                <a:cs typeface="B Titr" panose="00000700000000000000" pitchFamily="2" charset="-78"/>
              </a:rPr>
              <a:t>بازارگرایان در مخالفت با دولت و محدودسازی آن</a:t>
            </a:r>
            <a:endParaRPr lang="en-US" sz="4000" b="1" dirty="0">
              <a:cs typeface="B Titr" panose="00000700000000000000" pitchFamily="2" charset="-78"/>
            </a:endParaRPr>
          </a:p>
        </p:txBody>
      </p:sp>
      <p:sp>
        <p:nvSpPr>
          <p:cNvPr id="3" name="Content Placeholder 2"/>
          <p:cNvSpPr>
            <a:spLocks noGrp="1"/>
          </p:cNvSpPr>
          <p:nvPr>
            <p:ph idx="1"/>
          </p:nvPr>
        </p:nvSpPr>
        <p:spPr/>
        <p:txBody>
          <a:bodyPr>
            <a:normAutofit fontScale="92500" lnSpcReduction="20000"/>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 بازار را کاراتر، کم‌هزینه‌تر، پاسخگوتر، باکیفیت‌تر، توام با رضایت بیشتر مشتری و رعایت کننده آزادی انتخاب از مسیر رقابت تصویرپردازی کردند. </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بخش خصوصی چرا باید در عرصه حکمرانی و اداره عمومی جامعه ورود کند؟ سودآوری، پاسخ به کاهش کیفیت خدمات بخش دولتی، پاسخ به تقاضای متنوعی که بخش دولتی به صورت یکسان ارائه می‌کرد و پاسخ به تقاضای اضافی که بخش دولتی توان ارائه نداشت.</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مخالفان بازارگرایی و حاکمیت بازار بر عرصه عمومی نیز به دلیل ذات بازار در بخش‌بندی مخاطب به مشتری و غیرمشتری (کسی که توان خرید دارد یا ندارد)، معتقدند که این ویژگی ذاتی، عرصه عمومی را تخریب کرده و انواعی از محرومیت‌ها را تولید می‌کند. در عین حال، با سلطه پول بر سایر روابط، سیاست را نیز به چنبره خویش در‌می‌آورد تا منافع بیشتری به جیب خویش روانه سازد. </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p:txBody>
      </p:sp>
    </p:spTree>
    <p:extLst>
      <p:ext uri="{BB962C8B-B14F-4D97-AF65-F5344CB8AC3E}">
        <p14:creationId xmlns:p14="http://schemas.microsoft.com/office/powerpoint/2010/main" val="2783924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a:cs typeface="B Titr" panose="00000700000000000000" pitchFamily="2" charset="-78"/>
              </a:rPr>
              <a:t>ظهور شبکه</a:t>
            </a:r>
            <a:endParaRPr lang="en-US" sz="4000" b="1"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نه دولت‌گرایان و نه بازارگرایان، در واقعیت نتوانستند سلطه تام پیدا کنند و رقیب خویش را حذف کنند. </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دیدگاه دیگری مطرح شد که تلاش کرد </a:t>
            </a:r>
            <a:r>
              <a:rPr lang="fa-IR" dirty="0">
                <a:solidFill>
                  <a:srgbClr val="FF0000"/>
                </a:solidFill>
                <a:latin typeface="Times New Roman" panose="02020603050405020304" pitchFamily="18" charset="0"/>
                <a:ea typeface="Times New Roman" panose="02020603050405020304" pitchFamily="18" charset="0"/>
                <a:cs typeface="B Lotus" panose="00000400000000000000" pitchFamily="2" charset="-78"/>
              </a:rPr>
              <a:t>دایره گسترده‌تری از بازیگران را وارد عرصه حکمرانی </a:t>
            </a:r>
            <a:r>
              <a:rPr lang="fa-IR" dirty="0">
                <a:latin typeface="Times New Roman" panose="02020603050405020304" pitchFamily="18" charset="0"/>
                <a:ea typeface="Times New Roman" panose="02020603050405020304" pitchFamily="18" charset="0"/>
                <a:cs typeface="B Lotus" panose="00000400000000000000" pitchFamily="2" charset="-78"/>
              </a:rPr>
              <a:t>کند. آنان ضمن حفظ دولت و بازار، سایر بازیگران را نیز موثر در حکمرانی دانستند که همه آن‌ها تابع </a:t>
            </a:r>
            <a:r>
              <a:rPr lang="fa-IR" dirty="0">
                <a:solidFill>
                  <a:srgbClr val="FF0000"/>
                </a:solidFill>
                <a:latin typeface="Times New Roman" panose="02020603050405020304" pitchFamily="18" charset="0"/>
                <a:ea typeface="Times New Roman" panose="02020603050405020304" pitchFamily="18" charset="0"/>
                <a:cs typeface="B Lotus" panose="00000400000000000000" pitchFamily="2" charset="-78"/>
              </a:rPr>
              <a:t>روابط پایدار در شبکه و منافع متقابل</a:t>
            </a:r>
            <a:r>
              <a:rPr lang="fa-IR" dirty="0">
                <a:latin typeface="Times New Roman" panose="02020603050405020304" pitchFamily="18" charset="0"/>
                <a:ea typeface="Times New Roman" panose="02020603050405020304" pitchFamily="18" charset="0"/>
                <a:cs typeface="B Lotus" panose="00000400000000000000" pitchFamily="2" charset="-78"/>
              </a:rPr>
              <a:t>، برایندی از نیروها را تولید می‌کنند که در نهایت جهت حرکت جامعه را مشخص می‌کند. پرواضح است که در این مدل حکمرانی نیز به جهت واقعیات میدانی، </a:t>
            </a:r>
            <a:r>
              <a:rPr lang="fa-IR" dirty="0">
                <a:solidFill>
                  <a:schemeClr val="accent3"/>
                </a:solidFill>
                <a:latin typeface="Times New Roman" panose="02020603050405020304" pitchFamily="18" charset="0"/>
                <a:ea typeface="Times New Roman" panose="02020603050405020304" pitchFamily="18" charset="0"/>
                <a:cs typeface="B Lotus" panose="00000400000000000000" pitchFamily="2" charset="-78"/>
              </a:rPr>
              <a:t>همه بازیگران قدرت یکسان ندارند یا در جوامع مختلف، شبکه روابط بازیگران یکسان </a:t>
            </a:r>
            <a:r>
              <a:rPr lang="fa-IR" dirty="0">
                <a:latin typeface="Times New Roman" panose="02020603050405020304" pitchFamily="18" charset="0"/>
                <a:ea typeface="Times New Roman" panose="02020603050405020304" pitchFamily="18" charset="0"/>
                <a:cs typeface="B Lotus" panose="00000400000000000000" pitchFamily="2" charset="-78"/>
              </a:rPr>
              <a:t>نخواهد بود. </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a:p>
            <a:endParaRPr lang="en-US" dirty="0"/>
          </a:p>
        </p:txBody>
      </p:sp>
    </p:spTree>
    <p:extLst>
      <p:ext uri="{BB962C8B-B14F-4D97-AF65-F5344CB8AC3E}">
        <p14:creationId xmlns:p14="http://schemas.microsoft.com/office/powerpoint/2010/main" val="25638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a:cs typeface="B Titr" panose="00000700000000000000" pitchFamily="2" charset="-78"/>
              </a:rPr>
              <a:t>هر ساختار حکمرانی متناسب با نوع بافت جامعه</a:t>
            </a:r>
            <a:endParaRPr lang="en-US" sz="4000" b="1" dirty="0">
              <a:cs typeface="B Titr" panose="00000700000000000000" pitchFamily="2" charset="-78"/>
            </a:endParaRPr>
          </a:p>
        </p:txBody>
      </p:sp>
      <p:sp>
        <p:nvSpPr>
          <p:cNvPr id="3" name="Content Placeholder 2"/>
          <p:cNvSpPr>
            <a:spLocks noGrp="1"/>
          </p:cNvSpPr>
          <p:nvPr>
            <p:ph idx="1"/>
          </p:nvPr>
        </p:nvSpPr>
        <p:spPr/>
        <p:txBody>
          <a:bodyPr>
            <a:normAutofit fontScale="92500" lnSpcReduction="10000"/>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طبیعتا هر مدل حکمرانی بر بستر یک فرهنگ و روابط اجتماعی بنیادی‌تر شکل می‌گیرد و به آن مدل حکمرانی امکان تنفس می‌دهد. به همین دلیل، مدل شبکه می‌تواند به جای اینکه یک تعادلِ قدرتِ انسجام یافته و متعالی شکل دهد، به یک جنگل روابط قدرت تبدیل شود. از این روست که باید مدل حکمرانی متناسب با جامعه خویش را یافت، طراحی کرد و مستقر ساخت. در جوامع یا اجتماعاتی که بافت عمومی، نظم‌پذیر باشد، امکان تنفس سلسله مراتب بیشتر است. در جوامع یا اجتماعاتی که بافت عمومی، فردگرا و منفعت‌طلب باشند، ساختار بازار می‌تواند فعال بماند. در جوامع یا اجتماعاتی که بافت عمومی، جمع‌گروی و تعامل را بپذیرد، ساختار شبکه نیز می‌تواند شکل بگیرد. گرچه این بافت‌ها تناظر کاملی با این ساختارها ندارند اما غرض آن است که هر ساختار حکمرانی یا ترکیبی از آن‌ها می‌تواند در بستر فرهنگی خاص خود شکل بگیرد. این بستر فرهنگی هم کلیت جامعه است و هم فرهنگ اجتماعات محدود.</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p:txBody>
      </p:sp>
    </p:spTree>
    <p:extLst>
      <p:ext uri="{BB962C8B-B14F-4D97-AF65-F5344CB8AC3E}">
        <p14:creationId xmlns:p14="http://schemas.microsoft.com/office/powerpoint/2010/main" val="2390507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a:cs typeface="B Titr" panose="00000700000000000000" pitchFamily="2" charset="-78"/>
              </a:rPr>
              <a:t>مردم و سلسله مراتب</a:t>
            </a:r>
            <a:endParaRPr lang="en-US" sz="4000" b="1" dirty="0">
              <a:cs typeface="B Titr" panose="00000700000000000000" pitchFamily="2" charset="-78"/>
            </a:endParaRPr>
          </a:p>
        </p:txBody>
      </p:sp>
      <p:sp>
        <p:nvSpPr>
          <p:cNvPr id="3" name="Content Placeholder 2"/>
          <p:cNvSpPr>
            <a:spLocks noGrp="1"/>
          </p:cNvSpPr>
          <p:nvPr>
            <p:ph idx="1"/>
          </p:nvPr>
        </p:nvSpPr>
        <p:spPr/>
        <p:txBody>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سلسله مراتب مبتنی بر اقتدار و سلطه، حاکمیت روال ها و نظارت، روابط استخدامی و رسمیت، شکل می‌گیرد و اعمال قدرت می‌کند. طبیعتا میدان‌دار و بازیگر اصلی در این مدل حکمرانی، دولت است. مردم نهایتا می‌توانند در لایه‌هایی، برخی از ارکان دولت را انتخاب کنند و در سایر موارد اگر دولت خواست، در محدوده خواست او، مشارکت کنند. پس در بهترین حالت، دولت از ظرفیت مردم استفاده می‌کند اما تابع خواست دولت. </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a:p>
            <a:endParaRPr lang="en-US" dirty="0"/>
          </a:p>
        </p:txBody>
      </p:sp>
    </p:spTree>
    <p:extLst>
      <p:ext uri="{BB962C8B-B14F-4D97-AF65-F5344CB8AC3E}">
        <p14:creationId xmlns:p14="http://schemas.microsoft.com/office/powerpoint/2010/main" val="66306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a:cs typeface="B Titr" panose="00000700000000000000" pitchFamily="2" charset="-78"/>
              </a:rPr>
              <a:t>مردم و بازار</a:t>
            </a:r>
            <a:endParaRPr lang="en-US" sz="4000" b="1" dirty="0">
              <a:cs typeface="B Titr" panose="00000700000000000000" pitchFamily="2" charset="-78"/>
            </a:endParaRPr>
          </a:p>
        </p:txBody>
      </p:sp>
      <p:sp>
        <p:nvSpPr>
          <p:cNvPr id="3" name="Content Placeholder 2"/>
          <p:cNvSpPr>
            <a:spLocks noGrp="1"/>
          </p:cNvSpPr>
          <p:nvPr>
            <p:ph idx="1"/>
          </p:nvPr>
        </p:nvSpPr>
        <p:spPr/>
        <p:txBody>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ساختار بازار مبتنی بر تبادل و رقابت، عرضه و تقاضا، سیگنال‌دهی قیمت، نفع شخصی، مشتری‌محوری، قرارداد و حقوق مالکیت و بدگمانی متقابل شکل می‌گیرد. مردم در این ساختار در قامت مشتری می‌توانند تعریف شوند و روابط پولی و بازاری و به تبع بنگاه‌های خصوصی میدان‌دار زمین بازی هستند. پس یا مشتری هستند یا بنگاه. از این رو، در جایی که امکان مشتری شدن یا بازارسازی وجود ندارد یا اینکه بازار، مخرب ارزش‌ها شود، این ساختار شکست می‌خورد. </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a:p>
            <a:endParaRPr lang="en-US" dirty="0"/>
          </a:p>
        </p:txBody>
      </p:sp>
    </p:spTree>
    <p:extLst>
      <p:ext uri="{BB962C8B-B14F-4D97-AF65-F5344CB8AC3E}">
        <p14:creationId xmlns:p14="http://schemas.microsoft.com/office/powerpoint/2010/main" val="3319292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شبکه؛ روی زمین</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ساختار شبکه مبتنی بر همکاری و انسجام، ارزش‌های مشترک، وفاداری و اجماع و اعتماد، روابط، احترام متقابل و دغدغه مشترک، قوت‌های مکمل یکدیگر و منافع دوجانبه شکل می‌گیرد. این ساختار حکمرانی در عین حفظ دولت و بازار، اما کلیت خود را بر تکثر بازیگری قرار داده است. در اینکه چه کشوری توانسته ساختار شبکه را در نظام حکمرانی خویش محقق کند، همچنان ابهام وجود دارد. ایده‌هایی چون حکمرانی فراگیر یا توسعه جامعه مدنی یا ظهور زندگی جدید از مسیر فضای مجازی نیز هنوز نتوانسته‌اند جایی برای ساختار شبکه در دعوای سلسله مراتب-بازار باز کنند. شاید ماحصل تلاش مدل شبکه را بتوان نوعی از اصلاح و تعدیل در قدرت سلسله مراتب و بازار دانست.</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p:txBody>
      </p:sp>
    </p:spTree>
    <p:extLst>
      <p:ext uri="{BB962C8B-B14F-4D97-AF65-F5344CB8AC3E}">
        <p14:creationId xmlns:p14="http://schemas.microsoft.com/office/powerpoint/2010/main" val="738436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نقد شبکه</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fontScale="70000" lnSpcReduction="20000"/>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عدم توازن قدرت اعضای شبکه، بی‌جهتی شبکه و به تبع، مصادره آن به نفع برخی بازیگران پرقدرت را به دنبال خواهد داشت. </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بار مثبت واژه «شبکه»، این غفلت را ایجاد می‌کند که شبکه با ادعای مشارکت حقیقی و گسترده عناصر اجتماع مطرح شده است اما بیشتر به استفاده ابزاری بازیگران قدرتمند از بازیگران ضعیف در یک بازی مشارکتی منجر می‌شود. یا اینکه شبکه دائرمدار منافع بلندمدت شکل گیرد اما لزوما این روابط، سالم نیستند. </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در عین حال، پذیرش ساختار شبکه مستلزم پذیرش نوعی نگاه نهادگرا است تا اینکه بخواهد کنش‌گران را فاعل و فعال نشان دهد. دیدگاه کنش‌گر محور، می‌پذیرد هر کنش‌گر در لحظه، تصمیم متفاوت و منفعت‌گرایی بگیرد که با تصمیم بعدی متفاوت است اما دیدگاه نهادگرا این کنش‌های لحظه‌ای را کنار گذاشته و انسان را در </a:t>
            </a:r>
            <a:r>
              <a:rPr lang="fa-IR" sz="2500" dirty="0">
                <a:latin typeface="Times New Roman" panose="02020603050405020304" pitchFamily="18" charset="0"/>
                <a:ea typeface="Times New Roman" panose="02020603050405020304" pitchFamily="18" charset="0"/>
                <a:cs typeface="B Lotus" panose="00000400000000000000" pitchFamily="2" charset="-78"/>
              </a:rPr>
              <a:t>طول زمان تحلیل می‌کند. به نظر می‌رسد که نگاه واقع‌بینانه ترکیبی از هر دو است. فلذا مدل حکمرانی شبکه، توان تحلیل کاملی از واقعیت میدانی را ندارد. </a:t>
            </a:r>
          </a:p>
          <a:p>
            <a:pPr algn="just" rtl="1">
              <a:lnSpc>
                <a:spcPct val="107000"/>
              </a:lnSpc>
              <a:spcAft>
                <a:spcPts val="800"/>
              </a:spcAft>
            </a:pPr>
            <a:r>
              <a:rPr lang="fa-IR" sz="2500" dirty="0">
                <a:latin typeface="Times New Roman" panose="02020603050405020304" pitchFamily="18" charset="0"/>
                <a:ea typeface="Times New Roman" panose="02020603050405020304" pitchFamily="18" charset="0"/>
                <a:cs typeface="B Lotus" panose="00000400000000000000" pitchFamily="2" charset="-78"/>
              </a:rPr>
              <a:t>بی توجهی به اتصال عمودی پیوندهای اجتماعی با نهاد قدرت (ولاء عمودی و نقش هدایت‌گری نهاد قدرت در حکومت اسلامی) در کنار اتصال افقی جامعه (ولاء افقی یا همان پیوندهای اجتماعی). بی‌جهت بودن ساختار شبکه دقیقا در نقطه مقابل ولاء عمودی در ساختار حکمرانی مردمی است. </a:t>
            </a:r>
            <a:endParaRPr lang="en-US" sz="2500" dirty="0">
              <a:latin typeface="Times New Roman" panose="02020603050405020304" pitchFamily="18" charset="0"/>
              <a:ea typeface="Times New Roman" panose="02020603050405020304" pitchFamily="18" charset="0"/>
              <a:cs typeface="B Lotus" panose="00000400000000000000" pitchFamily="2" charset="-78"/>
            </a:endParaRPr>
          </a:p>
          <a:p>
            <a:endParaRPr lang="en-US" dirty="0"/>
          </a:p>
        </p:txBody>
      </p:sp>
    </p:spTree>
    <p:extLst>
      <p:ext uri="{BB962C8B-B14F-4D97-AF65-F5344CB8AC3E}">
        <p14:creationId xmlns:p14="http://schemas.microsoft.com/office/powerpoint/2010/main" val="2784273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فرا حکمرانی</a:t>
            </a:r>
            <a:endParaRPr lang="en-US" sz="4000" dirty="0">
              <a:cs typeface="B Titr" panose="00000700000000000000" pitchFamily="2" charset="-78"/>
            </a:endParaRPr>
          </a:p>
        </p:txBody>
      </p:sp>
      <p:sp>
        <p:nvSpPr>
          <p:cNvPr id="3" name="Content Placeholder 2"/>
          <p:cNvSpPr>
            <a:spLocks noGrp="1"/>
          </p:cNvSpPr>
          <p:nvPr>
            <p:ph idx="1"/>
          </p:nvPr>
        </p:nvSpPr>
        <p:spPr/>
        <p:txBody>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برخی نیز با طرح واژه «فراحکمرانی»، قائل به این هستند که می‌توان هر ساختار حکمرانی را در عرصه ای مناسب دید و نیازی نیست با یک مدل به اداره جامعه پرداخت. قاعدتا نمی‌توان جامعه را گسسته اداره کرد. پس لازم است یک مدل حکمرانی مسلط بر این مدل‌ها وجود داشته باشد که تناظر بین هر عرصه و هر مدل حکمرانی را مشخص کند. تلقی ابتدایی از فراحکمرانی از دیدگاه ما مردود است اما فراحکمرانی به عنوان یک مدل حاکم و شامل بر سایر مدل‌ها، برای ما همان حکمرانی مردمی است. </a:t>
            </a:r>
            <a:endParaRPr lang="en-US" sz="1800" dirty="0">
              <a:latin typeface="Times New Roman" panose="02020603050405020304" pitchFamily="18" charset="0"/>
              <a:ea typeface="Times New Roman" panose="02020603050405020304" pitchFamily="18" charset="0"/>
              <a:cs typeface="B Lotus" panose="00000400000000000000" pitchFamily="2" charset="-78"/>
            </a:endParaRPr>
          </a:p>
          <a:p>
            <a:pPr>
              <a:spcAft>
                <a:spcPts val="0"/>
              </a:spcAft>
            </a:pPr>
            <a:r>
              <a:rPr lang="en-US" sz="1400" dirty="0">
                <a:latin typeface="Times New Roman" panose="02020603050405020304" pitchFamily="18" charset="0"/>
                <a:ea typeface="Times New Roman" panose="02020603050405020304" pitchFamily="18" charset="0"/>
                <a:cs typeface="B Lotus" panose="00000400000000000000" pitchFamily="2" charset="-78"/>
              </a:rPr>
              <a:t>Meta governance</a:t>
            </a:r>
          </a:p>
          <a:p>
            <a:endParaRPr lang="en-US" dirty="0"/>
          </a:p>
        </p:txBody>
      </p:sp>
    </p:spTree>
    <p:extLst>
      <p:ext uri="{BB962C8B-B14F-4D97-AF65-F5344CB8AC3E}">
        <p14:creationId xmlns:p14="http://schemas.microsoft.com/office/powerpoint/2010/main" val="2049665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688"/>
            <a:ext cx="7329055" cy="1343603"/>
          </a:xfrm>
        </p:spPr>
        <p:txBody>
          <a:bodyPr>
            <a:normAutofit/>
          </a:bodyPr>
          <a:lstStyle/>
          <a:p>
            <a:pPr>
              <a:lnSpc>
                <a:spcPct val="150000"/>
              </a:lnSpc>
            </a:pPr>
            <a:r>
              <a:rPr lang="fa-IR" sz="3600" dirty="0">
                <a:solidFill>
                  <a:schemeClr val="tx1"/>
                </a:solidFill>
                <a:cs typeface="B Esfehan" panose="00000700000000000000" pitchFamily="2" charset="-78"/>
              </a:rPr>
              <a:t>ارکان نظریه اسلامی عدالت اجتماعی</a:t>
            </a:r>
            <a:endParaRPr lang="en-US" sz="2000" dirty="0">
              <a:solidFill>
                <a:schemeClr val="tx1"/>
              </a:solidFill>
              <a:cs typeface="B Titr" panose="00000700000000000000" pitchFamily="2" charset="-78"/>
            </a:endParaRPr>
          </a:p>
        </p:txBody>
      </p:sp>
      <p:sp>
        <p:nvSpPr>
          <p:cNvPr id="3" name="Rectangle 2"/>
          <p:cNvSpPr/>
          <p:nvPr/>
        </p:nvSpPr>
        <p:spPr>
          <a:xfrm>
            <a:off x="4557914" y="1377233"/>
            <a:ext cx="2603638" cy="1200329"/>
          </a:xfrm>
          <a:prstGeom prst="rect">
            <a:avLst/>
          </a:prstGeom>
        </p:spPr>
        <p:txBody>
          <a:bodyPr wrap="square">
            <a:spAutoFit/>
          </a:bodyPr>
          <a:lstStyle/>
          <a:p>
            <a:pPr>
              <a:lnSpc>
                <a:spcPct val="200000"/>
              </a:lnSpc>
            </a:pPr>
            <a:r>
              <a:rPr lang="fa-IR" dirty="0">
                <a:solidFill>
                  <a:srgbClr val="C00000"/>
                </a:solidFill>
                <a:cs typeface="B Titr" panose="00000700000000000000" pitchFamily="2" charset="-78"/>
              </a:rPr>
              <a:t>قوام و توازن اجتماعی</a:t>
            </a:r>
            <a:br>
              <a:rPr lang="fa-IR" dirty="0">
                <a:solidFill>
                  <a:srgbClr val="C00000"/>
                </a:solidFill>
                <a:cs typeface="B Titr" panose="00000700000000000000" pitchFamily="2" charset="-78"/>
              </a:rPr>
            </a:br>
            <a:endParaRPr lang="en-US" dirty="0">
              <a:solidFill>
                <a:srgbClr val="C00000"/>
              </a:solidFill>
            </a:endParaRPr>
          </a:p>
        </p:txBody>
      </p:sp>
      <p:graphicFrame>
        <p:nvGraphicFramePr>
          <p:cNvPr id="4" name="Diagram 3"/>
          <p:cNvGraphicFramePr/>
          <p:nvPr/>
        </p:nvGraphicFramePr>
        <p:xfrm>
          <a:off x="4414981" y="1184565"/>
          <a:ext cx="7467601" cy="5410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886690" y="2458503"/>
            <a:ext cx="5386093" cy="3416320"/>
          </a:xfrm>
          <a:prstGeom prst="rect">
            <a:avLst/>
          </a:prstGeom>
        </p:spPr>
        <p:txBody>
          <a:bodyPr wrap="square">
            <a:spAutoFit/>
          </a:bodyPr>
          <a:lstStyle/>
          <a:p>
            <a:pPr marL="285750" indent="-285750" algn="just" rtl="1">
              <a:lnSpc>
                <a:spcPct val="200000"/>
              </a:lnSpc>
              <a:buFont typeface="Wingdings" panose="05000000000000000000" pitchFamily="2" charset="2"/>
              <a:buChar char="v"/>
            </a:pPr>
            <a:r>
              <a:rPr lang="fa-IR" dirty="0">
                <a:solidFill>
                  <a:srgbClr val="FF0000"/>
                </a:solidFill>
                <a:cs typeface="B Titr" panose="00000700000000000000" pitchFamily="2" charset="-78"/>
              </a:rPr>
              <a:t>محیط اجتماعی </a:t>
            </a:r>
            <a:r>
              <a:rPr lang="fa-IR" dirty="0">
                <a:cs typeface="B Titr" panose="00000700000000000000" pitchFamily="2" charset="-78"/>
              </a:rPr>
              <a:t>(روابط و مبادلات افراد و هویت های جمعی متکثر و با داشته های متفاوت) بستری برای ظهور و رشد </a:t>
            </a:r>
            <a:r>
              <a:rPr lang="fa-IR" dirty="0">
                <a:solidFill>
                  <a:srgbClr val="FF0000"/>
                </a:solidFill>
                <a:cs typeface="B Titr" panose="00000700000000000000" pitchFamily="2" charset="-78"/>
              </a:rPr>
              <a:t>کمالات معنوی </a:t>
            </a:r>
            <a:r>
              <a:rPr lang="fa-IR" dirty="0">
                <a:cs typeface="B Titr" panose="00000700000000000000" pitchFamily="2" charset="-78"/>
              </a:rPr>
              <a:t>(در کنار عبادات)</a:t>
            </a:r>
          </a:p>
          <a:p>
            <a:pPr algn="just" rtl="1">
              <a:lnSpc>
                <a:spcPct val="200000"/>
              </a:lnSpc>
            </a:pPr>
            <a:r>
              <a:rPr lang="fa-IR" dirty="0">
                <a:cs typeface="B Titr" panose="00000700000000000000" pitchFamily="2" charset="-78"/>
              </a:rPr>
              <a:t> </a:t>
            </a:r>
          </a:p>
          <a:p>
            <a:pPr marL="285750" indent="-285750" algn="just" rtl="1">
              <a:lnSpc>
                <a:spcPct val="200000"/>
              </a:lnSpc>
              <a:buFont typeface="Wingdings" panose="05000000000000000000" pitchFamily="2" charset="2"/>
              <a:buChar char="v"/>
            </a:pPr>
            <a:r>
              <a:rPr lang="fa-IR" dirty="0">
                <a:cs typeface="B Titr" panose="00000700000000000000" pitchFamily="2" charset="-78"/>
              </a:rPr>
              <a:t>محیط اجتماعی حاصل ضرب حضور فرد در نهاد </a:t>
            </a:r>
            <a:r>
              <a:rPr lang="fa-IR" dirty="0">
                <a:solidFill>
                  <a:srgbClr val="FF0000"/>
                </a:solidFill>
                <a:cs typeface="B Titr" panose="00000700000000000000" pitchFamily="2" charset="-78"/>
              </a:rPr>
              <a:t>اجتماع</a:t>
            </a:r>
            <a:r>
              <a:rPr lang="fa-IR" dirty="0">
                <a:cs typeface="B Titr" panose="00000700000000000000" pitchFamily="2" charset="-78"/>
              </a:rPr>
              <a:t> (روابط)، </a:t>
            </a:r>
            <a:r>
              <a:rPr lang="fa-IR" dirty="0">
                <a:solidFill>
                  <a:srgbClr val="FF0000"/>
                </a:solidFill>
                <a:cs typeface="B Titr" panose="00000700000000000000" pitchFamily="2" charset="-78"/>
              </a:rPr>
              <a:t>اقتصاد</a:t>
            </a:r>
            <a:r>
              <a:rPr lang="fa-IR" dirty="0">
                <a:cs typeface="B Titr" panose="00000700000000000000" pitchFamily="2" charset="-78"/>
              </a:rPr>
              <a:t> (مبادلات)، </a:t>
            </a:r>
            <a:r>
              <a:rPr lang="fa-IR" dirty="0">
                <a:solidFill>
                  <a:srgbClr val="FF0000"/>
                </a:solidFill>
                <a:cs typeface="B Titr" panose="00000700000000000000" pitchFamily="2" charset="-78"/>
              </a:rPr>
              <a:t>سیاست</a:t>
            </a:r>
            <a:r>
              <a:rPr lang="fa-IR" dirty="0">
                <a:cs typeface="B Titr" panose="00000700000000000000" pitchFamily="2" charset="-78"/>
              </a:rPr>
              <a:t> (اعمال اراده و هدایت</a:t>
            </a:r>
            <a:r>
              <a:rPr lang="fa-IR" dirty="0"/>
              <a:t>)</a:t>
            </a:r>
          </a:p>
        </p:txBody>
      </p:sp>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l="29752" t="23506" r="31342" b="24478"/>
          <a:stretch/>
        </p:blipFill>
        <p:spPr>
          <a:xfrm>
            <a:off x="0" y="5475893"/>
            <a:ext cx="1400175" cy="1382108"/>
          </a:xfrm>
          <a:prstGeom prst="rect">
            <a:avLst/>
          </a:prstGeom>
        </p:spPr>
      </p:pic>
      <p:graphicFrame>
        <p:nvGraphicFramePr>
          <p:cNvPr id="8" name="Diagram 7"/>
          <p:cNvGraphicFramePr/>
          <p:nvPr/>
        </p:nvGraphicFramePr>
        <p:xfrm>
          <a:off x="9010132" y="203385"/>
          <a:ext cx="2872450" cy="25858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Bent Arrow 4"/>
          <p:cNvSpPr/>
          <p:nvPr/>
        </p:nvSpPr>
        <p:spPr>
          <a:xfrm rot="10800000">
            <a:off x="9665208" y="2953512"/>
            <a:ext cx="1152144" cy="1325880"/>
          </a:xfrm>
          <a:prstGeom prst="ben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6789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P spid="7" grpId="0"/>
      <p:bldGraphic spid="8"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A1A7-9394-F2AE-8175-2165718FEFAA}"/>
              </a:ext>
            </a:extLst>
          </p:cNvPr>
          <p:cNvSpPr>
            <a:spLocks noGrp="1"/>
          </p:cNvSpPr>
          <p:nvPr>
            <p:ph type="title"/>
          </p:nvPr>
        </p:nvSpPr>
        <p:spPr/>
        <p:txBody>
          <a:bodyPr/>
          <a:lstStyle/>
          <a:p>
            <a:r>
              <a:rPr lang="fa-IR" sz="3600" dirty="0">
                <a:cs typeface="B Titr" panose="00000700000000000000" pitchFamily="2" charset="-78"/>
              </a:rPr>
              <a:t>مردمی سازی: بسیج عمومی ذیل هدایت حاکمیت</a:t>
            </a:r>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id="{BE7E0AEE-147E-61D9-A627-43627C5A57A0}"/>
              </a:ext>
            </a:extLst>
          </p:cNvPr>
          <p:cNvSpPr>
            <a:spLocks noGrp="1"/>
          </p:cNvSpPr>
          <p:nvPr>
            <p:ph idx="1"/>
          </p:nvPr>
        </p:nvSpPr>
        <p:spPr>
          <a:xfrm>
            <a:off x="1295402" y="2285999"/>
            <a:ext cx="9601196" cy="3308159"/>
          </a:xfrm>
        </p:spPr>
        <p:txBody>
          <a:bodyPr>
            <a:noAutofit/>
          </a:bodyPr>
          <a:lstStyle/>
          <a:p>
            <a:pPr marL="0" indent="0" algn="just" rtl="1">
              <a:lnSpc>
                <a:spcPct val="220000"/>
              </a:lnSpc>
              <a:buNone/>
            </a:pPr>
            <a:r>
              <a:rPr lang="fa-IR" sz="1400" dirty="0">
                <a:cs typeface="B Titr" panose="00000700000000000000" pitchFamily="2" charset="-78"/>
              </a:rPr>
              <a:t>جامعه: ظرف رشد و تعالی انسان از مسیری توام با اختیار</a:t>
            </a:r>
          </a:p>
          <a:p>
            <a:pPr marL="0" indent="0" algn="just" rtl="1">
              <a:lnSpc>
                <a:spcPct val="220000"/>
              </a:lnSpc>
              <a:buNone/>
            </a:pPr>
            <a:r>
              <a:rPr lang="fa-IR" sz="1400" dirty="0">
                <a:cs typeface="B Titr" panose="00000700000000000000" pitchFamily="2" charset="-78"/>
              </a:rPr>
              <a:t>نفی انزوای اختیاری: این انسان با درک کامل معنای زندگی که خود می‌سازد، می‌تواند رشد کند. </a:t>
            </a:r>
          </a:p>
          <a:p>
            <a:pPr marL="0" indent="0" algn="just" rtl="1">
              <a:lnSpc>
                <a:spcPct val="220000"/>
              </a:lnSpc>
              <a:buNone/>
            </a:pPr>
            <a:r>
              <a:rPr lang="fa-IR" sz="1400" dirty="0">
                <a:cs typeface="B Titr" panose="00000700000000000000" pitchFamily="2" charset="-78"/>
              </a:rPr>
              <a:t>مشارکت در عرصه‌های مختلف اداره جامعه، اصیل است (نه ابزاری) و گستردگی آن، به امکان و ظرفیتش بستگی دارد.</a:t>
            </a:r>
          </a:p>
          <a:p>
            <a:pPr marL="0" indent="0" algn="just" rtl="1">
              <a:lnSpc>
                <a:spcPct val="220000"/>
              </a:lnSpc>
              <a:buNone/>
            </a:pPr>
            <a:r>
              <a:rPr lang="fa-IR" sz="1400" dirty="0">
                <a:cs typeface="B Titr" panose="00000700000000000000" pitchFamily="2" charset="-78"/>
              </a:rPr>
              <a:t>هرگاه انسان از اداره زندگی خویش  در همه ابعاد و سطوح، فاصله بگیرد به همان میزان از درک معنای زندگی و فرصت رشد نیز بی‌بهره شده است. </a:t>
            </a:r>
          </a:p>
          <a:p>
            <a:pPr marL="0" indent="0" algn="just" rtl="1">
              <a:lnSpc>
                <a:spcPct val="220000"/>
              </a:lnSpc>
              <a:buNone/>
            </a:pPr>
            <a:r>
              <a:rPr lang="fa-IR" sz="1400" dirty="0">
                <a:cs typeface="B Titr" panose="00000700000000000000" pitchFamily="2" charset="-78"/>
              </a:rPr>
              <a:t>هر انسانی که از درک کامل زندگی محروم شود یا داشته‌ها و هویت‌هایش را درگیر نسازد، دیگران را نیز از آن داشته‌ها محروم ساخته یا زمینه سلطه انحصاری و ظالمانه برخی بر برخی را فراهم می‌کند. </a:t>
            </a:r>
          </a:p>
          <a:p>
            <a:pPr marL="0" indent="0" algn="just" rtl="1">
              <a:lnSpc>
                <a:spcPct val="220000"/>
              </a:lnSpc>
              <a:buNone/>
            </a:pPr>
            <a:r>
              <a:rPr lang="fa-IR" sz="1400" dirty="0">
                <a:cs typeface="B Titr" panose="00000700000000000000" pitchFamily="2" charset="-78"/>
              </a:rPr>
              <a:t>پس حضور حداکثری موثر همه مردم در ساخت جامعه نیز لازمه کمال تلقی می‌شود. </a:t>
            </a:r>
            <a:endParaRPr lang="en-US" sz="1400" dirty="0">
              <a:cs typeface="B Titr" panose="00000700000000000000" pitchFamily="2" charset="-78"/>
            </a:endParaRPr>
          </a:p>
        </p:txBody>
      </p:sp>
    </p:spTree>
    <p:extLst>
      <p:ext uri="{BB962C8B-B14F-4D97-AF65-F5344CB8AC3E}">
        <p14:creationId xmlns:p14="http://schemas.microsoft.com/office/powerpoint/2010/main" val="1100911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1607127" y="340857"/>
            <a:ext cx="8829963" cy="6147862"/>
          </a:xfrm>
          <a:prstGeom prst="rect">
            <a:avLst/>
          </a:prstGeom>
        </p:spPr>
      </p:pic>
    </p:spTree>
    <p:extLst>
      <p:ext uri="{BB962C8B-B14F-4D97-AF65-F5344CB8AC3E}">
        <p14:creationId xmlns:p14="http://schemas.microsoft.com/office/powerpoint/2010/main" val="3861671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cs typeface="B Mitra" panose="00000400000000000000" pitchFamily="2" charset="-78"/>
              </a:rPr>
              <a:t>بیانات در دیدار مردم آذربایجان شرقی - 1396/11/29</a:t>
            </a:r>
            <a:endParaRPr lang="en-US" dirty="0">
              <a:cs typeface="B Mitra" panose="00000400000000000000" pitchFamily="2" charset="-78"/>
            </a:endParaRPr>
          </a:p>
        </p:txBody>
      </p:sp>
      <p:sp>
        <p:nvSpPr>
          <p:cNvPr id="3" name="Content Placeholder 2"/>
          <p:cNvSpPr>
            <a:spLocks noGrp="1"/>
          </p:cNvSpPr>
          <p:nvPr>
            <p:ph idx="1"/>
          </p:nvPr>
        </p:nvSpPr>
        <p:spPr/>
        <p:txBody>
          <a:bodyPr/>
          <a:lstStyle/>
          <a:p>
            <a:pPr algn="just" rtl="1"/>
            <a:r>
              <a:rPr lang="ar-SA" dirty="0">
                <a:latin typeface="Calibri" panose="020F0502020204030204" pitchFamily="34" charset="0"/>
                <a:ea typeface="Calibri" panose="020F0502020204030204" pitchFamily="34" charset="0"/>
                <a:cs typeface="B Mitra" panose="00000400000000000000" pitchFamily="2" charset="-78"/>
              </a:rPr>
              <a:t>مهم‌ترین کار اصولی‌ای که انقلاب کرده است، </a:t>
            </a:r>
            <a:r>
              <a:rPr lang="ar-SA" dirty="0">
                <a:solidFill>
                  <a:srgbClr val="FF0000"/>
                </a:solidFill>
                <a:latin typeface="Calibri" panose="020F0502020204030204" pitchFamily="34" charset="0"/>
                <a:ea typeface="Calibri" panose="020F0502020204030204" pitchFamily="34" charset="0"/>
                <a:cs typeface="B Mitra" panose="00000400000000000000" pitchFamily="2" charset="-78"/>
              </a:rPr>
              <a:t>تبدیل نظام طاغوت‌سالار به نظام مردم‌سالار </a:t>
            </a:r>
            <a:r>
              <a:rPr lang="ar-SA" dirty="0">
                <a:latin typeface="Calibri" panose="020F0502020204030204" pitchFamily="34" charset="0"/>
                <a:ea typeface="Calibri" panose="020F0502020204030204" pitchFamily="34" charset="0"/>
                <a:cs typeface="B Mitra" panose="00000400000000000000" pitchFamily="2" charset="-78"/>
              </a:rPr>
              <a:t>است؛ این مهم‌ترین کاری است که انقلاب کرده است؛ آن هم با الهام از تعالیم اسلامی... </a:t>
            </a:r>
            <a:r>
              <a:rPr lang="ar-SA" dirty="0">
                <a:solidFill>
                  <a:srgbClr val="00B050"/>
                </a:solidFill>
                <a:latin typeface="Calibri" panose="020F0502020204030204" pitchFamily="34" charset="0"/>
                <a:ea typeface="Calibri" panose="020F0502020204030204" pitchFamily="34" charset="0"/>
                <a:cs typeface="B Mitra" panose="00000400000000000000" pitchFamily="2" charset="-78"/>
              </a:rPr>
              <a:t>مردم‌سالاری یعنی مردم را در همه‌ی امور زندگی، صاحب رأی و صاحب تدبیر و صاحب تصمیم قرار دادن</a:t>
            </a:r>
            <a:r>
              <a:rPr lang="ar-SA" dirty="0">
                <a:solidFill>
                  <a:srgbClr val="FF0000"/>
                </a:solidFill>
                <a:latin typeface="Calibri" panose="020F0502020204030204" pitchFamily="34" charset="0"/>
                <a:ea typeface="Calibri" panose="020F0502020204030204" pitchFamily="34" charset="0"/>
                <a:cs typeface="B Mitra" panose="00000400000000000000" pitchFamily="2" charset="-78"/>
              </a:rPr>
              <a:t>. </a:t>
            </a:r>
            <a:r>
              <a:rPr lang="ar-SA" dirty="0">
                <a:latin typeface="Calibri" panose="020F0502020204030204" pitchFamily="34" charset="0"/>
                <a:ea typeface="Calibri" panose="020F0502020204030204" pitchFamily="34" charset="0"/>
                <a:cs typeface="B Mitra" panose="00000400000000000000" pitchFamily="2" charset="-78"/>
              </a:rPr>
              <a:t>مردم‌سالاری فقط در اداره‌ سیاسی کشور نیست، در خدمات شهر و روستا است؛ در زنده کردن روحیّه‌ی کارهای بزرگ در کشور است. </a:t>
            </a:r>
            <a:r>
              <a:rPr lang="ar-SA" dirty="0">
                <a:solidFill>
                  <a:schemeClr val="accent4"/>
                </a:solidFill>
                <a:latin typeface="Calibri" panose="020F0502020204030204" pitchFamily="34" charset="0"/>
                <a:ea typeface="Calibri" panose="020F0502020204030204" pitchFamily="34" charset="0"/>
                <a:cs typeface="B Mitra" panose="00000400000000000000" pitchFamily="2" charset="-78"/>
              </a:rPr>
              <a:t>در پرورش و بُروز استعدادهای مردمی، [یعنی] ظرفیّتهای انسانی کشور است</a:t>
            </a:r>
            <a:r>
              <a:rPr lang="ar-SA" dirty="0">
                <a:latin typeface="Calibri" panose="020F0502020204030204" pitchFamily="34" charset="0"/>
                <a:ea typeface="Calibri" panose="020F0502020204030204" pitchFamily="34" charset="0"/>
                <a:cs typeface="B Mitra" panose="00000400000000000000" pitchFamily="2" charset="-78"/>
              </a:rPr>
              <a:t>.</a:t>
            </a:r>
            <a:endParaRPr lang="en-US" dirty="0"/>
          </a:p>
        </p:txBody>
      </p:sp>
    </p:spTree>
    <p:extLst>
      <p:ext uri="{BB962C8B-B14F-4D97-AF65-F5344CB8AC3E}">
        <p14:creationId xmlns:p14="http://schemas.microsoft.com/office/powerpoint/2010/main" val="98732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4569765"/>
              </p:ext>
            </p:extLst>
          </p:nvPr>
        </p:nvGraphicFramePr>
        <p:xfrm>
          <a:off x="1305002" y="1117602"/>
          <a:ext cx="9581997" cy="5049751"/>
        </p:xfrm>
        <a:graphic>
          <a:graphicData uri="http://schemas.openxmlformats.org/drawingml/2006/table">
            <a:tbl>
              <a:tblPr rtl="1" firstRow="1" firstCol="1" bandRow="1">
                <a:tableStyleId>{91EBBBCC-DAD2-459C-BE2E-F6DE35CF9A28}</a:tableStyleId>
              </a:tblPr>
              <a:tblGrid>
                <a:gridCol w="2021801">
                  <a:extLst>
                    <a:ext uri="{9D8B030D-6E8A-4147-A177-3AD203B41FA5}">
                      <a16:colId xmlns:a16="http://schemas.microsoft.com/office/drawing/2014/main" val="2142933075"/>
                    </a:ext>
                  </a:extLst>
                </a:gridCol>
                <a:gridCol w="3232966">
                  <a:extLst>
                    <a:ext uri="{9D8B030D-6E8A-4147-A177-3AD203B41FA5}">
                      <a16:colId xmlns:a16="http://schemas.microsoft.com/office/drawing/2014/main" val="3844488550"/>
                    </a:ext>
                  </a:extLst>
                </a:gridCol>
                <a:gridCol w="4327230">
                  <a:extLst>
                    <a:ext uri="{9D8B030D-6E8A-4147-A177-3AD203B41FA5}">
                      <a16:colId xmlns:a16="http://schemas.microsoft.com/office/drawing/2014/main" val="3967478617"/>
                    </a:ext>
                  </a:extLst>
                </a:gridCol>
              </a:tblGrid>
              <a:tr h="600709">
                <a:tc>
                  <a:txBody>
                    <a:bodyPr/>
                    <a:lstStyle/>
                    <a:p>
                      <a:pPr algn="just" rtl="1">
                        <a:lnSpc>
                          <a:spcPct val="150000"/>
                        </a:lnSpc>
                        <a:spcAft>
                          <a:spcPts val="0"/>
                        </a:spcAft>
                      </a:pPr>
                      <a:r>
                        <a:rPr lang="fa-IR" sz="1600">
                          <a:effectLst/>
                          <a:cs typeface="B Titr" panose="00000700000000000000" pitchFamily="2" charset="-78"/>
                        </a:rPr>
                        <a:t>مولفه</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خصوصی‌سازی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مردمی‌سازی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202743700"/>
                  </a:ext>
                </a:extLst>
              </a:tr>
              <a:tr h="600709">
                <a:tc>
                  <a:txBody>
                    <a:bodyPr/>
                    <a:lstStyle/>
                    <a:p>
                      <a:pPr algn="just" rtl="1">
                        <a:lnSpc>
                          <a:spcPct val="150000"/>
                        </a:lnSpc>
                        <a:spcAft>
                          <a:spcPts val="0"/>
                        </a:spcAft>
                      </a:pPr>
                      <a:r>
                        <a:rPr lang="fa-IR" sz="1600">
                          <a:effectLst/>
                          <a:cs typeface="B Titr" panose="00000700000000000000" pitchFamily="2" charset="-78"/>
                        </a:rPr>
                        <a:t>واحد مشارکت کننده</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بنگاه</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افراد و هویت‌های جمعی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3376272053"/>
                  </a:ext>
                </a:extLst>
              </a:tr>
              <a:tr h="600709">
                <a:tc>
                  <a:txBody>
                    <a:bodyPr/>
                    <a:lstStyle/>
                    <a:p>
                      <a:pPr algn="just" rtl="1">
                        <a:lnSpc>
                          <a:spcPct val="150000"/>
                        </a:lnSpc>
                        <a:spcAft>
                          <a:spcPts val="0"/>
                        </a:spcAft>
                      </a:pPr>
                      <a:r>
                        <a:rPr lang="fa-IR" sz="1600">
                          <a:effectLst/>
                          <a:cs typeface="B Titr" panose="00000700000000000000" pitchFamily="2" charset="-78"/>
                        </a:rPr>
                        <a:t>مدخل ورود اولیه</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اقتصاد</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سیاست و اجتماع</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1836569934"/>
                  </a:ext>
                </a:extLst>
              </a:tr>
              <a:tr h="600709">
                <a:tc>
                  <a:txBody>
                    <a:bodyPr/>
                    <a:lstStyle/>
                    <a:p>
                      <a:pPr algn="just" rtl="1">
                        <a:lnSpc>
                          <a:spcPct val="150000"/>
                        </a:lnSpc>
                        <a:spcAft>
                          <a:spcPts val="0"/>
                        </a:spcAft>
                      </a:pPr>
                      <a:r>
                        <a:rPr lang="fa-IR" sz="1600">
                          <a:effectLst/>
                          <a:cs typeface="B Titr" panose="00000700000000000000" pitchFamily="2" charset="-78"/>
                        </a:rPr>
                        <a:t>هدف دولت</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واگذاری و نظارت</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درونی‌سازی مبادلات، اجتماعی‌سازی و توسعه پیوندهای اجتماعی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1441519678"/>
                  </a:ext>
                </a:extLst>
              </a:tr>
              <a:tr h="600709">
                <a:tc>
                  <a:txBody>
                    <a:bodyPr/>
                    <a:lstStyle/>
                    <a:p>
                      <a:pPr algn="just" rtl="1">
                        <a:lnSpc>
                          <a:spcPct val="150000"/>
                        </a:lnSpc>
                        <a:spcAft>
                          <a:spcPts val="0"/>
                        </a:spcAft>
                      </a:pPr>
                      <a:r>
                        <a:rPr lang="fa-IR" sz="1600">
                          <a:effectLst/>
                          <a:cs typeface="B Titr" panose="00000700000000000000" pitchFamily="2" charset="-78"/>
                        </a:rPr>
                        <a:t>عنصر سازمان‌ده</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سود</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هنجار، تعلق اجتماعی و مسوولیت اجتماعی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3308069560"/>
                  </a:ext>
                </a:extLst>
              </a:tr>
              <a:tr h="600709">
                <a:tc>
                  <a:txBody>
                    <a:bodyPr/>
                    <a:lstStyle/>
                    <a:p>
                      <a:pPr algn="just" rtl="1">
                        <a:lnSpc>
                          <a:spcPct val="150000"/>
                        </a:lnSpc>
                        <a:spcAft>
                          <a:spcPts val="0"/>
                        </a:spcAft>
                      </a:pPr>
                      <a:r>
                        <a:rPr lang="fa-IR" sz="1600">
                          <a:effectLst/>
                          <a:cs typeface="B Titr" panose="00000700000000000000" pitchFamily="2" charset="-78"/>
                        </a:rPr>
                        <a:t>تاثیر مالی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dirty="0">
                          <a:effectLst/>
                          <a:cs typeface="B Titr" panose="00000700000000000000" pitchFamily="2" charset="-78"/>
                        </a:rPr>
                        <a:t>رشد هزینه‌ها به دلیل افزایش هزینه بر مقیاس/کاهش هزینه به جهت</a:t>
                      </a:r>
                      <a:r>
                        <a:rPr lang="fa-IR" sz="1600" baseline="0" dirty="0">
                          <a:effectLst/>
                          <a:cs typeface="B Titr" panose="00000700000000000000" pitchFamily="2" charset="-78"/>
                        </a:rPr>
                        <a:t> کارایی</a:t>
                      </a:r>
                      <a:endParaRPr lang="en-US" sz="1400" dirty="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a:effectLst/>
                          <a:cs typeface="B Titr" panose="00000700000000000000" pitchFamily="2" charset="-78"/>
                        </a:rPr>
                        <a:t>کاهش هزینه‌ها با استفاده از ظرفیت‌های مردمی</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570520989"/>
                  </a:ext>
                </a:extLst>
              </a:tr>
              <a:tr h="1244835">
                <a:tc>
                  <a:txBody>
                    <a:bodyPr/>
                    <a:lstStyle/>
                    <a:p>
                      <a:pPr algn="just" rtl="1">
                        <a:lnSpc>
                          <a:spcPct val="150000"/>
                        </a:lnSpc>
                        <a:spcAft>
                          <a:spcPts val="0"/>
                        </a:spcAft>
                      </a:pPr>
                      <a:r>
                        <a:rPr lang="fa-IR" sz="1600">
                          <a:effectLst/>
                          <a:cs typeface="B Titr" panose="00000700000000000000" pitchFamily="2" charset="-78"/>
                        </a:rPr>
                        <a:t>موضع نسبت به عدالت</a:t>
                      </a:r>
                      <a:endParaRPr lang="en-US" sz="14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dirty="0">
                          <a:effectLst/>
                          <a:cs typeface="B Titr" panose="00000700000000000000" pitchFamily="2" charset="-78"/>
                        </a:rPr>
                        <a:t>عدم تعادل به دلیل کلونی‌سازی و خاص‌گرایی</a:t>
                      </a:r>
                      <a:endParaRPr lang="en-US" sz="1400" dirty="0">
                        <a:effectLst/>
                        <a:cs typeface="B Titr" panose="00000700000000000000" pitchFamily="2" charset="-78"/>
                      </a:endParaRPr>
                    </a:p>
                    <a:p>
                      <a:pPr algn="just" rtl="1">
                        <a:lnSpc>
                          <a:spcPct val="150000"/>
                        </a:lnSpc>
                        <a:spcAft>
                          <a:spcPts val="0"/>
                        </a:spcAft>
                      </a:pPr>
                      <a:r>
                        <a:rPr lang="fa-IR" sz="1600" dirty="0">
                          <a:effectLst/>
                          <a:cs typeface="B Titr" panose="00000700000000000000" pitchFamily="2" charset="-78"/>
                        </a:rPr>
                        <a:t>تکاثر</a:t>
                      </a:r>
                      <a:endParaRPr lang="en-US" sz="1400" dirty="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150000"/>
                        </a:lnSpc>
                        <a:spcAft>
                          <a:spcPts val="0"/>
                        </a:spcAft>
                      </a:pPr>
                      <a:r>
                        <a:rPr lang="fa-IR" sz="1600" dirty="0">
                          <a:effectLst/>
                          <a:cs typeface="B Titr" panose="00000700000000000000" pitchFamily="2" charset="-78"/>
                        </a:rPr>
                        <a:t>شکوفایی استعداد</a:t>
                      </a:r>
                      <a:endParaRPr lang="en-US" sz="1400" dirty="0">
                        <a:effectLst/>
                        <a:cs typeface="B Titr" panose="00000700000000000000" pitchFamily="2" charset="-78"/>
                      </a:endParaRPr>
                    </a:p>
                    <a:p>
                      <a:pPr algn="just" rtl="1">
                        <a:lnSpc>
                          <a:spcPct val="150000"/>
                        </a:lnSpc>
                        <a:spcAft>
                          <a:spcPts val="0"/>
                        </a:spcAft>
                      </a:pPr>
                      <a:r>
                        <a:rPr lang="fa-IR" sz="1600" dirty="0">
                          <a:effectLst/>
                          <a:cs typeface="B Titr" panose="00000700000000000000" pitchFamily="2" charset="-78"/>
                        </a:rPr>
                        <a:t>توازن در تکثر تبادلات بین هویت‌های متکثر</a:t>
                      </a:r>
                      <a:endParaRPr lang="en-US" sz="1400" dirty="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3900303880"/>
                  </a:ext>
                </a:extLst>
              </a:tr>
            </a:tbl>
          </a:graphicData>
        </a:graphic>
      </p:graphicFrame>
    </p:spTree>
    <p:extLst>
      <p:ext uri="{BB962C8B-B14F-4D97-AF65-F5344CB8AC3E}">
        <p14:creationId xmlns:p14="http://schemas.microsoft.com/office/powerpoint/2010/main" val="238376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a:cs typeface="B Titr" panose="00000700000000000000" pitchFamily="2" charset="-78"/>
              </a:rPr>
              <a:t>شروع نرم‌افزاری مردمی‌سازی</a:t>
            </a:r>
            <a:endParaRPr lang="en-US" dirty="0">
              <a:cs typeface="B Titr" panose="00000700000000000000" pitchFamily="2" charset="-78"/>
            </a:endParaRPr>
          </a:p>
        </p:txBody>
      </p:sp>
      <p:sp>
        <p:nvSpPr>
          <p:cNvPr id="3" name="Content Placeholder 2"/>
          <p:cNvSpPr>
            <a:spLocks noGrp="1"/>
          </p:cNvSpPr>
          <p:nvPr>
            <p:ph idx="1"/>
          </p:nvPr>
        </p:nvSpPr>
        <p:spPr/>
        <p:txBody>
          <a:bodyPr>
            <a:normAutofit fontScale="62500" lnSpcReduction="20000"/>
          </a:bodyPr>
          <a:lstStyle/>
          <a:p>
            <a:pPr algn="just" rtl="1">
              <a:lnSpc>
                <a:spcPct val="170000"/>
              </a:lnSpc>
            </a:pPr>
            <a:r>
              <a:rPr lang="fa-IR" dirty="0">
                <a:latin typeface="Times New Roman" panose="02020603050405020304" pitchFamily="18" charset="0"/>
                <a:ea typeface="Times New Roman" panose="02020603050405020304" pitchFamily="18" charset="0"/>
                <a:cs typeface="B Lotus" panose="00000400000000000000" pitchFamily="2" charset="-78"/>
              </a:rPr>
              <a:t>شروع مردمی‌سازی حتما از لایه اموال نیست. مشارکت و حضور مردم را نباید از پول و ثروت شروع کرد بلکه باید از روابط اجتماعی و قدرت آغاز نمود زیرا پایه‌ای‌ترین لایه تغییر، پیوندهای اجتماعی است و هر نوع تغییر باید بر بستر پیوندهای اجتماعی رقم بخورد. </a:t>
            </a:r>
          </a:p>
          <a:p>
            <a:pPr algn="just" rtl="1">
              <a:lnSpc>
                <a:spcPct val="170000"/>
              </a:lnSpc>
            </a:pPr>
            <a:r>
              <a:rPr lang="fa-IR" dirty="0">
                <a:latin typeface="Times New Roman" panose="02020603050405020304" pitchFamily="18" charset="0"/>
                <a:ea typeface="Times New Roman" panose="02020603050405020304" pitchFamily="18" charset="0"/>
                <a:cs typeface="B Lotus" panose="00000400000000000000" pitchFamily="2" charset="-78"/>
              </a:rPr>
              <a:t>تقویت پیوندهای اجتماعی و ایجاد فضای مشارکت در ساختار قدرت و تصمیم‌گیری و اداره امور؛ نتیجه: رشد تعلق اجتماعی و زمینه سازی مردمی‌سازی اقتصادی. </a:t>
            </a:r>
          </a:p>
          <a:p>
            <a:pPr algn="just" rtl="1">
              <a:lnSpc>
                <a:spcPct val="170000"/>
              </a:lnSpc>
            </a:pPr>
            <a:r>
              <a:rPr lang="fa-IR" dirty="0">
                <a:latin typeface="Times New Roman" panose="02020603050405020304" pitchFamily="18" charset="0"/>
                <a:ea typeface="Times New Roman" panose="02020603050405020304" pitchFamily="18" charset="0"/>
                <a:cs typeface="B Lotus" panose="00000400000000000000" pitchFamily="2" charset="-78"/>
              </a:rPr>
              <a:t>در فضای مشارکت اجتماعی و سیاسی است که می‌توان مردمی‌سازی اقتصادی را معنادار کرد و الا به رشد خصوصی‌سازی و بازارگرایی منجر خواهد شد. از این فرهنگ فردگرایی و منفعت‌محوری، بازار اسلامی بر نمی‌خیزد و بازارگرایی سودمحور تولید می‌شود. </a:t>
            </a:r>
          </a:p>
          <a:p>
            <a:pPr algn="just" rtl="1">
              <a:lnSpc>
                <a:spcPct val="170000"/>
              </a:lnSpc>
            </a:pPr>
            <a:r>
              <a:rPr lang="fa-IR" dirty="0">
                <a:latin typeface="Times New Roman" panose="02020603050405020304" pitchFamily="18" charset="0"/>
                <a:ea typeface="Times New Roman" panose="02020603050405020304" pitchFamily="18" charset="0"/>
                <a:cs typeface="B Lotus" panose="00000400000000000000" pitchFamily="2" charset="-78"/>
              </a:rPr>
              <a:t>مردم اول باید خود را موثر در تصمیم‌گیری ببینند و امور را جزئی از زندگی طبیعی خود بدانند که بخواهند در عرصه اموال هم وارد مشارکت شوند. در غیر این صورت مردم، به بخشی از مردم تقلیل می‌یابد که زمینه سلطه و تبعیض و فاصله است. </a:t>
            </a:r>
            <a:endParaRPr lang="en-US" dirty="0"/>
          </a:p>
        </p:txBody>
      </p:sp>
    </p:spTree>
    <p:extLst>
      <p:ext uri="{BB962C8B-B14F-4D97-AF65-F5344CB8AC3E}">
        <p14:creationId xmlns:p14="http://schemas.microsoft.com/office/powerpoint/2010/main" val="3580235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2000" dirty="0">
                <a:cs typeface="B Titr" panose="00000700000000000000" pitchFamily="2" charset="-78"/>
              </a:rPr>
              <a:t>شروع مردمی سازی از اجتماع و سیاست است و مبتنی بر آن می توان اقتصاد را مردمی کرد</a:t>
            </a:r>
          </a:p>
          <a:p>
            <a:pPr algn="just" rtl="1">
              <a:lnSpc>
                <a:spcPct val="150000"/>
              </a:lnSpc>
            </a:pPr>
            <a:r>
              <a:rPr lang="fa-IR" sz="2000" dirty="0">
                <a:cs typeface="B Titr" panose="00000700000000000000" pitchFamily="2" charset="-78"/>
              </a:rPr>
              <a:t>تشکل سازی، ساخت و تقویت هویت های جمعی، نقطه شروع بازی را متوازن تر می کند: اول تنوع عناصر اکوسیستم را به بلوغ و کفایت می رساند و سپس آن ها را در امر ارزشمندی که تعلق خاطر دارند، بسیج می کند.</a:t>
            </a:r>
          </a:p>
          <a:p>
            <a:pPr algn="just" rtl="1">
              <a:lnSpc>
                <a:spcPct val="150000"/>
              </a:lnSpc>
            </a:pPr>
            <a:r>
              <a:rPr lang="fa-IR" sz="2000" dirty="0">
                <a:cs typeface="B Titr" panose="00000700000000000000" pitchFamily="2" charset="-78"/>
              </a:rPr>
              <a:t>دولت قوی می تواند مردمی سازی کند.</a:t>
            </a:r>
            <a:endParaRPr lang="en-US" sz="2000" dirty="0">
              <a:cs typeface="B Titr" panose="00000700000000000000" pitchFamily="2" charset="-78"/>
            </a:endParaRPr>
          </a:p>
        </p:txBody>
      </p:sp>
    </p:spTree>
    <p:extLst>
      <p:ext uri="{BB962C8B-B14F-4D97-AF65-F5344CB8AC3E}">
        <p14:creationId xmlns:p14="http://schemas.microsoft.com/office/powerpoint/2010/main" val="2606503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2000" dirty="0">
                <a:cs typeface="B Titr" panose="00000700000000000000" pitchFamily="2" charset="-78"/>
              </a:rPr>
              <a:t>شکست بازار و خدشه بر ارزش‌های عمومی در مردمی‌کردن نهاد اجتماع و سیاست </a:t>
            </a:r>
          </a:p>
          <a:p>
            <a:pPr algn="just" rtl="1">
              <a:lnSpc>
                <a:spcPct val="150000"/>
              </a:lnSpc>
            </a:pPr>
            <a:r>
              <a:rPr lang="fa-IR" sz="2000" dirty="0">
                <a:cs typeface="B Titr" panose="00000700000000000000" pitchFamily="2" charset="-78"/>
              </a:rPr>
              <a:t>پس اصل روابط اجتماعی و نهاد قدرت را نباید به بازار سپرد؛ بلکه بخشی از نهاد قوام مال را می‌توان با ساختار بازاری اداره کرد. اتکای صرف به بنگاه که هدف آن انفرادا سودآوری است، یک فضای سوداگرانه و سرمایه‌دارانه بی‌رحم ایجاد می‌کند؛ در حالی که بنگاه در کنار سایر هویت‌های جمعی می‌تواند پیش‌ران یک اقتصاد سالم باشد. طبیعتا بازاری که در بستر فرهنگ انصاف تنفس می‌کند با بازار سودمحور شخصی، متفاوت است و حتی در سازوکارهای نظارت و ... نیز متفاوت عمل می‌کند.</a:t>
            </a:r>
            <a:endParaRPr lang="en-US" sz="2000" dirty="0">
              <a:cs typeface="B Titr" panose="00000700000000000000" pitchFamily="2" charset="-78"/>
            </a:endParaRPr>
          </a:p>
        </p:txBody>
      </p:sp>
    </p:spTree>
    <p:extLst>
      <p:ext uri="{BB962C8B-B14F-4D97-AF65-F5344CB8AC3E}">
        <p14:creationId xmlns:p14="http://schemas.microsoft.com/office/powerpoint/2010/main" val="1065886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Titr" panose="00000700000000000000" pitchFamily="2" charset="-78"/>
              </a:rPr>
              <a:t>نهاد دولت و قدرت کجای مردمی‌سازی است؟ </a:t>
            </a:r>
            <a:endParaRPr lang="en-US" dirty="0">
              <a:cs typeface="B Titr" panose="00000700000000000000" pitchFamily="2" charset="-78"/>
            </a:endParaRPr>
          </a:p>
        </p:txBody>
      </p:sp>
      <p:sp>
        <p:nvSpPr>
          <p:cNvPr id="3" name="Content Placeholder 2"/>
          <p:cNvSpPr>
            <a:spLocks noGrp="1"/>
          </p:cNvSpPr>
          <p:nvPr>
            <p:ph idx="1"/>
          </p:nvPr>
        </p:nvSpPr>
        <p:spPr/>
        <p:txBody>
          <a:bodyPr>
            <a:normAutofit fontScale="77500" lnSpcReduction="20000"/>
          </a:bodyPr>
          <a:lstStyle/>
          <a:p>
            <a:pPr algn="just" rtl="1">
              <a:lnSpc>
                <a:spcPct val="150000"/>
              </a:lnSpc>
            </a:pPr>
            <a:r>
              <a:rPr lang="fa-IR" sz="2000" dirty="0">
                <a:cs typeface="B Titr" panose="00000700000000000000" pitchFamily="2" charset="-78"/>
              </a:rPr>
              <a:t>استقرار ساختار حکمرانی اجتماعی یا مردمی‌: با هدایت دولت اما حول نظام هنجاری در بافت‌های اجتماعی. </a:t>
            </a:r>
          </a:p>
          <a:p>
            <a:pPr algn="just" rtl="1">
              <a:lnSpc>
                <a:spcPct val="150000"/>
              </a:lnSpc>
            </a:pPr>
            <a:r>
              <a:rPr lang="fa-IR" sz="2000" dirty="0">
                <a:cs typeface="B Titr" panose="00000700000000000000" pitchFamily="2" charset="-78"/>
              </a:rPr>
              <a:t>اقتضای این کار: سرایت اختیارات و توانمندسازی در لایه مدیران عملیاتی محلی است. </a:t>
            </a:r>
          </a:p>
          <a:p>
            <a:pPr algn="just" rtl="1">
              <a:lnSpc>
                <a:spcPct val="150000"/>
              </a:lnSpc>
            </a:pPr>
            <a:r>
              <a:rPr lang="fa-IR" sz="2000" dirty="0">
                <a:cs typeface="B Titr" panose="00000700000000000000" pitchFamily="2" charset="-78"/>
              </a:rPr>
              <a:t>از سوی دیگر چون در ساختار حکمرانی اجتماعی، ارزش‌ها و هنجارهای عمومی پیشران و سازمان‌ده هستند، جریان مردمی‌سازی نیاز به دال‌های مرکزی گفتمانی دارد تا آن را راهبری کند. به طور مثال اقتصاد دانش‌بنیان و اقتصاد مقاومتی تاکنون نتوانسته‌اند دال مرکزی قوی‌ای برای مردمی‌سازی اقتصاد ارائه کنند لذا در مردمی‌سازی ناموفق بوده‌اند. زیرا بافت اجتماعی را بسیج نمی‌کنند. در شرایط فعلی، اساسا مردم خود را مخاطب تحول اقتصادی نمی‌بینند که بخواهند با آن ارتباط بگیرند. پس باید اندیشید که چگونه می‌توان ادراک عمومی را به سوی احساس مسوولیت ناظر به تحول اقتصادی متوجه و بلکه بسیج کرد! شاید علت را باید در این جستجو کرد که هنوز نهاد قدرت و دولتی که بتواند مردم را فرابخواند وجود ندارد. </a:t>
            </a:r>
            <a:endParaRPr lang="en-US" sz="2000" dirty="0">
              <a:cs typeface="B Titr" panose="00000700000000000000" pitchFamily="2" charset="-78"/>
            </a:endParaRPr>
          </a:p>
        </p:txBody>
      </p:sp>
    </p:spTree>
    <p:extLst>
      <p:ext uri="{BB962C8B-B14F-4D97-AF65-F5344CB8AC3E}">
        <p14:creationId xmlns:p14="http://schemas.microsoft.com/office/powerpoint/2010/main" val="455951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4000"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07000"/>
              </a:lnSpc>
              <a:spcAft>
                <a:spcPts val="800"/>
              </a:spcAft>
            </a:pPr>
            <a:r>
              <a:rPr lang="fa-IR" sz="2000" dirty="0">
                <a:latin typeface="Times New Roman" panose="02020603050405020304" pitchFamily="18" charset="0"/>
                <a:ea typeface="Times New Roman" panose="02020603050405020304" pitchFamily="18" charset="0"/>
                <a:cs typeface="B Lotus" panose="00000400000000000000" pitchFamily="2" charset="-78"/>
              </a:rPr>
              <a:t>اصل بر مسئولیت حداکثری حاکمیت نسبت به زندگی دنیوی و اخروی مردم و در عین حال، اصل بر عدم ورود مستقیم و اجرایی به زندگی مردم است مگر اینکه امری، معطل بماند یا نتوان مستقیما به مردم سپرد. </a:t>
            </a:r>
          </a:p>
          <a:p>
            <a:pPr algn="just" rtl="1">
              <a:lnSpc>
                <a:spcPct val="107000"/>
              </a:lnSpc>
              <a:spcAft>
                <a:spcPts val="800"/>
              </a:spcAft>
            </a:pPr>
            <a:r>
              <a:rPr lang="fa-IR" sz="2000" dirty="0">
                <a:latin typeface="Times New Roman" panose="02020603050405020304" pitchFamily="18" charset="0"/>
                <a:ea typeface="Times New Roman" panose="02020603050405020304" pitchFamily="18" charset="0"/>
                <a:cs typeface="B Lotus" panose="00000400000000000000" pitchFamily="2" charset="-78"/>
              </a:rPr>
              <a:t>نفی دوگانه‌های دولت حداکثری و حداقلی یا دولت تنظیم‌گر و تصدی‌گر. </a:t>
            </a:r>
          </a:p>
          <a:p>
            <a:pPr algn="just" rtl="1">
              <a:lnSpc>
                <a:spcPct val="107000"/>
              </a:lnSpc>
              <a:spcAft>
                <a:spcPts val="800"/>
              </a:spcAft>
            </a:pPr>
            <a:r>
              <a:rPr lang="fa-IR" sz="2000" dirty="0">
                <a:latin typeface="Times New Roman" panose="02020603050405020304" pitchFamily="18" charset="0"/>
                <a:ea typeface="Times New Roman" panose="02020603050405020304" pitchFamily="18" charset="0"/>
                <a:cs typeface="B Lotus" panose="00000400000000000000" pitchFamily="2" charset="-78"/>
              </a:rPr>
              <a:t>دولت، متولی است و اگر امری بر زمین ماند، تصدی‌گری هم بر عهده او خواهد آمد. به تعبیری دولت، «وارث من لا وارث له» و «ولی من لا ولی له» است. </a:t>
            </a:r>
          </a:p>
          <a:p>
            <a:pPr algn="just" rtl="1">
              <a:lnSpc>
                <a:spcPct val="107000"/>
              </a:lnSpc>
              <a:spcAft>
                <a:spcPts val="800"/>
              </a:spcAft>
            </a:pPr>
            <a:r>
              <a:rPr lang="fa-IR" sz="2000" dirty="0">
                <a:latin typeface="Times New Roman" panose="02020603050405020304" pitchFamily="18" charset="0"/>
                <a:ea typeface="Times New Roman" panose="02020603050405020304" pitchFamily="18" charset="0"/>
                <a:cs typeface="B Lotus" panose="00000400000000000000" pitchFamily="2" charset="-78"/>
              </a:rPr>
              <a:t>ولویت اصلی آن است که که امور در قالب «روابط بین مردم» درونی‌سازی شود؛ یعنی تبدیل امور به جزئی از زندگی مردم و طبیعی‌سازی آن. در این صورت، حاکمیت نسبت به نتیجه نهایی مسئول است و اگر به هر صورتی نتیجه محقق نشد، باید مداخله کند.</a:t>
            </a:r>
            <a:endParaRPr lang="en-US" sz="1600" dirty="0">
              <a:latin typeface="Times New Roman" panose="02020603050405020304" pitchFamily="18" charset="0"/>
              <a:ea typeface="Times New Roman" panose="02020603050405020304" pitchFamily="18" charset="0"/>
              <a:cs typeface="B Lotus" panose="00000400000000000000" pitchFamily="2" charset="-78"/>
            </a:endParaRPr>
          </a:p>
        </p:txBody>
      </p:sp>
    </p:spTree>
    <p:extLst>
      <p:ext uri="{BB962C8B-B14F-4D97-AF65-F5344CB8AC3E}">
        <p14:creationId xmlns:p14="http://schemas.microsoft.com/office/powerpoint/2010/main" val="3880669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دولت قوی برای درونی سازی</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lnSpcReduction="10000"/>
          </a:bodyPr>
          <a:lstStyle/>
          <a:p>
            <a:pPr algn="just" rtl="1">
              <a:lnSpc>
                <a:spcPct val="107000"/>
              </a:lnSpc>
              <a:spcAft>
                <a:spcPts val="800"/>
              </a:spcAft>
            </a:pPr>
            <a:r>
              <a:rPr lang="fa-IR" sz="2000" dirty="0">
                <a:latin typeface="Times New Roman" panose="02020603050405020304" pitchFamily="18" charset="0"/>
                <a:ea typeface="Times New Roman" panose="02020603050405020304" pitchFamily="18" charset="0"/>
                <a:cs typeface="B Lotus" panose="00000400000000000000" pitchFamily="2" charset="-78"/>
              </a:rPr>
              <a:t>اولویت حاکمیت آن است که درونی‌سازی امور در روابط اجتماعی رخ دهد؛ نه اینکه امور را تماما خودش انجام دهد چون شئون زندگی را از مردم می‌گیرد و معنای زندگی، ناقص می‌شود. پس دولت حتی اگر بخواهد مداخله کند، بهتر است تا حد امکان مردم را واسطه قرار دهد (ورودی که پیوندها را تقویت کند نه اینکه درگیری و اصطکاک بین مردم را بالا برد). حاکمیت زمانی ورود می‌کند که مردم نمی‌خواهند یا نمی‌دانند یا نمی‌توانند ورود کنند. پس اول باید فهم، خواست و توانمندی ایجاد شود. برای این کار هم تربیت افراد و ساختارهای متناسب را در کنار هم باید دنبال کرد (تربیت افراد و اجتماعات در کنار ساختارهای تربیتی). حاکمیت اعمال هر ساختاری را مبتنی بر ظرفیت پذیرش پیش می‌برد و پس از هر اعمالی، باید به حکمت آن رهنمون شود تا اعتماد به نهاد اعمال اراده و اقتدار را حفظ و تقویت کند. برای این کار قطعا نیازمند دولتی قوی و هوشمند هستیم تا بتواند درونی‌سازی امور را پی‌بگیرد و هر جایی ناموفق بود، مداخله و تولی‌گری مستقیم داشته باشد. پس دولت ضعیف، نمی‌تواند مردمی‌سازی را محقق سازد. از این رو دوگانه دولت حداکثری-حداقلی به دوگانه درست دولت قوی-ضعیف تبدیل می‌شود. </a:t>
            </a:r>
            <a:endParaRPr lang="en-US" sz="1600" dirty="0">
              <a:latin typeface="Times New Roman" panose="02020603050405020304" pitchFamily="18" charset="0"/>
              <a:ea typeface="Times New Roman" panose="02020603050405020304" pitchFamily="18" charset="0"/>
              <a:cs typeface="B Lotus" panose="00000400000000000000" pitchFamily="2" charset="-78"/>
            </a:endParaRPr>
          </a:p>
        </p:txBody>
      </p:sp>
    </p:spTree>
    <p:extLst>
      <p:ext uri="{BB962C8B-B14F-4D97-AF65-F5344CB8AC3E}">
        <p14:creationId xmlns:p14="http://schemas.microsoft.com/office/powerpoint/2010/main" val="68038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a:cs typeface="B Titr" panose="00000700000000000000" pitchFamily="2" charset="-78"/>
              </a:rPr>
              <a:t>گستره مردمی‌سازی</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2000" dirty="0">
                <a:cs typeface="B Titr" panose="00000700000000000000" pitchFamily="2" charset="-78"/>
              </a:rPr>
              <a:t>این گستره شامل تامین، نظارت، سیاستگذاری، اطلاع رسانی و ....، در قالب‌های قرارداد، همکاری، هماهنگی و ....، با سطح، عمق و نوع مختلفی قابل طراحی است. قاعدتا این کار از یک مسیر دستوری صرف نمی‌گذرد بلکه یک دولت هوشمند که در لایه عملیاتی به مدیران خود اختیار و توانمندی داده است، به صورت تدریجی می‌تواند اقدام به مردمی‌سازی کند. </a:t>
            </a:r>
            <a:endParaRPr lang="en-US" sz="2000" dirty="0">
              <a:cs typeface="B Titr" panose="00000700000000000000" pitchFamily="2" charset="-78"/>
            </a:endParaRPr>
          </a:p>
        </p:txBody>
      </p:sp>
    </p:spTree>
    <p:extLst>
      <p:ext uri="{BB962C8B-B14F-4D97-AF65-F5344CB8AC3E}">
        <p14:creationId xmlns:p14="http://schemas.microsoft.com/office/powerpoint/2010/main" val="1138467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حکمرانی مردمی در آموزش و پرورش</a:t>
            </a:r>
            <a:endParaRPr lang="en-US" sz="4000" dirty="0">
              <a:cs typeface="B Titr" panose="00000700000000000000" pitchFamily="2" charset="-78"/>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2211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b="1" dirty="0">
                <a:cs typeface="B Titr" panose="00000700000000000000" pitchFamily="2" charset="-78"/>
              </a:rPr>
              <a:t>بیانات در مراسم پنجمین سالگرد شهادت سپهبد حاج قاسم سلیمانی</a:t>
            </a:r>
            <a:br>
              <a:rPr lang="en-US" sz="3200" b="1" dirty="0">
                <a:cs typeface="B Titr" panose="00000700000000000000" pitchFamily="2" charset="-78"/>
              </a:rPr>
            </a:br>
            <a:r>
              <a:rPr lang="fa-IR" sz="2000" b="1" dirty="0">
                <a:cs typeface="B Titr" panose="00000700000000000000" pitchFamily="2" charset="-78"/>
              </a:rPr>
              <a:t>۱۴۰۳/۱۰/۱۲</a:t>
            </a:r>
            <a:endParaRPr lang="en-US" sz="3200" dirty="0">
              <a:cs typeface="B Titr" panose="00000700000000000000" pitchFamily="2" charset="-78"/>
            </a:endParaRPr>
          </a:p>
        </p:txBody>
      </p:sp>
      <p:sp>
        <p:nvSpPr>
          <p:cNvPr id="3" name="Content Placeholder 2"/>
          <p:cNvSpPr>
            <a:spLocks noGrp="1"/>
          </p:cNvSpPr>
          <p:nvPr>
            <p:ph idx="1"/>
          </p:nvPr>
        </p:nvSpPr>
        <p:spPr/>
        <p:txBody>
          <a:bodyPr>
            <a:normAutofit lnSpcReduction="10000"/>
          </a:bodyPr>
          <a:lstStyle/>
          <a:p>
            <a:pPr algn="just" rtl="1"/>
            <a:r>
              <a:rPr lang="fa-IR" dirty="0">
                <a:cs typeface="B Lotus" panose="00000400000000000000" pitchFamily="2" charset="-78"/>
              </a:rPr>
              <a:t>مطلب دوّم اینکه راهبرد همیشگی شهید سلیمانی در این فعّالیّتهای جهادی‌اش عبارت بود از اینکه </a:t>
            </a:r>
            <a:r>
              <a:rPr lang="fa-IR" dirty="0">
                <a:solidFill>
                  <a:srgbClr val="FF0000"/>
                </a:solidFill>
                <a:cs typeface="B Lotus" panose="00000400000000000000" pitchFamily="2" charset="-78"/>
              </a:rPr>
              <a:t>جبهه‌ی مقاومت را احیا کند</a:t>
            </a:r>
            <a:r>
              <a:rPr lang="fa-IR" dirty="0">
                <a:cs typeface="B Lotus" panose="00000400000000000000" pitchFamily="2" charset="-78"/>
              </a:rPr>
              <a:t>؛ یعنی چه؟ یعنی </a:t>
            </a:r>
            <a:r>
              <a:rPr lang="fa-IR" dirty="0">
                <a:solidFill>
                  <a:srgbClr val="00B050"/>
                </a:solidFill>
                <a:cs typeface="B Lotus" panose="00000400000000000000" pitchFamily="2" charset="-78"/>
              </a:rPr>
              <a:t>از ظرفیّتها و جوانهای آماده‌به‌کار خود آن کشورها استفاده کند</a:t>
            </a:r>
            <a:r>
              <a:rPr lang="fa-IR" dirty="0">
                <a:cs typeface="B Lotus" panose="00000400000000000000" pitchFamily="2" charset="-78"/>
              </a:rPr>
              <a:t> که این کار را به بهترین وجهی انجام داد. هر جا که وارد میشد ــ عراق یک جور، سوریه یک جور، لبنان یک جور ــ نیروهای میهنی هر کشور را، </a:t>
            </a:r>
            <a:r>
              <a:rPr lang="fa-IR" dirty="0">
                <a:solidFill>
                  <a:srgbClr val="FF0000"/>
                </a:solidFill>
                <a:cs typeface="B Lotus" panose="00000400000000000000" pitchFamily="2" charset="-78"/>
              </a:rPr>
              <a:t>نیروهای خود آن محل را که آماده‌به‌کار بودند، بسیج می</a:t>
            </a:r>
            <a:r>
              <a:rPr lang="en-US" dirty="0">
                <a:solidFill>
                  <a:srgbClr val="FF0000"/>
                </a:solidFill>
                <a:cs typeface="B Lotus" panose="00000400000000000000" pitchFamily="2" charset="-78"/>
              </a:rPr>
              <a:t> </a:t>
            </a:r>
            <a:r>
              <a:rPr lang="fa-IR" dirty="0">
                <a:solidFill>
                  <a:srgbClr val="FF0000"/>
                </a:solidFill>
                <a:cs typeface="B Lotus" panose="00000400000000000000" pitchFamily="2" charset="-78"/>
              </a:rPr>
              <a:t>کرد.</a:t>
            </a:r>
            <a:r>
              <a:rPr lang="fa-IR" dirty="0">
                <a:cs typeface="B Lotus" panose="00000400000000000000" pitchFamily="2" charset="-78"/>
              </a:rPr>
              <a:t> خب در عراق مثلاً مرجعیّت فتوا داد یا حکم کرد که مردم و جوانها باید بیایند در مقابل داعش بِایستند؛ خیلی خب، هزاران جوان عازم شدند</a:t>
            </a:r>
            <a:r>
              <a:rPr lang="fa-IR" dirty="0">
                <a:solidFill>
                  <a:srgbClr val="0070C0"/>
                </a:solidFill>
                <a:cs typeface="B Lotus" panose="00000400000000000000" pitchFamily="2" charset="-78"/>
              </a:rPr>
              <a:t>، امّا هزاران جوان بدون سازمان‌دهی، بدون سلاح، بدون آموزش، چه کار میتوانند بکنند؟ چه کسی اینها را سازمان‌دهی کرد؟ چه کسی به اینها سلاح داد؟ چه کسی آنها را آموزشهای کوتاه‌مدّت داد؟ شهید سلیمانی با همکاری دوستان عراقی، [از جمله] شهید ابومهدی.</a:t>
            </a:r>
            <a:endParaRPr lang="en-US" dirty="0">
              <a:solidFill>
                <a:srgbClr val="0070C0"/>
              </a:solidFill>
              <a:cs typeface="B Lotus" panose="00000400000000000000" pitchFamily="2" charset="-78"/>
            </a:endParaRPr>
          </a:p>
        </p:txBody>
      </p:sp>
    </p:spTree>
    <p:extLst>
      <p:ext uri="{BB962C8B-B14F-4D97-AF65-F5344CB8AC3E}">
        <p14:creationId xmlns:p14="http://schemas.microsoft.com/office/powerpoint/2010/main" val="290133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تجربه یک کار تشکیلاتی تازه: جریان جهادی ها</a:t>
            </a:r>
            <a:endParaRPr lang="en-US" sz="4000" dirty="0">
              <a:cs typeface="B Titr" panose="00000700000000000000" pitchFamily="2" charset="-78"/>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56205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Titr" panose="00000700000000000000" pitchFamily="2" charset="-78"/>
              </a:rPr>
              <a:t>کدام مردم؟</a:t>
            </a:r>
            <a:endParaRPr lang="en-US" dirty="0">
              <a:cs typeface="B Titr" panose="00000700000000000000" pitchFamily="2" charset="-78"/>
            </a:endParaRPr>
          </a:p>
        </p:txBody>
      </p:sp>
      <p:sp>
        <p:nvSpPr>
          <p:cNvPr id="3" name="Content Placeholder 2"/>
          <p:cNvSpPr>
            <a:spLocks noGrp="1"/>
          </p:cNvSpPr>
          <p:nvPr>
            <p:ph idx="1"/>
          </p:nvPr>
        </p:nvSpPr>
        <p:spPr/>
        <p:txBody>
          <a:bodyPr/>
          <a:lstStyle/>
          <a:p>
            <a:pPr algn="just" rtl="1">
              <a:lnSpc>
                <a:spcPct val="200000"/>
              </a:lnSpc>
            </a:pPr>
            <a:endParaRPr lang="en-US" sz="1500" dirty="0">
              <a:cs typeface="B Titr" panose="00000700000000000000" pitchFamily="2" charset="-78"/>
            </a:endParaRPr>
          </a:p>
        </p:txBody>
      </p:sp>
    </p:spTree>
    <p:extLst>
      <p:ext uri="{BB962C8B-B14F-4D97-AF65-F5344CB8AC3E}">
        <p14:creationId xmlns:p14="http://schemas.microsoft.com/office/powerpoint/2010/main" val="64545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A1A7-9394-F2AE-8175-2165718FEFAA}"/>
              </a:ext>
            </a:extLst>
          </p:cNvPr>
          <p:cNvSpPr>
            <a:spLocks noGrp="1"/>
          </p:cNvSpPr>
          <p:nvPr>
            <p:ph type="title"/>
          </p:nvPr>
        </p:nvSpPr>
        <p:spPr/>
        <p:txBody>
          <a:bodyPr/>
          <a:lstStyle/>
          <a:p>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id="{BE7E0AEE-147E-61D9-A627-43627C5A57A0}"/>
              </a:ext>
            </a:extLst>
          </p:cNvPr>
          <p:cNvSpPr>
            <a:spLocks noGrp="1"/>
          </p:cNvSpPr>
          <p:nvPr>
            <p:ph idx="1"/>
          </p:nvPr>
        </p:nvSpPr>
        <p:spPr/>
        <p:txBody>
          <a:bodyPr/>
          <a:lstStyle/>
          <a:p>
            <a:pPr algn="just" rtl="1"/>
            <a:r>
              <a:rPr lang="fa-IR" dirty="0">
                <a:cs typeface="B Titr" panose="00000700000000000000" pitchFamily="2" charset="-78"/>
              </a:rPr>
              <a:t>پیام نهضت سوادآموزی 7 دی 1357</a:t>
            </a:r>
          </a:p>
          <a:p>
            <a:pPr algn="just" rtl="1"/>
            <a:r>
              <a:rPr lang="fa-IR" dirty="0">
                <a:cs typeface="B Titr" panose="00000700000000000000" pitchFamily="2" charset="-78"/>
              </a:rPr>
              <a:t>حکم به شورای انقلاب برای تشکیل اداره امر به معروف و نهی از منکر 1358</a:t>
            </a:r>
          </a:p>
          <a:p>
            <a:pPr algn="just" rtl="1"/>
            <a:r>
              <a:rPr lang="fa-IR" dirty="0">
                <a:cs typeface="B Titr" panose="00000700000000000000" pitchFamily="2" charset="-78"/>
              </a:rPr>
              <a:t>پیام به ملت ایران (حساب 100) 21 فروردین 1358</a:t>
            </a:r>
          </a:p>
          <a:p>
            <a:pPr algn="just" rtl="1"/>
            <a:r>
              <a:rPr lang="fa-IR" dirty="0">
                <a:cs typeface="B Titr" panose="00000700000000000000" pitchFamily="2" charset="-78"/>
              </a:rPr>
              <a:t>16 آذر 1358</a:t>
            </a:r>
          </a:p>
          <a:p>
            <a:pPr algn="just" rtl="1"/>
            <a:r>
              <a:rPr lang="fa-IR" dirty="0">
                <a:cs typeface="B Titr" panose="00000700000000000000" pitchFamily="2" charset="-78"/>
              </a:rPr>
              <a:t>پیام اسفند 1358 (بیمارستان قلب): استقبال جوانان از بسیج عمومی</a:t>
            </a:r>
          </a:p>
          <a:p>
            <a:pPr algn="just" rtl="1"/>
            <a:r>
              <a:rPr lang="fa-IR" dirty="0">
                <a:cs typeface="B Titr" panose="00000700000000000000" pitchFamily="2" charset="-78"/>
              </a:rPr>
              <a:t>26 خرداد 1358: پیام تشکیل جهاد سازندگی</a:t>
            </a:r>
            <a:endParaRPr lang="en-US" dirty="0">
              <a:cs typeface="B Titr" panose="00000700000000000000" pitchFamily="2" charset="-78"/>
            </a:endParaRPr>
          </a:p>
        </p:txBody>
      </p:sp>
    </p:spTree>
    <p:extLst>
      <p:ext uri="{BB962C8B-B14F-4D97-AF65-F5344CB8AC3E}">
        <p14:creationId xmlns:p14="http://schemas.microsoft.com/office/powerpoint/2010/main" val="1657757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A1A7-9394-F2AE-8175-2165718FEFAA}"/>
              </a:ext>
            </a:extLst>
          </p:cNvPr>
          <p:cNvSpPr>
            <a:spLocks noGrp="1"/>
          </p:cNvSpPr>
          <p:nvPr>
            <p:ph type="title"/>
          </p:nvPr>
        </p:nvSpPr>
        <p:spPr/>
        <p:txBody>
          <a:bodyPr/>
          <a:lstStyle/>
          <a:p>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id="{BE7E0AEE-147E-61D9-A627-43627C5A57A0}"/>
              </a:ext>
            </a:extLst>
          </p:cNvPr>
          <p:cNvSpPr>
            <a:spLocks noGrp="1"/>
          </p:cNvSpPr>
          <p:nvPr>
            <p:ph idx="1"/>
          </p:nvPr>
        </p:nvSpPr>
        <p:spPr/>
        <p:txBody>
          <a:bodyPr/>
          <a:lstStyle/>
          <a:p>
            <a:pPr algn="just" rtl="1"/>
            <a:r>
              <a:rPr lang="fa-IR" dirty="0">
                <a:cs typeface="B Titr" panose="00000700000000000000" pitchFamily="2" charset="-78"/>
              </a:rPr>
              <a:t>پیام نهضت سوادآموزی 7 دی 1358</a:t>
            </a:r>
          </a:p>
          <a:p>
            <a:pPr lvl="1" algn="just" rtl="1"/>
            <a:r>
              <a:rPr lang="fa-IR" dirty="0">
                <a:cs typeface="B Titr" panose="00000700000000000000" pitchFamily="2" charset="-78"/>
              </a:rPr>
              <a:t>از جمله حوایج اولیه برای هر ملت که در ردیف بهداشت و مسکن بلکه بهتر از آن ها است آموزش همگان است... برای مبارزه با بی سوادی به طور ضربتی و بسیج عمومی قیام کنیم (بدون از دست دادن وقت و بدون تشریفات) ... لازم است تمام بی سوادان برای یادگیری و تمام خواهران و برادران باسواد برای یاد دادن برخیزند و وزارت آموزش و پرورش با تمام امکانات بپاخیزد و از قرطاس بازی و تشریفات اداری بپرهیزد ... در مساجد و تکایا، باسوادان، نوشتن و خواندن ... یاد بدهند و منتظر اقدامات دولت نباشند و در منازل شخصی، اعضای بی سواد را تعلیم کنند. .... ایران را به صورت مدرسه ای درآورند و در هر شب و روز و در اوقات بیکاری یکی دو ساعت را صرف این عمل شریف نمایند. </a:t>
            </a:r>
          </a:p>
        </p:txBody>
      </p:sp>
    </p:spTree>
    <p:extLst>
      <p:ext uri="{BB962C8B-B14F-4D97-AF65-F5344CB8AC3E}">
        <p14:creationId xmlns:p14="http://schemas.microsoft.com/office/powerpoint/2010/main" val="1798377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A1A7-9394-F2AE-8175-2165718FEFAA}"/>
              </a:ext>
            </a:extLst>
          </p:cNvPr>
          <p:cNvSpPr>
            <a:spLocks noGrp="1"/>
          </p:cNvSpPr>
          <p:nvPr>
            <p:ph type="title"/>
          </p:nvPr>
        </p:nvSpPr>
        <p:spPr/>
        <p:txBody>
          <a:bodyPr/>
          <a:lstStyle/>
          <a:p>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id="{BE7E0AEE-147E-61D9-A627-43627C5A57A0}"/>
              </a:ext>
            </a:extLst>
          </p:cNvPr>
          <p:cNvSpPr>
            <a:spLocks noGrp="1"/>
          </p:cNvSpPr>
          <p:nvPr>
            <p:ph idx="1"/>
          </p:nvPr>
        </p:nvSpPr>
        <p:spPr/>
        <p:txBody>
          <a:bodyPr/>
          <a:lstStyle/>
          <a:p>
            <a:pPr algn="just" rtl="1"/>
            <a:r>
              <a:rPr lang="fa-IR" dirty="0">
                <a:cs typeface="B Titr" panose="00000700000000000000" pitchFamily="2" charset="-78"/>
              </a:rPr>
              <a:t>حکم به شورای انقلاب برای تشکیل اداره امر به معروف و نهی از منکر 1358</a:t>
            </a:r>
          </a:p>
          <a:p>
            <a:pPr lvl="1" algn="just" rtl="1"/>
            <a:r>
              <a:rPr lang="fa-IR" dirty="0">
                <a:cs typeface="B Titr" panose="00000700000000000000" pitchFamily="2" charset="-78"/>
              </a:rPr>
              <a:t>در مرکز و شعبه های آن در تمام کشور</a:t>
            </a:r>
          </a:p>
          <a:p>
            <a:pPr lvl="1" algn="just" rtl="1"/>
            <a:r>
              <a:rPr lang="fa-IR" dirty="0">
                <a:cs typeface="B Titr" panose="00000700000000000000" pitchFamily="2" charset="-78"/>
              </a:rPr>
              <a:t>مستقل و در کنار دولت</a:t>
            </a:r>
          </a:p>
          <a:p>
            <a:pPr lvl="1" algn="just" rtl="1"/>
            <a:r>
              <a:rPr lang="fa-IR" dirty="0">
                <a:cs typeface="B Titr" panose="00000700000000000000" pitchFamily="2" charset="-78"/>
              </a:rPr>
              <a:t>ناظر به اعمال دولت و ادارات دولتی و تمام اقشار دولت</a:t>
            </a:r>
          </a:p>
          <a:p>
            <a:pPr lvl="1" algn="just" rtl="1"/>
            <a:r>
              <a:rPr lang="fa-IR" dirty="0">
                <a:cs typeface="B Titr" panose="00000700000000000000" pitchFamily="2" charset="-78"/>
              </a:rPr>
              <a:t>حتی اگر خدای نخواسته رهبر انقلاب یا رئیس دولت مرتکب چیزی شد که موجب حد شرعی است باید در مورد او اجرا شود. </a:t>
            </a:r>
          </a:p>
        </p:txBody>
      </p:sp>
    </p:spTree>
    <p:extLst>
      <p:ext uri="{BB962C8B-B14F-4D97-AF65-F5344CB8AC3E}">
        <p14:creationId xmlns:p14="http://schemas.microsoft.com/office/powerpoint/2010/main" val="183183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A1A7-9394-F2AE-8175-2165718FEFAA}"/>
              </a:ext>
            </a:extLst>
          </p:cNvPr>
          <p:cNvSpPr>
            <a:spLocks noGrp="1"/>
          </p:cNvSpPr>
          <p:nvPr>
            <p:ph type="title"/>
          </p:nvPr>
        </p:nvSpPr>
        <p:spPr/>
        <p:txBody>
          <a:bodyPr/>
          <a:lstStyle/>
          <a:p>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id="{BE7E0AEE-147E-61D9-A627-43627C5A57A0}"/>
              </a:ext>
            </a:extLst>
          </p:cNvPr>
          <p:cNvSpPr>
            <a:spLocks noGrp="1"/>
          </p:cNvSpPr>
          <p:nvPr>
            <p:ph idx="1"/>
          </p:nvPr>
        </p:nvSpPr>
        <p:spPr/>
        <p:txBody>
          <a:bodyPr/>
          <a:lstStyle/>
          <a:p>
            <a:pPr algn="just" rtl="1"/>
            <a:r>
              <a:rPr lang="fa-IR" dirty="0">
                <a:cs typeface="B Titr" panose="00000700000000000000" pitchFamily="2" charset="-78"/>
              </a:rPr>
              <a:t>پیام به ملت ایران (حساب 100) 21 فروردین 1358</a:t>
            </a:r>
          </a:p>
          <a:p>
            <a:pPr lvl="1" algn="just" rtl="1"/>
            <a:r>
              <a:rPr lang="fa-IR" dirty="0">
                <a:cs typeface="B Titr" panose="00000700000000000000" pitchFamily="2" charset="-78"/>
              </a:rPr>
              <a:t>همه محرومان باید خانه داشته باشند ... حساب 100 بانک ملی ... دعوت برای کمک به خانه سازی محرومان</a:t>
            </a:r>
          </a:p>
          <a:p>
            <a:pPr lvl="1" algn="just" rtl="1"/>
            <a:r>
              <a:rPr lang="fa-IR" dirty="0">
                <a:cs typeface="B Titr" panose="00000700000000000000" pitchFamily="2" charset="-78"/>
              </a:rPr>
              <a:t>پولی بابت خرید زمین پرداخت نشود... مشارکت زمین داران در مناطق مرغوب قابل سکونت، مشارکت در تامین مصالح، مشارکت در نیروی کار، دولت در تامین آب و برق و ...، بنیاد مستضفعان از اموال مصادره شده، دولت در طرح های اساسی و دراز مدت. </a:t>
            </a:r>
          </a:p>
          <a:p>
            <a:pPr lvl="1" algn="just" rtl="1"/>
            <a:r>
              <a:rPr lang="fa-IR" dirty="0">
                <a:cs typeface="B Titr" panose="00000700000000000000" pitchFamily="2" charset="-78"/>
              </a:rPr>
              <a:t>اکنون این یک تجربه تازه از بسیج نیروی ایمان جامعه در راه تعاون اسلامی و مبارزه با محرومیت است.</a:t>
            </a:r>
          </a:p>
        </p:txBody>
      </p:sp>
    </p:spTree>
    <p:extLst>
      <p:ext uri="{BB962C8B-B14F-4D97-AF65-F5344CB8AC3E}">
        <p14:creationId xmlns:p14="http://schemas.microsoft.com/office/powerpoint/2010/main" val="1514241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A1A7-9394-F2AE-8175-2165718FEFAA}"/>
              </a:ext>
            </a:extLst>
          </p:cNvPr>
          <p:cNvSpPr>
            <a:spLocks noGrp="1"/>
          </p:cNvSpPr>
          <p:nvPr>
            <p:ph type="title"/>
          </p:nvPr>
        </p:nvSpPr>
        <p:spPr/>
        <p:txBody>
          <a:bodyPr/>
          <a:lstStyle/>
          <a:p>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id="{BE7E0AEE-147E-61D9-A627-43627C5A57A0}"/>
              </a:ext>
            </a:extLst>
          </p:cNvPr>
          <p:cNvSpPr>
            <a:spLocks noGrp="1"/>
          </p:cNvSpPr>
          <p:nvPr>
            <p:ph idx="1"/>
          </p:nvPr>
        </p:nvSpPr>
        <p:spPr/>
        <p:txBody>
          <a:bodyPr/>
          <a:lstStyle/>
          <a:p>
            <a:pPr algn="just" rtl="1"/>
            <a:r>
              <a:rPr lang="fa-IR" dirty="0">
                <a:cs typeface="B Titr" panose="00000700000000000000" pitchFamily="2" charset="-78"/>
              </a:rPr>
              <a:t>16 آذر 1358</a:t>
            </a:r>
          </a:p>
          <a:p>
            <a:pPr lvl="1" algn="just" rtl="1"/>
            <a:r>
              <a:rPr lang="fa-IR" dirty="0">
                <a:cs typeface="B Titr" panose="00000700000000000000" pitchFamily="2" charset="-78"/>
              </a:rPr>
              <a:t>اگر ما این کلمه جمهوری اسلامی را برداشته بودیم و می گفتیم جمهوری، نمی توانستیم مردم را به میدان بیاوریم ... آن که می تواند مردم را بسیج کند آن اعتقاد به این است که غیر از عالم، یک جای دیگر هست بهتر از اینجا.... ایمان.... تحول نفسانی مردم به یک حالت اسلامی. </a:t>
            </a:r>
          </a:p>
          <a:p>
            <a:pPr algn="just" rtl="1"/>
            <a:r>
              <a:rPr lang="fa-IR" dirty="0">
                <a:cs typeface="B Titr" panose="00000700000000000000" pitchFamily="2" charset="-78"/>
              </a:rPr>
              <a:t>26 خرداد 1358: پیام تشکیل جهاد سازندگی</a:t>
            </a:r>
            <a:endParaRPr lang="en-US" dirty="0">
              <a:cs typeface="B Titr" panose="00000700000000000000" pitchFamily="2" charset="-78"/>
            </a:endParaRPr>
          </a:p>
          <a:p>
            <a:pPr lvl="1" algn="just" rtl="1"/>
            <a:r>
              <a:rPr lang="fa-IR" dirty="0">
                <a:cs typeface="B Titr" panose="00000700000000000000" pitchFamily="2" charset="-78"/>
              </a:rPr>
              <a:t>ما در مشکلات باید متوسل بشویم به ملت ... همه قشرهای ملت ... داوطلب ... تشریک مساعی دولت ... تحت نظر اشخاص کارشناس مامورین دولت، کارها را انجام دهند ... تشریک مساعی و نظارت روحانیون</a:t>
            </a:r>
            <a:endParaRPr lang="en-US" dirty="0">
              <a:cs typeface="B Titr" panose="00000700000000000000" pitchFamily="2" charset="-78"/>
            </a:endParaRPr>
          </a:p>
        </p:txBody>
      </p:sp>
    </p:spTree>
    <p:extLst>
      <p:ext uri="{BB962C8B-B14F-4D97-AF65-F5344CB8AC3E}">
        <p14:creationId xmlns:p14="http://schemas.microsoft.com/office/powerpoint/2010/main" val="2469067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Titr" panose="00000700000000000000" pitchFamily="2" charset="-78"/>
              </a:rPr>
              <a:t>کدام مردم؟</a:t>
            </a:r>
            <a:endParaRPr lang="en-US" dirty="0">
              <a:cs typeface="B Titr" panose="00000700000000000000" pitchFamily="2" charset="-78"/>
            </a:endParaRPr>
          </a:p>
        </p:txBody>
      </p:sp>
      <p:sp>
        <p:nvSpPr>
          <p:cNvPr id="3" name="Content Placeholder 2"/>
          <p:cNvSpPr>
            <a:spLocks noGrp="1"/>
          </p:cNvSpPr>
          <p:nvPr>
            <p:ph idx="1"/>
          </p:nvPr>
        </p:nvSpPr>
        <p:spPr/>
        <p:txBody>
          <a:bodyPr/>
          <a:lstStyle/>
          <a:p>
            <a:pPr algn="just" rtl="1">
              <a:lnSpc>
                <a:spcPct val="200000"/>
              </a:lnSpc>
            </a:pPr>
            <a:r>
              <a:rPr lang="fa-IR" sz="1500" dirty="0">
                <a:cs typeface="B Titr" panose="00000700000000000000" pitchFamily="2" charset="-78"/>
              </a:rPr>
              <a:t>کلمه‌ی جمهوری در «جمهوری اسلامی» حاکی از این است که در ذات این نظام، حضور مردم لحاظ شده؛ بنابراین دوام جمهوری اسلامی و قوام جمهوری اسلامی و عزّت جمهوری اسلامی و آبروی جمهوری اسلامی در دنیا متوقّف به حضور مردم است ۱۴۰۳/۰۴/۰۸</a:t>
            </a:r>
          </a:p>
          <a:p>
            <a:pPr algn="just" rtl="1">
              <a:lnSpc>
                <a:spcPct val="200000"/>
              </a:lnSpc>
            </a:pPr>
            <a:r>
              <a:rPr lang="fa-IR" sz="1500" dirty="0">
                <a:cs typeface="B Titr" panose="00000700000000000000" pitchFamily="2" charset="-78"/>
              </a:rPr>
              <a:t>مشارکت مردم در ذات جمهوری اسلامی است. جمهوری اسلامی ــ «جمهوری» یعنی مردم دیگر ــ [یعنی] عموم مردم با شیوه‌ی اسلامی، با روش اسلامی وارد میدان بشوند... «وارد میدان شدن مردم» معنایش این است که جمهوری اسلامی به معنای واقعی کلمه جمهوری است ۱۴۰۳/۰۴/۰۵</a:t>
            </a:r>
            <a:endParaRPr lang="en-US" sz="1500" dirty="0">
              <a:cs typeface="B Titr" panose="00000700000000000000" pitchFamily="2" charset="-78"/>
            </a:endParaRPr>
          </a:p>
        </p:txBody>
      </p:sp>
    </p:spTree>
    <p:extLst>
      <p:ext uri="{BB962C8B-B14F-4D97-AF65-F5344CB8AC3E}">
        <p14:creationId xmlns:p14="http://schemas.microsoft.com/office/powerpoint/2010/main" val="997072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cs typeface="B Titr" panose="00000700000000000000" pitchFamily="2" charset="-78"/>
                <a:hlinkClick r:id="rId2"/>
              </a:rPr>
              <a:t>بیانیه «گام دوم انقلاب» خطاب به ملت ایران</a:t>
            </a:r>
            <a:endParaRPr lang="en-US" dirty="0">
              <a:cs typeface="B Titr" panose="00000700000000000000" pitchFamily="2" charset="-78"/>
            </a:endParaRPr>
          </a:p>
        </p:txBody>
      </p:sp>
      <p:sp>
        <p:nvSpPr>
          <p:cNvPr id="3" name="Content Placeholder 2"/>
          <p:cNvSpPr>
            <a:spLocks noGrp="1"/>
          </p:cNvSpPr>
          <p:nvPr>
            <p:ph idx="1"/>
          </p:nvPr>
        </p:nvSpPr>
        <p:spPr/>
        <p:txBody>
          <a:bodyPr>
            <a:normAutofit fontScale="62500" lnSpcReduction="20000"/>
          </a:bodyPr>
          <a:lstStyle/>
          <a:p>
            <a:pPr algn="just" rtl="1">
              <a:lnSpc>
                <a:spcPct val="160000"/>
              </a:lnSpc>
            </a:pPr>
            <a:r>
              <a:rPr lang="fa-IR" dirty="0">
                <a:cs typeface="B Titr" panose="00000700000000000000" pitchFamily="2" charset="-78"/>
              </a:rPr>
              <a:t>انقلاب به یک انحطاط تاریخی طولانی پایان داد و کشور که در دوران پهلوی و قاجار بشدّت تحقیر شده و بشدّت عقب مانده بود، در مسیر پیشرفت سریع قرار گرفت؛ در گام نخست، رژیم ننگین سلطنت استبدادی را به حکومت مردمی و مردم‌سالاری تبدیل کرد و </a:t>
            </a:r>
            <a:r>
              <a:rPr lang="fa-IR" dirty="0">
                <a:solidFill>
                  <a:srgbClr val="FF0000"/>
                </a:solidFill>
                <a:cs typeface="B Titr" panose="00000700000000000000" pitchFamily="2" charset="-78"/>
              </a:rPr>
              <a:t>عنصر اراده‌ی ملّی را که جان‌مایه‌‌ی پیشرفت همه‌جانبه و حقیقی است در کانون مدیریّت کشور وارد کرد</a:t>
            </a:r>
            <a:r>
              <a:rPr lang="fa-IR" dirty="0">
                <a:cs typeface="B Titr" panose="00000700000000000000" pitchFamily="2" charset="-78"/>
              </a:rPr>
              <a:t>؛ آنگاه جوانان را میدان‌دار اصلی حوادث و وارد عرصه‌ی مدیریّت کرد؛ </a:t>
            </a:r>
            <a:r>
              <a:rPr lang="fa-IR" dirty="0">
                <a:solidFill>
                  <a:srgbClr val="FF0000"/>
                </a:solidFill>
                <a:cs typeface="B Titr" panose="00000700000000000000" pitchFamily="2" charset="-78"/>
              </a:rPr>
              <a:t>روحیه‌ و باور «ما میتوانیم» را به همگان منتقل کرد</a:t>
            </a:r>
            <a:r>
              <a:rPr lang="fa-IR" dirty="0">
                <a:cs typeface="B Titr" panose="00000700000000000000" pitchFamily="2" charset="-78"/>
              </a:rPr>
              <a:t>؛ به برکت تحریم دشمنان،‌ اتّکاء به توانایی داخلی را به همه آموخت و این منشأ برکات بزرگ شد...</a:t>
            </a:r>
          </a:p>
          <a:p>
            <a:pPr algn="just" rtl="1">
              <a:lnSpc>
                <a:spcPct val="160000"/>
              </a:lnSpc>
            </a:pPr>
            <a:r>
              <a:rPr lang="fa-IR" dirty="0">
                <a:solidFill>
                  <a:srgbClr val="FF0000"/>
                </a:solidFill>
                <a:cs typeface="B Titr" panose="00000700000000000000" pitchFamily="2" charset="-78"/>
              </a:rPr>
              <a:t>مشارکت مردمی </a:t>
            </a:r>
            <a:r>
              <a:rPr lang="fa-IR" dirty="0">
                <a:cs typeface="B Titr" panose="00000700000000000000" pitchFamily="2" charset="-78"/>
              </a:rPr>
              <a:t>را در مسائل سیاسی مانند انتخابات، مقابله با فتنه‌های داخلی، حضور در صحنه‌های ملّی و استکبارستیزی به اوج رسانید و در موضوعات اجتماعی مانند کمک‌رسانی‌ها و فعّالیّتهای نیکوکاری که از پیش ‌از انقلاب آغاز شده بود، افزایش چشمگیر داد. پس ‌از انقلاب، مردم در مسابقه‌‌ی خدمت‌رسانی در حوادث طبیعی و کمبودهای اجتماعی مشتاقانه شرکت می کنند.۱۳۹۷/۱۱/۲۲</a:t>
            </a:r>
          </a:p>
        </p:txBody>
      </p:sp>
    </p:spTree>
    <p:extLst>
      <p:ext uri="{BB962C8B-B14F-4D97-AF65-F5344CB8AC3E}">
        <p14:creationId xmlns:p14="http://schemas.microsoft.com/office/powerpoint/2010/main" val="1354998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1500" dirty="0">
                <a:cs typeface="B Titr" panose="00000700000000000000" pitchFamily="2" charset="-78"/>
              </a:rPr>
              <a:t>مسئله‌ی مشارکت مردم در تولید [مهم] است که خب ما گفتیم «جهش تولید با مشارکت مردم». «مشارکت مردم» چه جوری [حاصل] میشود؟ این سؤال است دیگر. حالا یک نفری فرض کنید که مایل است در جهش تولید شرکت کند؛ چه جوری شرکت کند؟ چه کسی باید به او یاد بدهد؟ حرف من این است. یکی از وظایف مهمّ مسئولین این است که بنشینند زمینه‌های حضور مردم و مشارکت مردم در تولید را، در کار تولیدی را تبیین کنند و زمینه‌ها را آماده کنند. حالا مثلاً یکی‌اش تعاون است ــ ایجاد شرکتهای تعاونی تولید ــ یکی‌اش کمک به کارهای خانگی است؛ یکی کمک به کارهای دستی است؛ یکی کمک به ایجاد شرکتهای دانش‌بنیان است. البتّه دولت میتواند از صاحب‌نظران اقتصادی که در دولت بحمدالله هستند و در خارج دولت هم هستند، استفاده کند؛ اینها میتوانند راه‌های فراوان دیگری را ارائه بدهند که [موجب] مشارکت مردم باشد؛ مشارکت در زمینه‌ی مسائل صنعتی، مسائل خانگی، صنایع دستی، مسئله‌ی کشاورزی، مسئله‌ی دامداری؛ در همه‌ی اینها مردم میتوانند مشارکت کنند؛ راهش باید به مردم نشان داده بشود، زمینه‌ی مشارکت مردم فراهم بشود، بحث مشارکت مردم آسان‌سازی بشود.۱۴۰۳/۰۲/۰۵</a:t>
            </a:r>
            <a:endParaRPr lang="en-US" sz="1500" dirty="0">
              <a:cs typeface="B Titr" panose="00000700000000000000" pitchFamily="2" charset="-78"/>
            </a:endParaRPr>
          </a:p>
        </p:txBody>
      </p:sp>
    </p:spTree>
    <p:extLst>
      <p:ext uri="{BB962C8B-B14F-4D97-AF65-F5344CB8AC3E}">
        <p14:creationId xmlns:p14="http://schemas.microsoft.com/office/powerpoint/2010/main" val="1721665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a:cs typeface="B Titr" panose="00000700000000000000" pitchFamily="2" charset="-78"/>
              </a:rPr>
              <a:t>سوالاتی ابتدایی؟</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fontScale="62500" lnSpcReduction="20000"/>
          </a:bodyPr>
          <a:lstStyle/>
          <a:p>
            <a:pPr algn="r" rtl="1">
              <a:lnSpc>
                <a:spcPct val="170000"/>
              </a:lnSpc>
            </a:pPr>
            <a:r>
              <a:rPr lang="fa-IR" dirty="0">
                <a:cs typeface="B Titr" panose="00000700000000000000" pitchFamily="2" charset="-78"/>
              </a:rPr>
              <a:t>مردمی سازی یعنی توسعه گروه های خودجوش؟</a:t>
            </a:r>
          </a:p>
          <a:p>
            <a:pPr algn="r" rtl="1">
              <a:lnSpc>
                <a:spcPct val="170000"/>
              </a:lnSpc>
            </a:pPr>
            <a:r>
              <a:rPr lang="fa-IR" dirty="0">
                <a:cs typeface="B Titr" panose="00000700000000000000" pitchFamily="2" charset="-78"/>
              </a:rPr>
              <a:t>یعنی نفی شرکت های خصوصی؟</a:t>
            </a:r>
          </a:p>
          <a:p>
            <a:pPr algn="r" rtl="1">
              <a:lnSpc>
                <a:spcPct val="170000"/>
              </a:lnSpc>
            </a:pPr>
            <a:r>
              <a:rPr lang="fa-IR" dirty="0">
                <a:cs typeface="B Titr" panose="00000700000000000000" pitchFamily="2" charset="-78"/>
              </a:rPr>
              <a:t>یعنی نفی ثروتمند و سرمایه دار؟</a:t>
            </a:r>
          </a:p>
          <a:p>
            <a:pPr algn="r" rtl="1">
              <a:lnSpc>
                <a:spcPct val="170000"/>
              </a:lnSpc>
            </a:pPr>
            <a:r>
              <a:rPr lang="fa-IR" dirty="0">
                <a:cs typeface="B Titr" panose="00000700000000000000" pitchFamily="2" charset="-78"/>
              </a:rPr>
              <a:t>یعنی فقط شرکت های تعاونی؟ </a:t>
            </a:r>
          </a:p>
          <a:p>
            <a:pPr algn="r" rtl="1">
              <a:lnSpc>
                <a:spcPct val="170000"/>
              </a:lnSpc>
            </a:pPr>
            <a:r>
              <a:rPr lang="fa-IR" dirty="0">
                <a:cs typeface="B Titr" panose="00000700000000000000" pitchFamily="2" charset="-78"/>
              </a:rPr>
              <a:t>مشارکت مردم فقط در اقتصاد است؟</a:t>
            </a:r>
          </a:p>
          <a:p>
            <a:pPr algn="r" rtl="1">
              <a:lnSpc>
                <a:spcPct val="170000"/>
              </a:lnSpc>
            </a:pPr>
            <a:r>
              <a:rPr lang="fa-IR" dirty="0">
                <a:cs typeface="B Titr" panose="00000700000000000000" pitchFamily="2" charset="-78"/>
              </a:rPr>
              <a:t>آیا فقط، شرکت های انتفاعی هستند که ممکن است سیاست را به اسارت خویش درآورند؟</a:t>
            </a:r>
          </a:p>
          <a:p>
            <a:pPr algn="r" rtl="1">
              <a:lnSpc>
                <a:spcPct val="170000"/>
              </a:lnSpc>
            </a:pPr>
            <a:r>
              <a:rPr lang="fa-IR" dirty="0">
                <a:cs typeface="B Titr" panose="00000700000000000000" pitchFamily="2" charset="-78"/>
              </a:rPr>
              <a:t>مردمی سازی یعنی نفی دولت؟</a:t>
            </a:r>
          </a:p>
        </p:txBody>
      </p:sp>
    </p:spTree>
    <p:extLst>
      <p:ext uri="{BB962C8B-B14F-4D97-AF65-F5344CB8AC3E}">
        <p14:creationId xmlns:p14="http://schemas.microsoft.com/office/powerpoint/2010/main" val="887225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یک نکته‌ی مهم در نماز جمعه و خطبه‌ها... تشویق آحاد مردم و مخاطبین شما به حضور در میدانهای مختلف است. فرض کنید حضور در میدانهای اجتماعی و خدمات اجتماعی؛ مثلاً بنا میشود در یک شهری مدرسه‌سازی کنند، مردم به شرکت تشویق بشوند، هر کسی هر مقداری که میتواند، هر جوری که میتواند. مثلاً فرض کنید در یک شهری، خیّرین درصدد برمی‌آیند که بیمارستان‌سازی کنند ــ از این کارهای خیر همیشه بوده، الان هم هست و میکنند ــ یا بنا میگذارند دیه‌ی زندانی‌هایی را که به خاطر دیه در زندانند، اداء کنند و آنها را از زندان آزاد کنند؛ از این کارهای خیر. مردم تشویق بشوند به اینکه در این مسائل شرکت کنند؛ این یک میدان است؛ یک میدانِ مسائلِ اجتماعی است.۱۴۰۲/۱۰/۲۶</a:t>
            </a:r>
            <a:endParaRPr lang="en-US" sz="1500" dirty="0">
              <a:cs typeface="B Titr" panose="00000700000000000000" pitchFamily="2" charset="-78"/>
            </a:endParaRPr>
          </a:p>
        </p:txBody>
      </p:sp>
    </p:spTree>
    <p:extLst>
      <p:ext uri="{BB962C8B-B14F-4D97-AF65-F5344CB8AC3E}">
        <p14:creationId xmlns:p14="http://schemas.microsoft.com/office/powerpoint/2010/main" val="2861900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92500" lnSpcReduction="10000"/>
          </a:bodyPr>
          <a:lstStyle/>
          <a:p>
            <a:pPr algn="just" rtl="1">
              <a:lnSpc>
                <a:spcPct val="150000"/>
              </a:lnSpc>
            </a:pPr>
            <a:r>
              <a:rPr lang="fa-IR" sz="1500" dirty="0">
                <a:cs typeface="B Titr" panose="00000700000000000000" pitchFamily="2" charset="-78"/>
              </a:rPr>
              <a:t>باید ساختارسازی بشود؛ [برای] اشتراک مردم به صورت شرکتهای دانش‌بنیان، باید یک ساختاری تولید بشود، به وجود بیاید و به مردم هم اعلام بشود.</a:t>
            </a:r>
          </a:p>
          <a:p>
            <a:pPr algn="just" rtl="1">
              <a:lnSpc>
                <a:spcPct val="150000"/>
              </a:lnSpc>
            </a:pPr>
            <a:r>
              <a:rPr lang="fa-IR" sz="1500" dirty="0">
                <a:cs typeface="B Titr" panose="00000700000000000000" pitchFamily="2" charset="-78"/>
              </a:rPr>
              <a:t>البتّه مشارکت مردم که اشاره کردم، فقط در این زمینه‌ها نیست؛ یعنی این‌جور نیست که مشارکت مردم صرفاً در محدوده‌ی شرکتهای دانش‌بنیان باشد. ما باید کاری کنیم که مردم بتوانند، همه‌ی کسانی که نیرو دارند، توان کار دارند، در به‌اصطلاح محدوده‌ی کار کردن هستند، بتوانند یک کاری انجام بدهند که به زندگی‌شان کمک کند، معیشتشان را بهتر کند، به تعبیر رایج، سفره‌ی آنها را رنگین‌تر بکند، که بند اوّل سیاستهای اقتصاد مقاومتی هم ناظر به همین است. تمهیداتی را باید انجام بدهید تا طبقات کم‌درآمد به این وسیله درآمدشان بالا برود. آن‌وقت توانمندسازیِ طبقات ضعیف به این شکل انجام خواهد گرفت؛ یعنی نقشه‌ی راهِ کاملی در این زمینه به وجود بیاید، و میتواند به وجود بیاید؛ یعنی سازمان برنامه و امثال این تشکیلات در دولت، میتوانند بنشینند و طرّاحی کنند و مشخّص کنند که آحاد مردم، قشرهای ضعیف مردم، چگونه میتوانند در فعّالیّتهای اقتصادی همکاری کنند. بهترین راهِ عدالت‌بنیان کردنِ اقتصاد همین است. اینکه ما روی مسئله‌ی عدالت که اساس کار اقتصاد در اسلام عدالت است ــ «لِیَقومَ النّاسُ بِالقِسط» ــ [تأکید میکنیم،] عدالت‌بنیان کردن از این راه به وجود خواهد آمد؛ بتوانیم امکان کار کردن و درآمد کسب کردن را برای همه‌ی مردم فراهم کنیم. ۱۴۰۲/۰۱/۱۵</a:t>
            </a:r>
            <a:endParaRPr lang="en-US" sz="1500" dirty="0">
              <a:cs typeface="B Titr" panose="00000700000000000000" pitchFamily="2" charset="-78"/>
            </a:endParaRPr>
          </a:p>
        </p:txBody>
      </p:sp>
    </p:spTree>
    <p:extLst>
      <p:ext uri="{BB962C8B-B14F-4D97-AF65-F5344CB8AC3E}">
        <p14:creationId xmlns:p14="http://schemas.microsoft.com/office/powerpoint/2010/main" val="2032181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حالا «زنده بودن انقلاب» یعنی چه؟ یعنی دلبستگی نسلهای جدید کشور به آرمانهای انقلاب. امروز مردم دلبسته‌ی همان آرمانهایی هستند که انقلاب مطرح کرد؛ یعنی استقلال ملّی، عزّت ملّی، رفاه ملّی، عدالت اجتماعی، تحقّق جامعه‌ی اسلامی و در نهایت، همان طور که عرض کردیم، ایجاد تمدّن نوین اسلامی؛ اینها هدفهای بزرگ انقلاب است. مردم ما امروز به این هدفها دلبسته‌اند، علاقه‌مندند؛ کاری از دستشان بربیاید -هر کسی بتواند کاری انجام بدهد- واقعاً انجام میدهند؛ یعنی یک اکثریّت عظیمی از کشور این [دلبستگی] را دارند. حالا افرادی هم ممکن است گوشه‌کنار وجود داشته باشند که یک مقداری کُند باشند در حرکت یا در حرکت داخل نشوند، لکن ملّت ایران عموماً دلبسته‌ی به این آرمانها است. </a:t>
            </a:r>
            <a:endParaRPr lang="en-US" sz="1500" dirty="0">
              <a:cs typeface="B Titr" panose="00000700000000000000" pitchFamily="2" charset="-78"/>
            </a:endParaRPr>
          </a:p>
        </p:txBody>
      </p:sp>
    </p:spTree>
    <p:extLst>
      <p:ext uri="{BB962C8B-B14F-4D97-AF65-F5344CB8AC3E}">
        <p14:creationId xmlns:p14="http://schemas.microsoft.com/office/powerpoint/2010/main" val="1326843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از ظرفیّت مردمی هم برای نظارت عمومی استفاده کنند. در گوشه و کنار کشور مواردی هست که فساد هست، ویژه‌خواری هست که ممکن است از چشم مسئولین ذی‌ربط دور مانده باشد، پنهان مانده باشد؛ اینها را مردم مشاهده میکنند، می‌بینند؛ از ظرفیّت مردم در این زمینه هم استفاده بشود. بنابراین مردمی بودن یکی از کارهای بسیار اساسی است و باید دولتمردان این را به همین شکلی که اجمالاً عرض شد دنبال بکنند.۱۴۰۰/۱۰/۱۹</a:t>
            </a:r>
            <a:endParaRPr lang="en-US" sz="1500" dirty="0">
              <a:cs typeface="B Titr" panose="00000700000000000000" pitchFamily="2" charset="-78"/>
            </a:endParaRPr>
          </a:p>
        </p:txBody>
      </p:sp>
    </p:spTree>
    <p:extLst>
      <p:ext uri="{BB962C8B-B14F-4D97-AF65-F5344CB8AC3E}">
        <p14:creationId xmlns:p14="http://schemas.microsoft.com/office/powerpoint/2010/main" val="3171003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92500" lnSpcReduction="20000"/>
          </a:bodyPr>
          <a:lstStyle/>
          <a:p>
            <a:pPr algn="just" rtl="1">
              <a:lnSpc>
                <a:spcPct val="200000"/>
              </a:lnSpc>
            </a:pPr>
            <a:r>
              <a:rPr lang="fa-IR" sz="1500" dirty="0">
                <a:cs typeface="B Titr" panose="00000700000000000000" pitchFamily="2" charset="-78"/>
              </a:rPr>
              <a:t>توصیه‌ی اینجانب مردمی کردن بزرگداشت‌ها، و فعال کردن مساجد و نهادهای مردمی، و به‌کارگیری ابتکارات و خلاقیت‌های جوانان انقلابی، و طراوت و تازگی بخشیدن به مراسم دینی و انقلابی است. توصیه‌ی دیگر چابک و سبک کردن تشکیلات و زدودن زائده‌ها و فرسودگی‌های آن است.۱۴۰۰/۰۹/۰۸</a:t>
            </a:r>
          </a:p>
          <a:p>
            <a:pPr algn="just" rtl="1">
              <a:lnSpc>
                <a:spcPct val="200000"/>
              </a:lnSpc>
            </a:pPr>
            <a:r>
              <a:rPr lang="fa-IR" sz="1500" dirty="0">
                <a:cs typeface="B Titr" panose="00000700000000000000" pitchFamily="2" charset="-78"/>
              </a:rPr>
              <a:t>قوی‌ترین دولتها هم قادر نیست بدون مشارکت مردم موتور اقتصاد جامعه را به راه بیندازد؛ هیچ دولتی بدون مشارکت مردم نمیتواند اقتصاد کشور را سامان بدهد. بعضی از ساز و کارهای فکری، سیاسی، اقتصادی، مثل نوعی از سوسیالیسم‌ها -البتّه نه همه‌ی انواع سوسیالیسم- این فکرها را کردند که بتوانند دولتها را متصّدی کار اقتصاد کنند [امّا] شکست خوردند. امکان ندارد و بدون مشارکت مردم هیچ دولتی نخواهد توانست اقتصاد کشور را سامان بدهد و موتور اقتصاد را [راه بیندازد]. بنابراین یکی از مسائل مهمّ ما باید این باشد که استعدادهای مردم، ابتکارهای مردم، ظرفیّتهای گوناگون مردم را وارد میدان اقتصاد کشور بکنیم.۱۳۹۹/۰۲/۱۷</a:t>
            </a:r>
            <a:endParaRPr lang="en-US" sz="1500" dirty="0">
              <a:cs typeface="B Titr" panose="00000700000000000000" pitchFamily="2" charset="-78"/>
            </a:endParaRPr>
          </a:p>
        </p:txBody>
      </p:sp>
    </p:spTree>
    <p:extLst>
      <p:ext uri="{BB962C8B-B14F-4D97-AF65-F5344CB8AC3E}">
        <p14:creationId xmlns:p14="http://schemas.microsoft.com/office/powerpoint/2010/main" val="2396789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85000" lnSpcReduction="10000"/>
          </a:bodyPr>
          <a:lstStyle/>
          <a:p>
            <a:pPr algn="just" rtl="1">
              <a:lnSpc>
                <a:spcPct val="150000"/>
              </a:lnSpc>
            </a:pPr>
            <a:r>
              <a:rPr lang="fa-IR" sz="1500" dirty="0">
                <a:cs typeface="B Titr" panose="00000700000000000000" pitchFamily="2" charset="-78"/>
              </a:rPr>
              <a:t>انصافاً مشارکتهای مردمی هم، مشارکتهای بسیار زیبا و صحنه‌های جالب و شگفت‌انگیزی را به وجود آورده که در همه جا هست؛ من چند مورد را بخصوص اسم می‌آورم. این به معنای این نیست که این چند مورد اختصاص دارند؛ نه، حالا اینها به بنده گزارش شده، اینها را من عرض میکنم: مثلاً در سبزوار، طرح «هر محلّه یک قربانی» شروع شده؛ اهل محل جمع میشوند یک گوسفند قربانی میکنند، به نیازمندانِ همان محل گوشت میدهند؛ این خیلی چیز لازم و مهم و کار جالبی است که اینها انجام میدهند برای اِطعام نیازمندان. یا در یزد، مادر شهیدی با همکاریِ جمعی از بانوان که همراه کرده با خود عدّه‌ای از بانوان را، خانه‌های خودشان را تبدیل کرده‌اند به خیّاط‌خانه که در این خیّاط‌خانه‌ها ماسک تولید میکنند و مجّانی در اختیار مردم میگذارند. یا در نهاوند، گروهی از بانوان که در زمان دفاع مقدّس نان میپختند و برای جبهه میفرستادند، فعّال شده‌اند برای مهار بیماری و کمک میکنند. در خوزستان، طلّاب قرارگاه تشکیل داده‌اند و حتّی داخل خانه‌های مردم را هم ضدّعفونی میکنند. در شیراز، معتمدین محلّی با صاحبان املاک -صاحبان خانه‌ها و مغازه‌ها- صحبت میکنند که اجاره نگیرند یا تخفیف بدهند یا مهلت بدهند و کمک بشود به کاسب. در تبریز، رئیس حوزه‌ی علمیّه خودش وارد شده و به شکل میدانی مشغول فعّالیّت است. در یکی از شهرها، نامزد حزب‌اللهی‌ای که در انتخابات رأی نیاورده، ستاد خودش را تعطیل نکرده و نگه داشته و فعّالان را در خدمتِ حرکتِ جهادی و مبارزه‌ی‌ با کرونا سازمان‌دهی کرده. اینها البتّه گزارشهای محدودی است که بنده حالا علی‌العجاله در اختیار داشتم؛ ولیکن صدها مورد شبیه این، بلکه هزارها مورد شبیه این در سرتاسر کشور به شکلهای گوناگون وجود دارد که من به بعضی از اینها هم در صحبت قبلی(۱۲) اشاره کرده‌ام.۱۳۹۹/۰۱/۲۱</a:t>
            </a:r>
            <a:endParaRPr lang="en-US" sz="1500" dirty="0">
              <a:cs typeface="B Titr" panose="00000700000000000000" pitchFamily="2" charset="-78"/>
            </a:endParaRPr>
          </a:p>
        </p:txBody>
      </p:sp>
    </p:spTree>
    <p:extLst>
      <p:ext uri="{BB962C8B-B14F-4D97-AF65-F5344CB8AC3E}">
        <p14:creationId xmlns:p14="http://schemas.microsoft.com/office/powerpoint/2010/main" val="20579352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هر کسی که امنیّت کشور را دوست دارد، هر کسی که حل شدن مشکلات کشور را دوست دارد، هر کسی که گردش نخبگانیِ صحیح را در کشور دوست دارد باید در انتخابات شرکت کند؛ همه باید شرکت کنند. البتّه بنده مطمئنّم که افراد مؤمن و انقلابی و علاقه‌مند به سرنوشت انقلاب، با انگیزه‌ی بیشتری شرکت میکنند امّا آن کسانی هم که انگیزه‌ی انقلابی ندارند، انگیزه‌ی دینی ندارند، خب کشورشان را که دوست دارند؛ اینها هم باید در انتخابات شرکت کنند.۱۳۹۸/۱۱/۱۶</a:t>
            </a:r>
          </a:p>
          <a:p>
            <a:pPr>
              <a:lnSpc>
                <a:spcPct val="200000"/>
              </a:lnSpc>
            </a:pPr>
            <a:endParaRPr lang="en-US" sz="1500" dirty="0">
              <a:cs typeface="B Titr" panose="00000700000000000000" pitchFamily="2" charset="-78"/>
            </a:endParaRPr>
          </a:p>
        </p:txBody>
      </p:sp>
    </p:spTree>
    <p:extLst>
      <p:ext uri="{BB962C8B-B14F-4D97-AF65-F5344CB8AC3E}">
        <p14:creationId xmlns:p14="http://schemas.microsoft.com/office/powerpoint/2010/main" val="1370231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lnSpcReduction="10000"/>
          </a:bodyPr>
          <a:lstStyle/>
          <a:p>
            <a:pPr algn="just" rtl="1">
              <a:lnSpc>
                <a:spcPct val="200000"/>
              </a:lnSpc>
            </a:pPr>
            <a:r>
              <a:rPr lang="fa-IR" sz="1500" dirty="0">
                <a:cs typeface="B Titr" panose="00000700000000000000" pitchFamily="2" charset="-78"/>
              </a:rPr>
              <a:t>حضرت آیت‌الله خامنه‌ای رهبر معظم انقلاب اسلامی در دیدار آقای حیدر العبادی نخست وزیر عراق و هیأت همراه با تجلیل از وحدت و انسجام همه جریانهای سیاسی و مذهبی عراق در مبارزه با داعش، «نیروهای مردمی» را پدیده ای مهم و مبارک و عامل اقتدار در عراق خواندند و با تأکید بر لزوم حفظ یکپارچگی سرزمین عراق، گفتند: باید در مقابل آمریکایی‌ها هوشیار بود و به هیچ وجه به آنها اعتماد نکرد زیرا آمریکا و اذناب او، مخالف «استقلال، هویت و وحدت عراق» هستند.</a:t>
            </a:r>
          </a:p>
          <a:p>
            <a:pPr algn="just" rtl="1">
              <a:lnSpc>
                <a:spcPct val="200000"/>
              </a:lnSpc>
            </a:pPr>
            <a:r>
              <a:rPr lang="fa-IR" sz="1500" dirty="0">
                <a:cs typeface="B Titr" panose="00000700000000000000" pitchFamily="2" charset="-78"/>
              </a:rPr>
              <a:t>ایشان با اشاره به حضور نیروهای داعش تا نزدیکی بغداد در یک مقطع از زمان، خاطرنشان کردند: اکنون داعش در حال فرار و خروج از عراق است و این موفقیت تحسین برانگیز، نتیجه وحدت و انسجام درونی در عراق و همچنین سیاست درست دولت عراق در اعتماد به نیروهای جوان و مؤمن عراق و حضور آنها در وسط میدان است. ۱۳۹۶/۰۳/۳۰</a:t>
            </a:r>
            <a:endParaRPr lang="en-US" sz="1500" dirty="0">
              <a:cs typeface="B Titr" panose="00000700000000000000" pitchFamily="2" charset="-78"/>
            </a:endParaRPr>
          </a:p>
        </p:txBody>
      </p:sp>
    </p:spTree>
    <p:extLst>
      <p:ext uri="{BB962C8B-B14F-4D97-AF65-F5344CB8AC3E}">
        <p14:creationId xmlns:p14="http://schemas.microsoft.com/office/powerpoint/2010/main" val="13807093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1500" dirty="0">
                <a:cs typeface="B Titr" panose="00000700000000000000" pitchFamily="2" charset="-78"/>
              </a:rPr>
              <a:t>- مسئله‌ی «نقش مردم در حکومت» یکی از این کلید‌واژه‌ها است؛ این کلیدواژه است. بعضی‌ها از بچّه‌های خوب و انقلابی تعجّب میکنند که فلانی مدام میگوید در انتخابات شرکت کنید، شرکت کنید؛ از من گله‌مند میشوند که چرا شما مدام گفتید بیایید در انتخابات شرکت کنید. آقاجان! توجّه داشته باشید که مصیبت، آن‌روزی است که مردم پشت کنند به صندوق رأی؛ این مصیبت است؛ و دشمن این را میخواهد. الان شماها باید زودتر از من بشنوید، بنده هم شنفته‌ام صداهایی را که بلند میشود، آرزو میکنند و انتظار میکشند روزی را که نود درصد مردم پای صندوقها شرکت نکنند. حالا مثلاً فرض کنید که گفتند بیست‌وچند درصد پای صندوقها شرکت نکردند، نیامدند؛ میگویند این کافی نیست، باید کاری کنیم که نود درصد مردم پای صندوقهای رأی نیایند؛ مصیبت آن است. بنده آن را میبینم. حضور مردم پای صندوق رأی، یک نعمت بزرگی است. «مردم‌سالاری»، این جزو کلیدواژه‌های اصلی است؛ این را فراموش نکنید. خب، شما میخواهید که مردم پای فلان صندوق بیایند، پای آن صندوق نیایند، خب تلاش کنید تا آن کاری که شما می‌خواهید تحقّق پیدا کند. جلوی حضور مردم پای صندوق رأی نَایستید. ۱۳۹۶/۰۳/۱۷</a:t>
            </a:r>
            <a:endParaRPr lang="en-US" sz="1500" dirty="0">
              <a:cs typeface="B Titr" panose="00000700000000000000" pitchFamily="2" charset="-78"/>
            </a:endParaRPr>
          </a:p>
        </p:txBody>
      </p:sp>
    </p:spTree>
    <p:extLst>
      <p:ext uri="{BB962C8B-B14F-4D97-AF65-F5344CB8AC3E}">
        <p14:creationId xmlns:p14="http://schemas.microsoft.com/office/powerpoint/2010/main" val="27682882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ازجمله‌ی مبانی مطرح‌شده‌ی به‌وسیله‌ی امام و شعارهای امام بزرگوار، مسئله‌ی مردم‌سالاری بود؛ یعنی اختیار حاکمیّت کشور در دست مردم باشد؛ مردم انتخاب کنند، مردم بخواهند، مردم اراده کنند؛ در همه‌ی عرصه‌های زندگی. یکی از شعارهای امام مسئله‌ی خودباوری ملّت بود؛ یعنی اینکه به مردم میگفت و تکرار میکرد که شما میتوانید، شما قادرید؛ در علم، در صنعت، در کارهای اساسی، در اداره‌ی کشور، در مدیریّت بخشهای مهمّ کشور، در اقتصاد و غیره، شما قادر هستید خودتان روی پای خودتان بِایستید. اینها جذّابیّتهای شخصیّت امام بود که توانست جوانها را جذب کند. و جوانها آمدند به نهضت امام بزرگوار پیوستند، انقلاب به پیروزی رسید.۱۳۹۶/۰۳/۱۴</a:t>
            </a:r>
            <a:endParaRPr lang="en-US" sz="1500" dirty="0">
              <a:cs typeface="B Titr" panose="00000700000000000000" pitchFamily="2" charset="-78"/>
            </a:endParaRPr>
          </a:p>
        </p:txBody>
      </p:sp>
    </p:spTree>
    <p:extLst>
      <p:ext uri="{BB962C8B-B14F-4D97-AF65-F5344CB8AC3E}">
        <p14:creationId xmlns:p14="http://schemas.microsoft.com/office/powerpoint/2010/main" val="3528247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Titr" panose="00000700000000000000" pitchFamily="2" charset="-78"/>
              </a:rPr>
              <a:t>نگاه ابزاری یا اصیل به مردم</a:t>
            </a:r>
            <a:endParaRPr lang="en-US" dirty="0">
              <a:cs typeface="B Titr" panose="00000700000000000000" pitchFamily="2" charset="-78"/>
            </a:endParaRPr>
          </a:p>
        </p:txBody>
      </p:sp>
      <p:sp>
        <p:nvSpPr>
          <p:cNvPr id="3" name="Content Placeholder 2"/>
          <p:cNvSpPr>
            <a:spLocks noGrp="1"/>
          </p:cNvSpPr>
          <p:nvPr>
            <p:ph idx="1"/>
          </p:nvPr>
        </p:nvSpPr>
        <p:spPr/>
        <p:txBody>
          <a:bodyPr>
            <a:normAutofit fontScale="92500" lnSpcReduction="20000"/>
          </a:bodyPr>
          <a:lstStyle/>
          <a:p>
            <a:pPr algn="r" rtl="1">
              <a:lnSpc>
                <a:spcPct val="150000"/>
              </a:lnSpc>
            </a:pPr>
            <a:r>
              <a:rPr lang="fa-IR" sz="2000" dirty="0">
                <a:solidFill>
                  <a:srgbClr val="FF0000"/>
                </a:solidFill>
                <a:cs typeface="B Titr" panose="00000700000000000000" pitchFamily="2" charset="-78"/>
              </a:rPr>
              <a:t>نگاه ابزاری</a:t>
            </a:r>
            <a:r>
              <a:rPr lang="fa-IR" sz="2000" dirty="0">
                <a:cs typeface="B Titr" panose="00000700000000000000" pitchFamily="2" charset="-78"/>
              </a:rPr>
              <a:t>: بی فایده بودن یا مخل بودن ورود اراده مردم (دوگانه بوروکراسی-دموکراسی)</a:t>
            </a:r>
          </a:p>
          <a:p>
            <a:pPr lvl="1" algn="r" rtl="1">
              <a:lnSpc>
                <a:spcPct val="150000"/>
              </a:lnSpc>
            </a:pPr>
            <a:r>
              <a:rPr lang="fa-IR" sz="1800" dirty="0">
                <a:cs typeface="B Titr" panose="00000700000000000000" pitchFamily="2" charset="-78"/>
              </a:rPr>
              <a:t>مردم به مثابه جیب</a:t>
            </a:r>
          </a:p>
          <a:p>
            <a:pPr lvl="1" algn="r" rtl="1">
              <a:lnSpc>
                <a:spcPct val="150000"/>
              </a:lnSpc>
            </a:pPr>
            <a:r>
              <a:rPr lang="fa-IR" sz="1800" dirty="0">
                <a:cs typeface="B Titr" panose="00000700000000000000" pitchFamily="2" charset="-78"/>
              </a:rPr>
              <a:t>مردم به مثابه سیاهی لشکر برای مواقع خاص</a:t>
            </a:r>
          </a:p>
          <a:p>
            <a:pPr lvl="1" algn="r" rtl="1">
              <a:lnSpc>
                <a:spcPct val="150000"/>
              </a:lnSpc>
            </a:pPr>
            <a:r>
              <a:rPr lang="fa-IR" sz="1800" dirty="0">
                <a:cs typeface="B Titr" panose="00000700000000000000" pitchFamily="2" charset="-78"/>
              </a:rPr>
              <a:t>مردم به مثابه انتخاب گر از راه دور بازیگران اصلی</a:t>
            </a:r>
          </a:p>
          <a:p>
            <a:pPr algn="r" rtl="1">
              <a:lnSpc>
                <a:spcPct val="150000"/>
              </a:lnSpc>
            </a:pPr>
            <a:r>
              <a:rPr lang="fa-IR" sz="2000" dirty="0">
                <a:solidFill>
                  <a:srgbClr val="00B050"/>
                </a:solidFill>
                <a:cs typeface="B Titr" panose="00000700000000000000" pitchFamily="2" charset="-78"/>
              </a:rPr>
              <a:t>نگاه اصیل</a:t>
            </a:r>
            <a:r>
              <a:rPr lang="fa-IR" sz="2000" dirty="0">
                <a:cs typeface="B Titr" panose="00000700000000000000" pitchFamily="2" charset="-78"/>
              </a:rPr>
              <a:t>: جامعه سازی صرفا با ورود اراده مردم به اداره جامعه. </a:t>
            </a:r>
          </a:p>
          <a:p>
            <a:pPr lvl="1" algn="r" rtl="1">
              <a:lnSpc>
                <a:spcPct val="150000"/>
              </a:lnSpc>
            </a:pPr>
            <a:r>
              <a:rPr lang="fa-IR" sz="1800" dirty="0">
                <a:solidFill>
                  <a:srgbClr val="C00000"/>
                </a:solidFill>
                <a:cs typeface="B Titr" panose="00000700000000000000" pitchFamily="2" charset="-78"/>
              </a:rPr>
              <a:t>مشارکت لیبرال</a:t>
            </a:r>
            <a:r>
              <a:rPr lang="fa-IR" sz="1800" dirty="0">
                <a:cs typeface="B Titr" panose="00000700000000000000" pitchFamily="2" charset="-78"/>
              </a:rPr>
              <a:t>: صرفا اراده مردم ذیل اصل ارزش برابر</a:t>
            </a:r>
          </a:p>
          <a:p>
            <a:pPr lvl="1" algn="r" rtl="1">
              <a:lnSpc>
                <a:spcPct val="150000"/>
              </a:lnSpc>
            </a:pPr>
            <a:r>
              <a:rPr lang="fa-IR" sz="1800" dirty="0">
                <a:solidFill>
                  <a:srgbClr val="7030A0"/>
                </a:solidFill>
                <a:cs typeface="B Titr" panose="00000700000000000000" pitchFamily="2" charset="-78"/>
              </a:rPr>
              <a:t>مردم سالاری دینی</a:t>
            </a:r>
            <a:r>
              <a:rPr lang="fa-IR" sz="1800" dirty="0">
                <a:cs typeface="B Titr" panose="00000700000000000000" pitchFamily="2" charset="-78"/>
              </a:rPr>
              <a:t>: انطباق اراده مردم با اراده الهی</a:t>
            </a:r>
            <a:endParaRPr lang="en-US" sz="1800" dirty="0">
              <a:cs typeface="B Titr" panose="00000700000000000000" pitchFamily="2" charset="-78"/>
            </a:endParaRPr>
          </a:p>
        </p:txBody>
      </p:sp>
    </p:spTree>
    <p:extLst>
      <p:ext uri="{BB962C8B-B14F-4D97-AF65-F5344CB8AC3E}">
        <p14:creationId xmlns:p14="http://schemas.microsoft.com/office/powerpoint/2010/main" val="17194264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اگر این [انتخابات] در نظام جمهوری اسلامی وجود نمیداشت، امروز از نظامی که با آن انقلاب به وجود آمد، خبری باقی نبود، این خیلی مهم است؛ از دل اسلام این معنا درمی‌آید و استفاده میشود؛ این‌جور نیست که ما جمهوری را گرفته باشیم و منضمّ به اسلام کرده باشیم؛ نه، خود اسلام به ما این‌جور یاد میدهد؛ حالا این یک مقوله‌ای است- لکن علاوه‌ی بر این، آنچه برای اداره‌ی کشور و حفظ کشور و منافع ملّت به صورت فوری، فوتی لازم است، حضور مردم است؛ ۱۳۹۶/۰۲/۱۷</a:t>
            </a:r>
            <a:endParaRPr lang="en-US" sz="1500" dirty="0">
              <a:cs typeface="B Titr" panose="00000700000000000000" pitchFamily="2" charset="-78"/>
            </a:endParaRPr>
          </a:p>
        </p:txBody>
      </p:sp>
    </p:spTree>
    <p:extLst>
      <p:ext uri="{BB962C8B-B14F-4D97-AF65-F5344CB8AC3E}">
        <p14:creationId xmlns:p14="http://schemas.microsoft.com/office/powerpoint/2010/main" val="10979095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92500"/>
          </a:bodyPr>
          <a:lstStyle/>
          <a:p>
            <a:pPr algn="just" rtl="1">
              <a:lnSpc>
                <a:spcPct val="200000"/>
              </a:lnSpc>
            </a:pPr>
            <a:r>
              <a:rPr lang="fa-IR" sz="1500" dirty="0">
                <a:cs typeface="B Titr" panose="00000700000000000000" pitchFamily="2" charset="-78"/>
              </a:rPr>
              <a:t>مردم باید در کار تولید [دخالت داده بشوند]. ما سیاستهای اصل ۴۴ را که چند سال پیش ابلاغ کردیم، همه‌ی کسانی‌که در مسائل اقتصادی صاحب‌نظر بودند گفتند این یک انقلاب در کار سیاسی است؛ خب همین را دنبال کنند؛ مردم را دخالت بدهند. جمهوری اسلامی در کار جنگ و دفاع از کشور -که معمولاً کار جنگ و دفاع از کشور و دفاع از مرزها کار دولتها است، کار مردم نیست؛ کار ارتشها است، کار دولتها است- با مدیریّت درست و با گزینش‌های صحیح توانست مردم را بسیج کند، وارد این میدان کند و جنگ را ببَرد. وقتی مردم در کار دفاع از مرزها وارد میدان شدند -کاری که مربوط به دولتها و مربوط به ارتشها است- توانستند پیش بروند؛ بسیاری‌ از برجستگان نظامی ما، مردمی و بسیجی‌اند؛ بسیجی بودند و بسیجی هم مبارزه کردند، بسیجی هم شهید شدند؛ خب کار اقتصاد به طریق اولیٰ [همین‌طور است]. کار اقتصاد یک کار مردمی است؛ اگر در زمینه‌‌ی مسائل اقتصادی مردم را در میدان وارد بکنیم و مردم نقش‌آفرین بشوند در میدان اقتصاد و میدان تولید، یقیناً پیش خواهد رفت.۱۳۹۶/۰۱/۰۱</a:t>
            </a:r>
            <a:endParaRPr lang="en-US" sz="1500" dirty="0">
              <a:cs typeface="B Titr" panose="00000700000000000000" pitchFamily="2" charset="-78"/>
            </a:endParaRPr>
          </a:p>
        </p:txBody>
      </p:sp>
    </p:spTree>
    <p:extLst>
      <p:ext uri="{BB962C8B-B14F-4D97-AF65-F5344CB8AC3E}">
        <p14:creationId xmlns:p14="http://schemas.microsoft.com/office/powerpoint/2010/main" val="36158268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lnSpcReduction="10000"/>
          </a:bodyPr>
          <a:lstStyle/>
          <a:p>
            <a:pPr algn="just" rtl="1">
              <a:lnSpc>
                <a:spcPct val="150000"/>
              </a:lnSpc>
            </a:pPr>
            <a:r>
              <a:rPr lang="fa-IR" sz="1500" dirty="0">
                <a:cs typeface="B Titr" panose="00000700000000000000" pitchFamily="2" charset="-78"/>
              </a:rPr>
              <a:t>در نگاه به سال ۹۳ آنچه به نظر این حقیر مهم‌تر از همه است، دو مسئله است: یک مسئله همین مسئله‌ی اقتصاد و دیگری مسئله‌ی فرهنگ است. در هر دو عرصه و در هر دو زمینه توقّعی که وجود دارد، تلاش مشترکی است میان مسئولان کشور و آحاد مردم. آنچه برای بنای زندگی و سازندگی آینده مورد انتظار است، بدون مشارکت مردم تحقّق‌پذیر نیست. بنابراین علاوه بر مدیریّتی که مسئولین باید انجام بدهند، حضور مردم در هر دو عرصه لازم و ضروری است؛ هم عرصه‌ی اقتصاد، هم عرصه‌ی فرهنگ. بدون حضور مردم کار پیش نخواهد رفت و مقصود تحقّق پیدا نخواهد کرد. مردم در گروه‌های گوناگون مردمی با اراده و عزم راسخ ملّی میتوانند نقش‌آفرینی کنند. مسئولین هم برای اینکه بتوانند کار را به‌درستی پیش ببرند، احتیاج به پشتیبانی مردم دارند. آنها هم بایستی با توکّل به خدای متعال و با استمداد از توفیقات و تأییدات الهی و کمک مردمی، مجاهدانه وارد میدان عمل بشوند؛ هم در زمینه‌ی اقتصاد و هم در زمینه‌ی فرهنگ. من ان‌شاءالله توضیح همه‌ی این موارد را در سخنرانی روز جمعه به عرض ملّت ایران خواهم رساند. لذا به گمان من آنچه در این سال جدید پیش رو داریم، عبارت است از اقتصادی که به کمک مسئولان و مردم شکوفایی پیدا کند، و فرهنگی که با همّت مسئولان و مردم بتواند سمت و سوی حرکت بزرگ کشور ما و ملّت ما را معیّن کند. لذا من شعار امسال را و نام امسال را این قرار دادم: «اقتصاد و فرهنگ با عزم ملّی و مدیریّت جهادی».۱۳۹۲/۱۲/۲۹</a:t>
            </a:r>
            <a:endParaRPr lang="en-US" sz="1500" dirty="0">
              <a:cs typeface="B Titr" panose="00000700000000000000" pitchFamily="2" charset="-78"/>
            </a:endParaRPr>
          </a:p>
        </p:txBody>
      </p:sp>
    </p:spTree>
    <p:extLst>
      <p:ext uri="{BB962C8B-B14F-4D97-AF65-F5344CB8AC3E}">
        <p14:creationId xmlns:p14="http://schemas.microsoft.com/office/powerpoint/2010/main" val="2404428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1500" dirty="0">
                <a:cs typeface="B Titr" panose="00000700000000000000" pitchFamily="2" charset="-78"/>
              </a:rPr>
              <a:t>اگر ملت ایران همین سرعت و شتاب پیشرفت را ــ چه در زمینه‌ی علمی، چه در زمینه‌ی سیاسی، چه در زمینه‌ی اجتماعی، چه در زمینه‌ی فرهنگی و معرفتی ــ حفظ كند، بلاشك زمان زیادی طول نخواهد كشید كه در جایگاه شایسته‌ی خود قرار خواهد گرفت؛ آن چیزی كه شایسته‌ی ملت ایران است. بخش زیادی از این مسئله با آموزش و پرورش ارتباط دارد، بخش مهمی از آن به مدیران كشور در زمینه‌های اجرائی ارتباط پیدا میكند؛ اینها است كه مسائل كشور را حساس میكند در نظر هر انسان بصیر و بیننده‌ای؛ اینها است كه حماسه لازم دارد. بدون حماسه، این جهشها به وجود نمی‌آید. آن وقتی كه حماسه باشد، شور و نشاط باشد، جهش قابل تصور است؛ میتوان فرض كرد كه جهش انجام بگیرد. ما در دوران دفاع مقدس این را امتحان كردیم؛ در هر جائی هم كه مردم مشاركت داده شدند، این را امتحان كردیم. ان‌شاءالله در زمینه‌ی حماسه‌ی سیاسی و حماسه‌ی اقتصادی هم باید این را ملت ایران به چشم ببیند؛ و بخش زیادی از این، به عهده‌ی شما معلمین عزیز است.۱۳۹۲/۰۲/۱۸</a:t>
            </a:r>
            <a:endParaRPr lang="en-US" sz="1500" dirty="0">
              <a:cs typeface="B Titr" panose="00000700000000000000" pitchFamily="2" charset="-78"/>
            </a:endParaRPr>
          </a:p>
        </p:txBody>
      </p:sp>
    </p:spTree>
    <p:extLst>
      <p:ext uri="{BB962C8B-B14F-4D97-AF65-F5344CB8AC3E}">
        <p14:creationId xmlns:p14="http://schemas.microsoft.com/office/powerpoint/2010/main" val="11170099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92500"/>
          </a:bodyPr>
          <a:lstStyle/>
          <a:p>
            <a:pPr algn="just" rtl="1">
              <a:lnSpc>
                <a:spcPct val="150000"/>
              </a:lnSpc>
            </a:pPr>
            <a:r>
              <a:rPr lang="fa-IR" sz="1500" dirty="0">
                <a:cs typeface="B Titr" panose="00000700000000000000" pitchFamily="2" charset="-78"/>
              </a:rPr>
              <a:t>تصور نشود ما میتوانیم سرمایه‌‌گذاری مردمی و كار سالم مردمی داشته باشیم، بدون مبارزه‌‌ی با مفاسد اقتصادی؛ و تصور نشود كه مبارزه‌‌ی با مفاسد اقتصادی موجب میشود كه ما مشاركت مردم و سرمایه‌‌گذاری مردم را كم داشته باشیم؛ نه، چون اكثر كسانی كه میخواهند وارد میدان اقتصادی بشوند، اهل كار سالمند، مردمان سالمی هستند؛ ۱۳۹۱/۰۶/۰۲</a:t>
            </a:r>
          </a:p>
          <a:p>
            <a:pPr algn="just" rtl="1">
              <a:lnSpc>
                <a:spcPct val="150000"/>
              </a:lnSpc>
            </a:pPr>
            <a:r>
              <a:rPr lang="fa-IR" sz="1500" dirty="0">
                <a:cs typeface="B Titr" panose="00000700000000000000" pitchFamily="2" charset="-78"/>
              </a:rPr>
              <a:t>حضور مردم چه جوری است؟ این، همان نكته‌ی اصلی است. اینجاست كه مسئولین باید زمینه‌ها را، مدلها را، فرمولهای عملی و قابل فهم عموم را، فرمولهای اعتمادبخش را برای مشاركت مردم فراهم كنند. در هر بخشی میشود این كارها را كرد. هم قوه‌ی مجریه، هم قوه‌ی قضائیه، هم قوه‌ی مقننه به شیوه‌ی خاص خود میتوانند این را تأمین كنند؛ از ابتكار مردم، از فكر مردم، از نیرو و انگیزه‌ی مردم، از نشاط جوانیِ جوانان ما - كه قشر عظیم و وسیعی هستند - میتوانند استفاده كنند؛ این جزو كارهائی است كه باید ان‌شاءاللَّه با سازوكار شفاف از سوی مسئولین انجام بگیرد. البته كارهائی در زمینه‌های مختلف شده است، راه‌هائی باز شده است؛ اما بیش از این میشود كار كرد و حضور همه‌ی مردم را تأمین كرد، تا یك جوان، یك پیر، یك صنعتگر، یك مبتكر بداند كه در این حركت عمومی در كجا قرار میگیرد. همه چیز با یك چنین سازوكاری به سامان میرسد؛ مثل گذشته.۱۳۹۰/۰۷/۲۰</a:t>
            </a:r>
            <a:endParaRPr lang="en-US" sz="1500" dirty="0">
              <a:cs typeface="B Titr" panose="00000700000000000000" pitchFamily="2" charset="-78"/>
            </a:endParaRPr>
          </a:p>
        </p:txBody>
      </p:sp>
    </p:spTree>
    <p:extLst>
      <p:ext uri="{BB962C8B-B14F-4D97-AF65-F5344CB8AC3E}">
        <p14:creationId xmlns:p14="http://schemas.microsoft.com/office/powerpoint/2010/main" val="8657587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مشاركت مستقیم مردم در امر اقتصاد، لازم است. این نیازمند توانمند شدن است، نیازمند اطلاعات لازم است؛ كه اینها را باید مسئولین در اختیار مردم بگذارند و امیدواریم ان‌شاءاللَّه این روند روزبه‌روز توسعه پیدا كند. البته رسانه‌ها نقش دارند، رادیو و تلویزیون نقش دارند، میتوانند مردم را آگاه كنند؛ دولت هم باید فعال برخورد كند و بتوانند ان‌شاءاللَّه مسئله‌ی اقتصادی را پیش ببرند.۱۳۹۰/۰۱/۰۱</a:t>
            </a:r>
          </a:p>
          <a:p>
            <a:pPr algn="just" rtl="1">
              <a:lnSpc>
                <a:spcPct val="200000"/>
              </a:lnSpc>
            </a:pPr>
            <a:r>
              <a:rPr lang="fa-IR" sz="1500" dirty="0">
                <a:cs typeface="B Titr" panose="00000700000000000000" pitchFamily="2" charset="-78"/>
              </a:rPr>
              <a:t>مردم‌سالاری دینی با حرف نمی‌شود؛ مردم‌سالاری دینی با شركت مردم، حضور مردم، اراده‌ی مردم، ارتباط فكری و عقلانی و عاطفی مردم با تحولات كشور صورت می‌گیرد؛ این هم جز با یك انتخابات صحیح و همگانی و مشاركت وسیع مردم ممكن نیست. این مردم‌سالاری، عامل پایداری ملت ایران است. ۱۳۸۸/۰۱/۰۱</a:t>
            </a:r>
            <a:endParaRPr lang="en-US" sz="1500" dirty="0">
              <a:cs typeface="B Titr" panose="00000700000000000000" pitchFamily="2" charset="-78"/>
            </a:endParaRPr>
          </a:p>
        </p:txBody>
      </p:sp>
    </p:spTree>
    <p:extLst>
      <p:ext uri="{BB962C8B-B14F-4D97-AF65-F5344CB8AC3E}">
        <p14:creationId xmlns:p14="http://schemas.microsoft.com/office/powerpoint/2010/main" val="1563358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 امور سیاسی، دفاعی و امنیتی‌</a:t>
            </a:r>
          </a:p>
          <a:p>
            <a:pPr algn="just" rtl="1">
              <a:lnSpc>
                <a:spcPct val="200000"/>
              </a:lnSpc>
            </a:pPr>
            <a:r>
              <a:rPr lang="fa-IR" sz="1500" dirty="0">
                <a:cs typeface="B Titr" panose="00000700000000000000" pitchFamily="2" charset="-78"/>
              </a:rPr>
              <a:t>تقویت حضور و مشاركت مردم در عرصه‌های سیاسی، اجتماعی، اقتصادی و فرهنگی.۱۳۸۷/۱۰/۲۱</a:t>
            </a:r>
          </a:p>
          <a:p>
            <a:pPr algn="just" rtl="1">
              <a:lnSpc>
                <a:spcPct val="200000"/>
              </a:lnSpc>
            </a:pPr>
            <a:endParaRPr lang="fa-IR" sz="1500" dirty="0">
              <a:cs typeface="B Titr" panose="00000700000000000000" pitchFamily="2" charset="-78"/>
            </a:endParaRPr>
          </a:p>
          <a:p>
            <a:pPr algn="just" rtl="1">
              <a:lnSpc>
                <a:spcPct val="200000"/>
              </a:lnSpc>
            </a:pPr>
            <a:r>
              <a:rPr lang="fa-IR" sz="1500" dirty="0">
                <a:cs typeface="B Titr" panose="00000700000000000000" pitchFamily="2" charset="-78"/>
                <a:hlinkClick r:id="rId2"/>
              </a:rPr>
              <a:t>ابلاغ سیاست‌های کلی برنامه پنجم توسعه</a:t>
            </a:r>
            <a:endParaRPr lang="fa-IR" sz="1500" dirty="0">
              <a:cs typeface="B Titr" panose="00000700000000000000" pitchFamily="2" charset="-78"/>
            </a:endParaRPr>
          </a:p>
          <a:p>
            <a:pPr algn="just" rtl="1">
              <a:lnSpc>
                <a:spcPct val="200000"/>
              </a:lnSpc>
            </a:pPr>
            <a:endParaRPr lang="en-US" sz="1500" dirty="0">
              <a:cs typeface="B Titr" panose="00000700000000000000" pitchFamily="2" charset="-78"/>
            </a:endParaRPr>
          </a:p>
        </p:txBody>
      </p:sp>
    </p:spTree>
    <p:extLst>
      <p:ext uri="{BB962C8B-B14F-4D97-AF65-F5344CB8AC3E}">
        <p14:creationId xmlns:p14="http://schemas.microsoft.com/office/powerpoint/2010/main" val="2912060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47500" lnSpcReduction="20000"/>
          </a:bodyPr>
          <a:lstStyle/>
          <a:p>
            <a:pPr algn="just" rtl="1">
              <a:lnSpc>
                <a:spcPct val="170000"/>
              </a:lnSpc>
            </a:pPr>
            <a:r>
              <a:rPr lang="fa-IR" dirty="0">
                <a:cs typeface="B Titr" panose="00000700000000000000" pitchFamily="2" charset="-78"/>
              </a:rPr>
              <a:t>مردم ما اهل خیرند. این واقعیت را نباید نادیده گرفت. مال حالا هم نیست، از سابق هم همین‌طور بوده، حالا هم بیشتر هست. این نهضت مدرسه‌سازی - خیرین مدرسه‌ساز - همین قدر که راه باز میشود برای اینکه مردم بیایند و کمک کنند، شما ببینید چقدر مردم کمک میکنند. این نهضت درمانگاه‌سازی و بیمارستان‌سازی که از قبل از انقلاب در مشهد راه افتاد؛ الان شاید بهترین بیمارستان مشهد یا یکی از بهترین بیمارستانهای مشهد، بیمارستانی است که با همین پولهای مردم اداره میشود و همین خیرین آن را اداره میکنند. در جاهای دیگر هم هست. اخیراً چند ماه قبل از این، از شیراز کسانی آمده بودند پیش من که اینها راجع به کارهای بهداشتی و درمانی کارهای بسیار باارزش و مفیدی انجام داده بودند، که ما توصیه کردیم این را با جاهای دیگر هم درمیان بگذارید و انجام دهید. مردم این‌جورند. این کارها را افراد خیر، افراد ثروتمند میتوانند انجام بدهند. همین جا ما در تهران بیمارستانی داشتیم که شاید مرجع چقدر از مجروحین تظاهرات بود؛ همین بیمارستان بازرگانان. یک عده خیّر این کارها را انجام میدهند؛ راه میاندازند. مردم ما این‌جورند؛ اهل خیرند. و کسانی که حالا اوقافی دارند و این همه وقف، این همه کارهای فی سبیل‌اللَّه، اینها ناشی از وجود ثروت افراد است. ما با این بد نیستیم. چرا بیخود در بیرون منعکس بشود که نظام اسلامی و مسئولان کشور، تا کسی بخواهد یک مقدار پول به دست بیاورد، اخمهاشان را در هم میکنند؛ احساس بغض و نفرت نسبت به او میکنند. این‌جوری نیست؛ واقعیت این نیست.</a:t>
            </a:r>
          </a:p>
          <a:p>
            <a:pPr algn="just" rtl="1">
              <a:lnSpc>
                <a:spcPct val="170000"/>
              </a:lnSpc>
            </a:pPr>
            <a:r>
              <a:rPr lang="fa-IR" dirty="0">
                <a:cs typeface="B Titr" panose="00000700000000000000" pitchFamily="2" charset="-78"/>
              </a:rPr>
              <a:t>این اشکال به نظر ما اشکال واردی نیست. یکی از دوستان نزدیک و بسیار خوب ما به من گفت که میگویند این سیاستهای اصل ۴۴ که شما ابلاغ کردید، موجب ثروتمند شدن افراد و وارد شدن سرمایه‌دارها به میدان میشود. من گفتم اصلاً ما این سیاستها را ابلاغ کردیم برای اینکه همین کار بشود؛ برای اینکه بیایند وارد میدان بشوند، سرمایه‌گذاری کنند، فعالیت اقتصادی کنند. میگویند اینجوری میشود!؟ ما اصلاً برای همین ابلاغ کردیم که این کار بشود.۱۳۸۵/۱۱/۳۰</a:t>
            </a:r>
            <a:endParaRPr lang="en-US" dirty="0">
              <a:cs typeface="B Titr" panose="00000700000000000000" pitchFamily="2" charset="-78"/>
            </a:endParaRPr>
          </a:p>
        </p:txBody>
      </p:sp>
    </p:spTree>
    <p:extLst>
      <p:ext uri="{BB962C8B-B14F-4D97-AF65-F5344CB8AC3E}">
        <p14:creationId xmlns:p14="http://schemas.microsoft.com/office/powerpoint/2010/main" val="10997138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1500" dirty="0">
                <a:cs typeface="B Titr" panose="00000700000000000000" pitchFamily="2" charset="-78"/>
              </a:rPr>
              <a:t>ما می‌توانیم توسعه‌ی نمونه و مبتنی بر فرهنگ اسلامی و ملی خود را در این كشور به وجود بیاوریم؛ این یك آرزوی خام و یك خیال واهی نیست. می‌توان ایران را به یك كشور پیشرفته تبدیل كرد؛ یعنی همین مسیری را كه انقلاب تا امروز پیموده است، با سرعت بیشتر و با جهت‌گیریِ بهتر و قوی‌تر ادامه داد؛ اما این مشروط به شرط لازم آن است، كه عبارت است از تلاش ملی و همه‌جانبه.</a:t>
            </a:r>
            <a:br>
              <a:rPr lang="fa-IR" sz="1500" dirty="0">
                <a:cs typeface="B Titr" panose="00000700000000000000" pitchFamily="2" charset="-78"/>
              </a:rPr>
            </a:br>
            <a:r>
              <a:rPr lang="fa-IR" sz="1500" dirty="0">
                <a:cs typeface="B Titr" panose="00000700000000000000" pitchFamily="2" charset="-78"/>
              </a:rPr>
              <a:t>این تلاش همه‌جانبه و عمومی دارای سه ضلع اساسی است: یك ضلع عبارت است از همت و تلاش مسئولان كشور؛ یك ضلع عبارت است از همكاری و شركت مردم در بخشهایی كه وظیفه‌ی اساسی آن‌هاست؛ و ضلع سوم عبارت است از ایجاد مناسبات صحیح اقتصادی و اجتماعی در كشور، كه این، هم بر عهده‌ی مسئولان و هم بر عهده‌ی مردم است. من توضیح مختصری در باره‌ی هركدام از این موارد عرض می‌كنم.۱۳۸۳/۰۴/۱۵</a:t>
            </a:r>
            <a:endParaRPr lang="en-US" sz="1500" dirty="0">
              <a:cs typeface="B Titr" panose="00000700000000000000" pitchFamily="2" charset="-78"/>
            </a:endParaRPr>
          </a:p>
        </p:txBody>
      </p:sp>
    </p:spTree>
    <p:extLst>
      <p:ext uri="{BB962C8B-B14F-4D97-AF65-F5344CB8AC3E}">
        <p14:creationId xmlns:p14="http://schemas.microsoft.com/office/powerpoint/2010/main" val="11121398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200000"/>
              </a:lnSpc>
            </a:pPr>
            <a:r>
              <a:rPr lang="fa-IR" sz="1500" dirty="0">
                <a:cs typeface="B Titr" panose="00000700000000000000" pitchFamily="2" charset="-78"/>
              </a:rPr>
              <a:t>ایجاد عزم ملی بر احیای منابع طبیعی تجدید شونده و توسعه‌ی پوشش گیاهی برای حفاظت و افزایش بهره‌وری مناسب و سرعت بخشیدن به روند تولید این منابع و ارتقاء بخشیدن به فرهنگ عمومی و جلب مشاركت مردم در این زمینه.۱۳۷۹/۱۲/۲۰</a:t>
            </a:r>
            <a:br>
              <a:rPr lang="fa-IR" sz="1500" dirty="0">
                <a:cs typeface="B Titr" panose="00000700000000000000" pitchFamily="2" charset="-78"/>
              </a:rPr>
            </a:br>
            <a:endParaRPr lang="fa-IR" sz="1500" dirty="0">
              <a:cs typeface="B Titr" panose="00000700000000000000" pitchFamily="2" charset="-78"/>
            </a:endParaRPr>
          </a:p>
          <a:p>
            <a:pPr>
              <a:lnSpc>
                <a:spcPct val="200000"/>
              </a:lnSpc>
            </a:pPr>
            <a:r>
              <a:rPr lang="fa-IR" sz="1500" dirty="0">
                <a:cs typeface="B Titr" panose="00000700000000000000" pitchFamily="2" charset="-78"/>
                <a:hlinkClick r:id="rId2"/>
              </a:rPr>
              <a:t>نامه به سران قوای سه‌‌گانه و ابلاغ سیاستهای کلی نظام‌</a:t>
            </a:r>
            <a:endParaRPr lang="fa-IR" sz="1500" dirty="0">
              <a:cs typeface="B Titr" panose="00000700000000000000" pitchFamily="2" charset="-78"/>
            </a:endParaRPr>
          </a:p>
          <a:p>
            <a:pPr>
              <a:lnSpc>
                <a:spcPct val="200000"/>
              </a:lnSpc>
            </a:pPr>
            <a:endParaRPr lang="en-US" sz="1500" dirty="0">
              <a:cs typeface="B Titr" panose="00000700000000000000" pitchFamily="2" charset="-78"/>
            </a:endParaRPr>
          </a:p>
        </p:txBody>
      </p:sp>
    </p:spTree>
    <p:extLst>
      <p:ext uri="{BB962C8B-B14F-4D97-AF65-F5344CB8AC3E}">
        <p14:creationId xmlns:p14="http://schemas.microsoft.com/office/powerpoint/2010/main" val="141463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Titr" panose="00000700000000000000" pitchFamily="2" charset="-78"/>
              </a:rPr>
              <a:t>کدام مردم؟</a:t>
            </a:r>
            <a:endParaRPr lang="en-US" dirty="0">
              <a:cs typeface="B Titr" panose="00000700000000000000" pitchFamily="2" charset="-78"/>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5956017"/>
              </p:ext>
            </p:extLst>
          </p:nvPr>
        </p:nvGraphicFramePr>
        <p:xfrm>
          <a:off x="110836" y="129310"/>
          <a:ext cx="8201891" cy="6659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03283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lnSpc>
                <a:spcPct val="150000"/>
              </a:lnSpc>
            </a:pPr>
            <a:r>
              <a:rPr lang="fa-IR" sz="1500" dirty="0">
                <a:cs typeface="B Titr" panose="00000700000000000000" pitchFamily="2" charset="-78"/>
              </a:rPr>
              <a:t>نوبت انتخابات هم كه می‌رسد، مردم همین‌طور شركت می‌كنند. نوبت دفاع مقدس هم كه می‌رسد- جنگ هشت‌ساله‌ی ما- مردم همین‌گونه از همه جا شركت می‌كنند؛ همه شهید می‌دهند؛ همه برای خدا وارد میدان می‌شوند و همه حول یك احساس وظیفه‌ی مشترك، اقدام می‌كنند. حتّی در دوران دفاع مقدّس، در بین داوطلبان ما- سرباز وظیفه كه به جای خود محفوظ- هم میهنان غیر مسلمان هم شركت داشتند. مسیحیانی بودند كه داوطلبانه به میدان جنگ رفتند و جانشان را هم در این راه فدا كردند. این‌ها را دیدیم، شناختیم و می‌شناسیم. یعنی وحدت عجیبی در میان ملت ما وجود دارد؛ بااینكه دشمن هم برای از بین بردن آن خیلی كار كرده است. بنابراین، در داخل كشور ایران اسلامی، به بركت حاكمیت اسلام و به بركت وجود محورهای اساسی وحدت آفرین، هر دو محور ذكر الهی و وحدت عمومی تأمین است و درآینده هم إن شاء اللّه مثل گذشته خواهد بود. نگرانی، بابت امّت اسلامی است؛ چون متأسفانه در سطح امّت اسلامی، شرایط، این‌گونه نیست.۱۳۷۵/۱۱/۲۱</a:t>
            </a:r>
            <a:endParaRPr lang="en-US" sz="1500" dirty="0">
              <a:cs typeface="B Titr" panose="00000700000000000000" pitchFamily="2" charset="-78"/>
            </a:endParaRPr>
          </a:p>
        </p:txBody>
      </p:sp>
    </p:spTree>
    <p:extLst>
      <p:ext uri="{BB962C8B-B14F-4D97-AF65-F5344CB8AC3E}">
        <p14:creationId xmlns:p14="http://schemas.microsoft.com/office/powerpoint/2010/main" val="2991080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cs typeface="B Titr" panose="00000700000000000000" pitchFamily="2" charset="-78"/>
            </a:endParaRPr>
          </a:p>
        </p:txBody>
      </p:sp>
      <p:sp>
        <p:nvSpPr>
          <p:cNvPr id="3" name="Content Placeholder 2"/>
          <p:cNvSpPr>
            <a:spLocks noGrp="1"/>
          </p:cNvSpPr>
          <p:nvPr>
            <p:ph idx="1"/>
          </p:nvPr>
        </p:nvSpPr>
        <p:spPr/>
        <p:txBody>
          <a:bodyPr>
            <a:normAutofit fontScale="92500" lnSpcReduction="20000"/>
          </a:bodyPr>
          <a:lstStyle/>
          <a:p>
            <a:pPr algn="just" rtl="1">
              <a:lnSpc>
                <a:spcPct val="150000"/>
              </a:lnSpc>
            </a:pPr>
            <a:r>
              <a:rPr lang="fa-IR" sz="1500" dirty="0">
                <a:cs typeface="B Titr" panose="00000700000000000000" pitchFamily="2" charset="-78"/>
              </a:rPr>
              <a:t>مطلب دیگری كه در همه‌ی زمینه‌های سازندگی لازم است، این است كه ما به صورت یك اصل، از اوایل انقلاب، روی مشاركت مردم تكیه كردیم. امام رضوان اللّه تعالی علیه، مكرّر در مكرّر، در باره‌ی مشاركت دادن مردم، توصیه می‌كردند و حرف می‌زدند. آن روزها، تفكّری هم وجود داشت كه مردم را تقریباً از میدانهای گوناگون دور می‌كرد. بعد هم بحمد اللّه همه به این رسیدند كه نه؛ مردم بایستی در مسائل گوناگون كشور، چه مسائل اقتصادی و چه سایر زمینه‌ها- در مسائل سیاسی كه بحمد اللّه حالا هم دخالت دارند- شركت و دخالت داشته باشند. امروز هم این طوری است؛ باید هم باشد.</a:t>
            </a:r>
            <a:br>
              <a:rPr lang="fa-IR" sz="1500" dirty="0">
                <a:cs typeface="B Titr" panose="00000700000000000000" pitchFamily="2" charset="-78"/>
              </a:rPr>
            </a:br>
            <a:r>
              <a:rPr lang="fa-IR" sz="1500" dirty="0">
                <a:cs typeface="B Titr" panose="00000700000000000000" pitchFamily="2" charset="-78"/>
              </a:rPr>
              <a:t>این، یك اصل هم هست كه مردم بایستی در كارهای دولت، سهیم، شریك، همكار و مباشر كار باشند؛ لیكن نكته‌ی اساسی كه در اینجا وجود دارد، این است كه نوع دخالت مردم، نباید منجر به این شود كه بعضی از قشرهای مردم یا بعضی از افراد زرنگ در میان مردم، سودهای كلان و بادآورده ببرند؛ در حالی كه عدّه‌ی دیگری از مردم، در اوّلیات زندگی در بمانند. یعنی همان مسأله‌ی اساسی عدالت اجتماعی و رسیدگی به همه‌ی قشرها در بخشهای مختلف، باید مورد توجّه قرار گیرد. الآن در بخشهای مختلف كشور، دولت در وزارتخانه‌های مختلف، یا طبق قانون، یا طبق سیاستهایی كه در این وزارتخانه‌ی خاص وجود دارد- كه خوب هم هست و ایرادی ندارد- هركدام به نحوی مسائلشان را با مردم، هماهنگ و متوازن می‌كنند؛ لیكن حتماً باید توجّه كنید كه از قِبَل امكانات و موجودی دولت- كه متعلق به همه‌ی مردم است- این طور نشود كه ثروتهای بادآورده‌ای به وجود آید و در مقابل، همچنان كه لازمه‌ی وجود ثروت بادآورده در كشور است، عدّه‌ای محروم بمانند.۱۳۷۵/۰۶/۰۸</a:t>
            </a:r>
            <a:endParaRPr lang="en-US" sz="1500" dirty="0">
              <a:cs typeface="B Titr" panose="00000700000000000000" pitchFamily="2" charset="-78"/>
            </a:endParaRPr>
          </a:p>
        </p:txBody>
      </p:sp>
    </p:spTree>
    <p:extLst>
      <p:ext uri="{BB962C8B-B14F-4D97-AF65-F5344CB8AC3E}">
        <p14:creationId xmlns:p14="http://schemas.microsoft.com/office/powerpoint/2010/main" val="1729401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8600131"/>
              </p:ext>
            </p:extLst>
          </p:nvPr>
        </p:nvGraphicFramePr>
        <p:xfrm>
          <a:off x="1295398" y="2373746"/>
          <a:ext cx="9601200" cy="3768820"/>
        </p:xfrm>
        <a:graphic>
          <a:graphicData uri="http://schemas.openxmlformats.org/drawingml/2006/table">
            <a:tbl>
              <a:tblPr rtl="1" firstRow="1" firstCol="1" bandRow="1">
                <a:tableStyleId>{912C8C85-51F0-491E-9774-3900AFEF0FD7}</a:tableStyleId>
              </a:tblPr>
              <a:tblGrid>
                <a:gridCol w="731611">
                  <a:extLst>
                    <a:ext uri="{9D8B030D-6E8A-4147-A177-3AD203B41FA5}">
                      <a16:colId xmlns:a16="http://schemas.microsoft.com/office/drawing/2014/main" val="147601668"/>
                    </a:ext>
                  </a:extLst>
                </a:gridCol>
                <a:gridCol w="3974897">
                  <a:extLst>
                    <a:ext uri="{9D8B030D-6E8A-4147-A177-3AD203B41FA5}">
                      <a16:colId xmlns:a16="http://schemas.microsoft.com/office/drawing/2014/main" val="3217182409"/>
                    </a:ext>
                  </a:extLst>
                </a:gridCol>
                <a:gridCol w="4894692">
                  <a:extLst>
                    <a:ext uri="{9D8B030D-6E8A-4147-A177-3AD203B41FA5}">
                      <a16:colId xmlns:a16="http://schemas.microsoft.com/office/drawing/2014/main" val="1890833100"/>
                    </a:ext>
                  </a:extLst>
                </a:gridCol>
              </a:tblGrid>
              <a:tr h="548024">
                <a:tc>
                  <a:txBody>
                    <a:bodyPr/>
                    <a:lstStyle/>
                    <a:p>
                      <a:pPr algn="just" rtl="1">
                        <a:lnSpc>
                          <a:spcPct val="200000"/>
                        </a:lnSpc>
                        <a:spcAft>
                          <a:spcPts val="0"/>
                        </a:spcAft>
                      </a:pPr>
                      <a:r>
                        <a:rPr lang="fa-IR" sz="1800">
                          <a:effectLst/>
                          <a:cs typeface="B Titr" panose="00000700000000000000" pitchFamily="2" charset="-78"/>
                        </a:rPr>
                        <a:t>ردیف</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ctr" rtl="1">
                        <a:lnSpc>
                          <a:spcPct val="200000"/>
                        </a:lnSpc>
                        <a:spcAft>
                          <a:spcPts val="0"/>
                        </a:spcAft>
                      </a:pPr>
                      <a:r>
                        <a:rPr lang="fa-IR" sz="1800">
                          <a:effectLst/>
                          <a:cs typeface="B Titr" panose="00000700000000000000" pitchFamily="2" charset="-78"/>
                        </a:rPr>
                        <a:t>نوع تلقی از مردم</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ctr" rtl="1">
                        <a:lnSpc>
                          <a:spcPct val="200000"/>
                        </a:lnSpc>
                        <a:spcAft>
                          <a:spcPts val="0"/>
                        </a:spcAft>
                      </a:pPr>
                      <a:r>
                        <a:rPr lang="fa-IR" sz="1800">
                          <a:effectLst/>
                          <a:cs typeface="B Titr" panose="00000700000000000000" pitchFamily="2" charset="-78"/>
                        </a:rPr>
                        <a:t>ضعف</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1095269131"/>
                  </a:ext>
                </a:extLst>
              </a:tr>
              <a:tr h="548024">
                <a:tc>
                  <a:txBody>
                    <a:bodyPr/>
                    <a:lstStyle/>
                    <a:p>
                      <a:pPr algn="just" rtl="1">
                        <a:lnSpc>
                          <a:spcPct val="200000"/>
                        </a:lnSpc>
                        <a:spcAft>
                          <a:spcPts val="0"/>
                        </a:spcAft>
                      </a:pPr>
                      <a:r>
                        <a:rPr lang="fa-IR" sz="1800">
                          <a:effectLst/>
                          <a:cs typeface="B Titr" panose="00000700000000000000" pitchFamily="2" charset="-78"/>
                        </a:rPr>
                        <a:t>1</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r" rtl="1">
                        <a:lnSpc>
                          <a:spcPct val="200000"/>
                        </a:lnSpc>
                        <a:spcAft>
                          <a:spcPts val="0"/>
                        </a:spcAft>
                      </a:pPr>
                      <a:r>
                        <a:rPr lang="fa-IR" sz="1800">
                          <a:effectLst/>
                          <a:cs typeface="B Titr" panose="00000700000000000000" pitchFamily="2" charset="-78"/>
                        </a:rPr>
                        <a:t>بنگاه</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a:effectLst/>
                          <a:cs typeface="B Titr" panose="00000700000000000000" pitchFamily="2" charset="-78"/>
                        </a:rPr>
                        <a:t>انحصار، پول محور، بخش‌بندی مخاطب</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1295820034"/>
                  </a:ext>
                </a:extLst>
              </a:tr>
              <a:tr h="548024">
                <a:tc>
                  <a:txBody>
                    <a:bodyPr/>
                    <a:lstStyle/>
                    <a:p>
                      <a:pPr algn="just" rtl="1">
                        <a:lnSpc>
                          <a:spcPct val="200000"/>
                        </a:lnSpc>
                        <a:spcAft>
                          <a:spcPts val="0"/>
                        </a:spcAft>
                      </a:pPr>
                      <a:r>
                        <a:rPr lang="fa-IR" sz="1800">
                          <a:effectLst/>
                          <a:cs typeface="B Titr" panose="00000700000000000000" pitchFamily="2" charset="-78"/>
                        </a:rPr>
                        <a:t>2</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a:effectLst/>
                          <a:cs typeface="B Titr" panose="00000700000000000000" pitchFamily="2" charset="-78"/>
                        </a:rPr>
                        <a:t>توده</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a:effectLst/>
                          <a:cs typeface="B Titr" panose="00000700000000000000" pitchFamily="2" charset="-78"/>
                        </a:rPr>
                        <a:t>بی‌انضباط</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3314990433"/>
                  </a:ext>
                </a:extLst>
              </a:tr>
              <a:tr h="548024">
                <a:tc>
                  <a:txBody>
                    <a:bodyPr/>
                    <a:lstStyle/>
                    <a:p>
                      <a:pPr algn="just" rtl="1">
                        <a:lnSpc>
                          <a:spcPct val="200000"/>
                        </a:lnSpc>
                        <a:spcAft>
                          <a:spcPts val="0"/>
                        </a:spcAft>
                      </a:pPr>
                      <a:r>
                        <a:rPr lang="fa-IR" sz="1800">
                          <a:effectLst/>
                          <a:cs typeface="B Titr" panose="00000700000000000000" pitchFamily="2" charset="-78"/>
                        </a:rPr>
                        <a:t>3</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a:effectLst/>
                          <a:cs typeface="B Titr" panose="00000700000000000000" pitchFamily="2" charset="-78"/>
                        </a:rPr>
                        <a:t>تشکل خودجوش</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a:effectLst/>
                          <a:cs typeface="B Titr" panose="00000700000000000000" pitchFamily="2" charset="-78"/>
                        </a:rPr>
                        <a:t>خرد و محدود</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3114482540"/>
                  </a:ext>
                </a:extLst>
              </a:tr>
              <a:tr h="548024">
                <a:tc>
                  <a:txBody>
                    <a:bodyPr/>
                    <a:lstStyle/>
                    <a:p>
                      <a:pPr algn="just" rtl="1">
                        <a:lnSpc>
                          <a:spcPct val="200000"/>
                        </a:lnSpc>
                        <a:spcAft>
                          <a:spcPts val="0"/>
                        </a:spcAft>
                      </a:pPr>
                      <a:r>
                        <a:rPr lang="fa-IR" sz="1800">
                          <a:effectLst/>
                          <a:cs typeface="B Titr" panose="00000700000000000000" pitchFamily="2" charset="-78"/>
                        </a:rPr>
                        <a:t>4</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r" rtl="1">
                        <a:lnSpc>
                          <a:spcPct val="200000"/>
                        </a:lnSpc>
                        <a:spcAft>
                          <a:spcPts val="0"/>
                        </a:spcAft>
                      </a:pPr>
                      <a:r>
                        <a:rPr lang="fa-IR" sz="1800">
                          <a:effectLst/>
                          <a:cs typeface="B Titr" panose="00000700000000000000" pitchFamily="2" charset="-78"/>
                        </a:rPr>
                        <a:t>تشکل‌های حقوقی-غیرانتفاعی اما غیرحاکمیتی</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dirty="0">
                          <a:effectLst/>
                          <a:cs typeface="B Titr" panose="00000700000000000000" pitchFamily="2" charset="-78"/>
                        </a:rPr>
                        <a:t>خرد و محدود، طبقاتی</a:t>
                      </a:r>
                      <a:r>
                        <a:rPr lang="fa-IR" sz="1800" baseline="0" dirty="0">
                          <a:effectLst/>
                          <a:cs typeface="B Titr" panose="00000700000000000000" pitchFamily="2" charset="-78"/>
                        </a:rPr>
                        <a:t> تر</a:t>
                      </a:r>
                      <a:endParaRPr lang="en-US" sz="1600" dirty="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1661740925"/>
                  </a:ext>
                </a:extLst>
              </a:tr>
              <a:tr h="548024">
                <a:tc>
                  <a:txBody>
                    <a:bodyPr/>
                    <a:lstStyle/>
                    <a:p>
                      <a:pPr algn="just" rtl="1">
                        <a:lnSpc>
                          <a:spcPct val="200000"/>
                        </a:lnSpc>
                        <a:spcAft>
                          <a:spcPts val="0"/>
                        </a:spcAft>
                      </a:pPr>
                      <a:r>
                        <a:rPr lang="fa-IR" sz="1800">
                          <a:effectLst/>
                          <a:cs typeface="B Titr" panose="00000700000000000000" pitchFamily="2" charset="-78"/>
                        </a:rPr>
                        <a:t>5</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just" rtl="1">
                        <a:lnSpc>
                          <a:spcPct val="200000"/>
                        </a:lnSpc>
                        <a:spcAft>
                          <a:spcPts val="0"/>
                        </a:spcAft>
                      </a:pPr>
                      <a:r>
                        <a:rPr lang="fa-IR" sz="1800">
                          <a:effectLst/>
                          <a:cs typeface="B Titr" panose="00000700000000000000" pitchFamily="2" charset="-78"/>
                        </a:rPr>
                        <a:t>آحاد و هویت‌های جمعی</a:t>
                      </a:r>
                      <a:endParaRPr lang="en-US" sz="160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tc>
                  <a:txBody>
                    <a:bodyPr/>
                    <a:lstStyle/>
                    <a:p>
                      <a:pPr algn="ctr" rtl="1">
                        <a:lnSpc>
                          <a:spcPct val="200000"/>
                        </a:lnSpc>
                        <a:spcAft>
                          <a:spcPts val="0"/>
                        </a:spcAft>
                      </a:pPr>
                      <a:r>
                        <a:rPr lang="fa-IR" sz="1800" dirty="0">
                          <a:effectLst/>
                          <a:cs typeface="B Titr" panose="00000700000000000000" pitchFamily="2" charset="-78"/>
                        </a:rPr>
                        <a:t>شکست در صورت ضعف پیوند اجتماعی و نیز کمبود سرمایه اجتماعی برای حاکمیت</a:t>
                      </a:r>
                      <a:endParaRPr lang="en-US" sz="1600" dirty="0">
                        <a:effectLst/>
                        <a:latin typeface="Times New Roman" panose="02020603050405020304" pitchFamily="18" charset="0"/>
                        <a:ea typeface="Times New Roman" panose="02020603050405020304" pitchFamily="18" charset="0"/>
                        <a:cs typeface="B Titr" panose="00000700000000000000" pitchFamily="2" charset="-78"/>
                      </a:endParaRPr>
                    </a:p>
                  </a:txBody>
                  <a:tcPr marL="68580" marR="68580" marT="0" marB="0"/>
                </a:tc>
                <a:extLst>
                  <a:ext uri="{0D108BD9-81ED-4DB2-BD59-A6C34878D82A}">
                    <a16:rowId xmlns:a16="http://schemas.microsoft.com/office/drawing/2014/main" val="126000567"/>
                  </a:ext>
                </a:extLst>
              </a:tr>
            </a:tbl>
          </a:graphicData>
        </a:graphic>
      </p:graphicFrame>
    </p:spTree>
    <p:extLst>
      <p:ext uri="{BB962C8B-B14F-4D97-AF65-F5344CB8AC3E}">
        <p14:creationId xmlns:p14="http://schemas.microsoft.com/office/powerpoint/2010/main" val="2546146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fa-IR" dirty="0">
                <a:cs typeface="B Titr" panose="00000700000000000000" pitchFamily="2" charset="-78"/>
              </a:rPr>
              <a:t>تلقی های شایع از حکمرانی</a:t>
            </a:r>
            <a:endParaRPr lang="en-US" dirty="0">
              <a:cs typeface="B Titr" panose="00000700000000000000" pitchFamily="2" charset="-78"/>
            </a:endParaRPr>
          </a:p>
        </p:txBody>
      </p:sp>
      <p:graphicFrame>
        <p:nvGraphicFramePr>
          <p:cNvPr id="4" name="Content Placeholder 3">
            <a:extLst>
              <a:ext uri="{FF2B5EF4-FFF2-40B4-BE49-F238E27FC236}">
                <a16:creationId xmlns:a16="http://schemas.microsoft.com/office/drawing/2014/main" id="{64271A56-971B-3835-C5B3-C2EAF3ABE7D0}"/>
              </a:ext>
            </a:extLst>
          </p:cNvPr>
          <p:cNvGraphicFramePr>
            <a:graphicFrameLocks/>
          </p:cNvGraphicFramePr>
          <p:nvPr>
            <p:extLst>
              <p:ext uri="{D42A27DB-BD31-4B8C-83A1-F6EECF244321}">
                <p14:modId xmlns:p14="http://schemas.microsoft.com/office/powerpoint/2010/main" val="1280474330"/>
              </p:ext>
            </p:extLst>
          </p:nvPr>
        </p:nvGraphicFramePr>
        <p:xfrm>
          <a:off x="1514764" y="1173019"/>
          <a:ext cx="9529618" cy="5201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670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a:cs typeface="B Titr" panose="00000700000000000000" pitchFamily="2" charset="-78"/>
              </a:rPr>
              <a:t>چرایی ورود دولت و بازار به حکمرانی</a:t>
            </a:r>
            <a:endParaRPr lang="en-US" sz="4000" dirty="0">
              <a:cs typeface="B Titr" panose="00000700000000000000" pitchFamily="2" charset="-78"/>
            </a:endParaRPr>
          </a:p>
        </p:txBody>
      </p:sp>
      <p:sp>
        <p:nvSpPr>
          <p:cNvPr id="3" name="Content Placeholder 2"/>
          <p:cNvSpPr>
            <a:spLocks noGrp="1"/>
          </p:cNvSpPr>
          <p:nvPr>
            <p:ph idx="1"/>
          </p:nvPr>
        </p:nvSpPr>
        <p:spPr/>
        <p:txBody>
          <a:bodyPr>
            <a:normAutofit fontScale="92500" lnSpcReduction="20000"/>
          </a:bodyPr>
          <a:lstStyle/>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دو منبع قدرت مهم و حذف نشدنی نهاد دولت:</a:t>
            </a:r>
          </a:p>
          <a:p>
            <a:pPr lvl="1"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مشروعیت از جانب مردم برای اعمال اراده در عرصه عمومی، </a:t>
            </a:r>
          </a:p>
          <a:p>
            <a:pPr lvl="1"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زمین و جغرافیا (که حتی گسترش زندگی در فضای مجازی هم نمی‌تواند اصل این منبع قدرت را حذف کند). </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دولت سیاستگذار و تنظیم‌گر + دولت تصدی‌گر</a:t>
            </a:r>
          </a:p>
          <a:p>
            <a:pPr algn="just" rtl="1">
              <a:lnSpc>
                <a:spcPct val="107000"/>
              </a:lnSpc>
              <a:spcAft>
                <a:spcPts val="800"/>
              </a:spcAft>
            </a:pPr>
            <a:r>
              <a:rPr lang="fa-IR" dirty="0">
                <a:latin typeface="Times New Roman" panose="02020603050405020304" pitchFamily="18" charset="0"/>
                <a:ea typeface="Times New Roman" panose="02020603050405020304" pitchFamily="18" charset="0"/>
                <a:cs typeface="B Lotus" panose="00000400000000000000" pitchFamily="2" charset="-78"/>
              </a:rPr>
              <a:t>دولت به عنوان خادم ملت، حافظ منافع عمومی است و نه در پی تامین منافع شخصی خود. علاوه بر این در مورد تامین حقوق عمومی، توزیع عادلانه منافع اجتماعی (به دلیل وجود آثار خارجی) و انسجام بخشی به جامعه، هیچ نهادی احساس مسوولیت نکرده و همچون بازار اگر وارد شود، دچار شکست می‌شود. برخی هم به استناد اینکه ارائه خدمت عمومی استاندارد توسط دولت، صرفه به مقیاس بیشتری از تکثر ارائه خدمت توسط سایرین دارد، دولت را کاراتر و کم‌هزینه‌تر می‌دانند. </a:t>
            </a:r>
            <a:endParaRPr lang="en-US" dirty="0"/>
          </a:p>
        </p:txBody>
      </p:sp>
    </p:spTree>
    <p:extLst>
      <p:ext uri="{BB962C8B-B14F-4D97-AF65-F5344CB8AC3E}">
        <p14:creationId xmlns:p14="http://schemas.microsoft.com/office/powerpoint/2010/main" val="4240863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0</TotalTime>
  <Words>8003</Words>
  <Application>Microsoft Office PowerPoint</Application>
  <PresentationFormat>Widescreen</PresentationFormat>
  <Paragraphs>212</Paragraphs>
  <Slides>61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61</vt:i4>
      </vt:variant>
    </vt:vector>
  </HeadingPairs>
  <TitlesOfParts>
    <vt:vector size="73" baseType="lpstr">
      <vt:lpstr>110_Besmellah_3(MRT)</vt:lpstr>
      <vt:lpstr>Arial</vt:lpstr>
      <vt:lpstr>B Esfehan</vt:lpstr>
      <vt:lpstr>B Koodak</vt:lpstr>
      <vt:lpstr>B Lotus</vt:lpstr>
      <vt:lpstr>B Mitra</vt:lpstr>
      <vt:lpstr>B Titr</vt:lpstr>
      <vt:lpstr>Calibri</vt:lpstr>
      <vt:lpstr>Garamond</vt:lpstr>
      <vt:lpstr>Times New Roman</vt:lpstr>
      <vt:lpstr>Wingdings</vt:lpstr>
      <vt:lpstr>Organic</vt:lpstr>
      <vt:lpstr>بسیج عمومی  به مثابه الگوی حکمرانی مردمی سلسله مراتب، بازار و شبه بازار، شبکه، مردمی سازی</vt:lpstr>
      <vt:lpstr>PowerPoint Presentation</vt:lpstr>
      <vt:lpstr>بیانات در مراسم پنجمین سالگرد شهادت سپهبد حاج قاسم سلیمانی ۱۴۰۳/۱۰/۱۲</vt:lpstr>
      <vt:lpstr>سوالاتی ابتدایی؟</vt:lpstr>
      <vt:lpstr>نگاه ابزاری یا اصیل به مردم</vt:lpstr>
      <vt:lpstr>کدام مردم؟</vt:lpstr>
      <vt:lpstr>PowerPoint Presentation</vt:lpstr>
      <vt:lpstr>تلقی های شایع از حکمرانی</vt:lpstr>
      <vt:lpstr>چرایی ورود دولت و بازار به حکمرانی</vt:lpstr>
      <vt:lpstr>بازارگرایان در مخالفت با دولت و محدودسازی آن</vt:lpstr>
      <vt:lpstr>ظهور شبکه</vt:lpstr>
      <vt:lpstr>هر ساختار حکمرانی متناسب با نوع بافت جامعه</vt:lpstr>
      <vt:lpstr>مردم و سلسله مراتب</vt:lpstr>
      <vt:lpstr>مردم و بازار</vt:lpstr>
      <vt:lpstr>شبکه؛ روی زمین</vt:lpstr>
      <vt:lpstr>نقد شبکه</vt:lpstr>
      <vt:lpstr>فرا حکمرانی</vt:lpstr>
      <vt:lpstr>ارکان نظریه اسلامی عدالت اجتماعی</vt:lpstr>
      <vt:lpstr>مردمی سازی: بسیج عمومی ذیل هدایت حاکمیت</vt:lpstr>
      <vt:lpstr>بیانات در دیدار مردم آذربایجان شرقی - 1396/11/29</vt:lpstr>
      <vt:lpstr>PowerPoint Presentation</vt:lpstr>
      <vt:lpstr>شروع نرم‌افزاری مردمی‌سازی</vt:lpstr>
      <vt:lpstr>PowerPoint Presentation</vt:lpstr>
      <vt:lpstr>PowerPoint Presentation</vt:lpstr>
      <vt:lpstr>نهاد دولت و قدرت کجای مردمی‌سازی است؟ </vt:lpstr>
      <vt:lpstr>PowerPoint Presentation</vt:lpstr>
      <vt:lpstr>دولت قوی برای درونی سازی</vt:lpstr>
      <vt:lpstr>گستره مردمی‌سازی</vt:lpstr>
      <vt:lpstr>حکمرانی مردمی در آموزش و پرورش</vt:lpstr>
      <vt:lpstr>تجربه یک کار تشکیلاتی تازه: جریان جهادی ها</vt:lpstr>
      <vt:lpstr>کدام مردم؟</vt:lpstr>
      <vt:lpstr>PowerPoint Presentation</vt:lpstr>
      <vt:lpstr>PowerPoint Presentation</vt:lpstr>
      <vt:lpstr>PowerPoint Presentation</vt:lpstr>
      <vt:lpstr>PowerPoint Presentation</vt:lpstr>
      <vt:lpstr>PowerPoint Presentation</vt:lpstr>
      <vt:lpstr>کدام مردم؟</vt:lpstr>
      <vt:lpstr>بیانیه «گام دوم انقلاب» خطاب به ملت ایران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اقتصاد آموزش سلسله مراتب، بازار و شبه بازار، شبکه، مردمی سازی</dc:title>
  <dc:creator>ms T</dc:creator>
  <cp:lastModifiedBy>313 nafar</cp:lastModifiedBy>
  <cp:revision>132</cp:revision>
  <dcterms:created xsi:type="dcterms:W3CDTF">2023-02-26T03:03:53Z</dcterms:created>
  <dcterms:modified xsi:type="dcterms:W3CDTF">2025-01-02T10:09:30Z</dcterms:modified>
</cp:coreProperties>
</file>