
<file path=[Content_Types].xml><?xml version="1.0" encoding="utf-8"?>
<Types xmlns="http://schemas.openxmlformats.org/package/2006/content-types">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9" r:id="rId5"/>
    <p:sldId id="287" r:id="rId6"/>
    <p:sldId id="292" r:id="rId7"/>
    <p:sldId id="293" r:id="rId8"/>
    <p:sldId id="294" r:id="rId9"/>
    <p:sldId id="295" r:id="rId10"/>
    <p:sldId id="291" r:id="rId11"/>
    <p:sldId id="288" r:id="rId12"/>
    <p:sldId id="268" r:id="rId13"/>
    <p:sldId id="296" r:id="rId14"/>
    <p:sldId id="297" r:id="rId15"/>
    <p:sldId id="299" r:id="rId16"/>
    <p:sldId id="301" r:id="rId17"/>
    <p:sldId id="302" r:id="rId18"/>
    <p:sldId id="304" r:id="rId19"/>
    <p:sldId id="305" r:id="rId20"/>
    <p:sldId id="306" r:id="rId21"/>
    <p:sldId id="307" r:id="rId22"/>
    <p:sldId id="298" r:id="rId23"/>
    <p:sldId id="259" r:id="rId24"/>
    <p:sldId id="260" r:id="rId25"/>
    <p:sldId id="261" r:id="rId26"/>
    <p:sldId id="308" r:id="rId27"/>
    <p:sldId id="262" r:id="rId28"/>
    <p:sldId id="309" r:id="rId29"/>
    <p:sldId id="264" r:id="rId30"/>
    <p:sldId id="266" r:id="rId31"/>
    <p:sldId id="310" r:id="rId32"/>
    <p:sldId id="273" r:id="rId33"/>
    <p:sldId id="271" r:id="rId34"/>
    <p:sldId id="274" r:id="rId35"/>
    <p:sldId id="275" r:id="rId36"/>
    <p:sldId id="272" r:id="rId37"/>
    <p:sldId id="276" r:id="rId38"/>
    <p:sldId id="267" r:id="rId39"/>
    <p:sldId id="277" r:id="rId40"/>
    <p:sldId id="278" r:id="rId41"/>
    <p:sldId id="311" r:id="rId42"/>
    <p:sldId id="312" r:id="rId43"/>
    <p:sldId id="313" r:id="rId44"/>
    <p:sldId id="314" r:id="rId45"/>
    <p:sldId id="317" r:id="rId46"/>
    <p:sldId id="321" r:id="rId47"/>
    <p:sldId id="322" r:id="rId48"/>
    <p:sldId id="323" r:id="rId49"/>
    <p:sldId id="318" r:id="rId50"/>
    <p:sldId id="319" r:id="rId51"/>
    <p:sldId id="320" r:id="rId52"/>
    <p:sldId id="324" r:id="rId53"/>
    <p:sldId id="325" r:id="rId54"/>
    <p:sldId id="326" r:id="rId55"/>
    <p:sldId id="279" r:id="rId56"/>
    <p:sldId id="281" r:id="rId57"/>
    <p:sldId id="280" r:id="rId58"/>
    <p:sldId id="282" r:id="rId59"/>
    <p:sldId id="283" r:id="rId60"/>
    <p:sldId id="284" r:id="rId61"/>
    <p:sldId id="285" r:id="rId62"/>
    <p:sldId id="286" r:id="rId63"/>
  </p:sldIdLst>
  <p:sldSz cx="12192000" cy="6858000"/>
  <p:notesSz cx="6858000" cy="9144000"/>
  <p:defaultText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DAB3"/>
    <a:srgbClr val="B4A7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9" autoAdjust="0"/>
    <p:restoredTop sz="94660"/>
  </p:normalViewPr>
  <p:slideViewPr>
    <p:cSldViewPr snapToGrid="0">
      <p:cViewPr varScale="1">
        <p:scale>
          <a:sx n="56" d="100"/>
          <a:sy n="56" d="100"/>
        </p:scale>
        <p:origin x="751"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179F9-560A-7797-317A-BCD279707EF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a-IR"/>
          </a:p>
        </p:txBody>
      </p:sp>
      <p:sp>
        <p:nvSpPr>
          <p:cNvPr id="3" name="Subtitle 2">
            <a:extLst>
              <a:ext uri="{FF2B5EF4-FFF2-40B4-BE49-F238E27FC236}">
                <a16:creationId xmlns:a16="http://schemas.microsoft.com/office/drawing/2014/main" id="{25E6E7C3-224F-C137-66E1-57D17A8AA1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a-IR"/>
          </a:p>
        </p:txBody>
      </p:sp>
      <p:sp>
        <p:nvSpPr>
          <p:cNvPr id="4" name="Date Placeholder 3">
            <a:extLst>
              <a:ext uri="{FF2B5EF4-FFF2-40B4-BE49-F238E27FC236}">
                <a16:creationId xmlns:a16="http://schemas.microsoft.com/office/drawing/2014/main" id="{9A575446-8B31-2518-5F35-513A9C17A86B}"/>
              </a:ext>
            </a:extLst>
          </p:cNvPr>
          <p:cNvSpPr>
            <a:spLocks noGrp="1"/>
          </p:cNvSpPr>
          <p:nvPr>
            <p:ph type="dt" sz="half" idx="10"/>
          </p:nvPr>
        </p:nvSpPr>
        <p:spPr/>
        <p:txBody>
          <a:bodyPr/>
          <a:lstStyle/>
          <a:p>
            <a:fld id="{1C142A00-4A3A-4769-9585-1B6B4666EB20}" type="datetimeFigureOut">
              <a:rPr lang="fa-IR" smtClean="0"/>
              <a:t>23/09/1446</a:t>
            </a:fld>
            <a:endParaRPr lang="fa-IR"/>
          </a:p>
        </p:txBody>
      </p:sp>
      <p:sp>
        <p:nvSpPr>
          <p:cNvPr id="5" name="Footer Placeholder 4">
            <a:extLst>
              <a:ext uri="{FF2B5EF4-FFF2-40B4-BE49-F238E27FC236}">
                <a16:creationId xmlns:a16="http://schemas.microsoft.com/office/drawing/2014/main" id="{35622738-C33A-CDD9-A1C4-F32E0F69E124}"/>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44760D3D-BC34-01A0-5C51-D5692A2AC312}"/>
              </a:ext>
            </a:extLst>
          </p:cNvPr>
          <p:cNvSpPr>
            <a:spLocks noGrp="1"/>
          </p:cNvSpPr>
          <p:nvPr>
            <p:ph type="sldNum" sz="quarter" idx="12"/>
          </p:nvPr>
        </p:nvSpPr>
        <p:spPr/>
        <p:txBody>
          <a:bodyPr/>
          <a:lstStyle/>
          <a:p>
            <a:fld id="{212E6502-730B-4EDC-91A3-BED2FB711D63}" type="slidenum">
              <a:rPr lang="fa-IR" smtClean="0"/>
              <a:t>‹#›</a:t>
            </a:fld>
            <a:endParaRPr lang="fa-IR"/>
          </a:p>
        </p:txBody>
      </p:sp>
    </p:spTree>
    <p:extLst>
      <p:ext uri="{BB962C8B-B14F-4D97-AF65-F5344CB8AC3E}">
        <p14:creationId xmlns:p14="http://schemas.microsoft.com/office/powerpoint/2010/main" val="2639187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93C6D-7475-85C5-5956-210D816D901F}"/>
              </a:ext>
            </a:extLst>
          </p:cNvPr>
          <p:cNvSpPr>
            <a:spLocks noGrp="1"/>
          </p:cNvSpPr>
          <p:nvPr>
            <p:ph type="title"/>
          </p:nvPr>
        </p:nvSpPr>
        <p:spPr/>
        <p:txBody>
          <a:bodyPr/>
          <a:lstStyle/>
          <a:p>
            <a:r>
              <a:rPr lang="en-US"/>
              <a:t>Click to edit Master title style</a:t>
            </a:r>
            <a:endParaRPr lang="fa-IR"/>
          </a:p>
        </p:txBody>
      </p:sp>
      <p:sp>
        <p:nvSpPr>
          <p:cNvPr id="3" name="Vertical Text Placeholder 2">
            <a:extLst>
              <a:ext uri="{FF2B5EF4-FFF2-40B4-BE49-F238E27FC236}">
                <a16:creationId xmlns:a16="http://schemas.microsoft.com/office/drawing/2014/main" id="{3A0BC3BE-37A1-291A-A977-6A07C964245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B09CCFF3-BABF-B5C1-60BD-1AA8593038C3}"/>
              </a:ext>
            </a:extLst>
          </p:cNvPr>
          <p:cNvSpPr>
            <a:spLocks noGrp="1"/>
          </p:cNvSpPr>
          <p:nvPr>
            <p:ph type="dt" sz="half" idx="10"/>
          </p:nvPr>
        </p:nvSpPr>
        <p:spPr/>
        <p:txBody>
          <a:bodyPr/>
          <a:lstStyle/>
          <a:p>
            <a:fld id="{1C142A00-4A3A-4769-9585-1B6B4666EB20}" type="datetimeFigureOut">
              <a:rPr lang="fa-IR" smtClean="0"/>
              <a:t>23/09/1446</a:t>
            </a:fld>
            <a:endParaRPr lang="fa-IR"/>
          </a:p>
        </p:txBody>
      </p:sp>
      <p:sp>
        <p:nvSpPr>
          <p:cNvPr id="5" name="Footer Placeholder 4">
            <a:extLst>
              <a:ext uri="{FF2B5EF4-FFF2-40B4-BE49-F238E27FC236}">
                <a16:creationId xmlns:a16="http://schemas.microsoft.com/office/drawing/2014/main" id="{D1CA5C43-03A9-B48F-8BD8-D01ED37498BC}"/>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1680CD1F-5BFF-C99E-0E76-034CA7BE4894}"/>
              </a:ext>
            </a:extLst>
          </p:cNvPr>
          <p:cNvSpPr>
            <a:spLocks noGrp="1"/>
          </p:cNvSpPr>
          <p:nvPr>
            <p:ph type="sldNum" sz="quarter" idx="12"/>
          </p:nvPr>
        </p:nvSpPr>
        <p:spPr/>
        <p:txBody>
          <a:bodyPr/>
          <a:lstStyle/>
          <a:p>
            <a:fld id="{212E6502-730B-4EDC-91A3-BED2FB711D63}" type="slidenum">
              <a:rPr lang="fa-IR" smtClean="0"/>
              <a:t>‹#›</a:t>
            </a:fld>
            <a:endParaRPr lang="fa-IR"/>
          </a:p>
        </p:txBody>
      </p:sp>
    </p:spTree>
    <p:extLst>
      <p:ext uri="{BB962C8B-B14F-4D97-AF65-F5344CB8AC3E}">
        <p14:creationId xmlns:p14="http://schemas.microsoft.com/office/powerpoint/2010/main" val="35479711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29C223-FB39-B264-6EA4-CAE8A2B84B8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a-IR"/>
          </a:p>
        </p:txBody>
      </p:sp>
      <p:sp>
        <p:nvSpPr>
          <p:cNvPr id="3" name="Vertical Text Placeholder 2">
            <a:extLst>
              <a:ext uri="{FF2B5EF4-FFF2-40B4-BE49-F238E27FC236}">
                <a16:creationId xmlns:a16="http://schemas.microsoft.com/office/drawing/2014/main" id="{41260F29-C61C-B49C-43FB-D5F0996D85E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96210800-5311-2B65-D774-303E1F3D18E5}"/>
              </a:ext>
            </a:extLst>
          </p:cNvPr>
          <p:cNvSpPr>
            <a:spLocks noGrp="1"/>
          </p:cNvSpPr>
          <p:nvPr>
            <p:ph type="dt" sz="half" idx="10"/>
          </p:nvPr>
        </p:nvSpPr>
        <p:spPr/>
        <p:txBody>
          <a:bodyPr/>
          <a:lstStyle/>
          <a:p>
            <a:fld id="{1C142A00-4A3A-4769-9585-1B6B4666EB20}" type="datetimeFigureOut">
              <a:rPr lang="fa-IR" smtClean="0"/>
              <a:t>23/09/1446</a:t>
            </a:fld>
            <a:endParaRPr lang="fa-IR"/>
          </a:p>
        </p:txBody>
      </p:sp>
      <p:sp>
        <p:nvSpPr>
          <p:cNvPr id="5" name="Footer Placeholder 4">
            <a:extLst>
              <a:ext uri="{FF2B5EF4-FFF2-40B4-BE49-F238E27FC236}">
                <a16:creationId xmlns:a16="http://schemas.microsoft.com/office/drawing/2014/main" id="{C618A1EB-614F-194A-0B85-D767A3B59654}"/>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45A5B508-11F2-24F7-9D19-E90E236D6E89}"/>
              </a:ext>
            </a:extLst>
          </p:cNvPr>
          <p:cNvSpPr>
            <a:spLocks noGrp="1"/>
          </p:cNvSpPr>
          <p:nvPr>
            <p:ph type="sldNum" sz="quarter" idx="12"/>
          </p:nvPr>
        </p:nvSpPr>
        <p:spPr/>
        <p:txBody>
          <a:bodyPr/>
          <a:lstStyle/>
          <a:p>
            <a:fld id="{212E6502-730B-4EDC-91A3-BED2FB711D63}" type="slidenum">
              <a:rPr lang="fa-IR" smtClean="0"/>
              <a:t>‹#›</a:t>
            </a:fld>
            <a:endParaRPr lang="fa-IR"/>
          </a:p>
        </p:txBody>
      </p:sp>
    </p:spTree>
    <p:extLst>
      <p:ext uri="{BB962C8B-B14F-4D97-AF65-F5344CB8AC3E}">
        <p14:creationId xmlns:p14="http://schemas.microsoft.com/office/powerpoint/2010/main" val="1406684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7CE83-91BF-CC6B-4493-3D7A62E7A81F}"/>
              </a:ext>
            </a:extLst>
          </p:cNvPr>
          <p:cNvSpPr>
            <a:spLocks noGrp="1"/>
          </p:cNvSpPr>
          <p:nvPr>
            <p:ph type="title"/>
          </p:nvPr>
        </p:nvSpPr>
        <p:spPr/>
        <p:txBody>
          <a:bodyPr/>
          <a:lstStyle/>
          <a:p>
            <a:r>
              <a:rPr lang="en-US"/>
              <a:t>Click to edit Master title style</a:t>
            </a:r>
            <a:endParaRPr lang="fa-IR"/>
          </a:p>
        </p:txBody>
      </p:sp>
      <p:sp>
        <p:nvSpPr>
          <p:cNvPr id="3" name="Content Placeholder 2">
            <a:extLst>
              <a:ext uri="{FF2B5EF4-FFF2-40B4-BE49-F238E27FC236}">
                <a16:creationId xmlns:a16="http://schemas.microsoft.com/office/drawing/2014/main" id="{25D2A7D3-C653-4D7A-6D53-8A16A6EF60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DB7A6E83-4F2D-12EA-96CD-D016310EA731}"/>
              </a:ext>
            </a:extLst>
          </p:cNvPr>
          <p:cNvSpPr>
            <a:spLocks noGrp="1"/>
          </p:cNvSpPr>
          <p:nvPr>
            <p:ph type="dt" sz="half" idx="10"/>
          </p:nvPr>
        </p:nvSpPr>
        <p:spPr/>
        <p:txBody>
          <a:bodyPr/>
          <a:lstStyle/>
          <a:p>
            <a:fld id="{1C142A00-4A3A-4769-9585-1B6B4666EB20}" type="datetimeFigureOut">
              <a:rPr lang="fa-IR" smtClean="0"/>
              <a:t>23/09/1446</a:t>
            </a:fld>
            <a:endParaRPr lang="fa-IR"/>
          </a:p>
        </p:txBody>
      </p:sp>
      <p:sp>
        <p:nvSpPr>
          <p:cNvPr id="5" name="Footer Placeholder 4">
            <a:extLst>
              <a:ext uri="{FF2B5EF4-FFF2-40B4-BE49-F238E27FC236}">
                <a16:creationId xmlns:a16="http://schemas.microsoft.com/office/drawing/2014/main" id="{EBCCE8C8-0654-4AD3-805A-8DFB1E34D931}"/>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5C566E6A-B92A-B3CA-50CD-68BC60D20D43}"/>
              </a:ext>
            </a:extLst>
          </p:cNvPr>
          <p:cNvSpPr>
            <a:spLocks noGrp="1"/>
          </p:cNvSpPr>
          <p:nvPr>
            <p:ph type="sldNum" sz="quarter" idx="12"/>
          </p:nvPr>
        </p:nvSpPr>
        <p:spPr/>
        <p:txBody>
          <a:bodyPr/>
          <a:lstStyle/>
          <a:p>
            <a:fld id="{212E6502-730B-4EDC-91A3-BED2FB711D63}" type="slidenum">
              <a:rPr lang="fa-IR" smtClean="0"/>
              <a:t>‹#›</a:t>
            </a:fld>
            <a:endParaRPr lang="fa-IR"/>
          </a:p>
        </p:txBody>
      </p:sp>
    </p:spTree>
    <p:extLst>
      <p:ext uri="{BB962C8B-B14F-4D97-AF65-F5344CB8AC3E}">
        <p14:creationId xmlns:p14="http://schemas.microsoft.com/office/powerpoint/2010/main" val="1617977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6EA97-3D35-9F65-7CB0-D0CF8D87B15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a-IR"/>
          </a:p>
        </p:txBody>
      </p:sp>
      <p:sp>
        <p:nvSpPr>
          <p:cNvPr id="3" name="Text Placeholder 2">
            <a:extLst>
              <a:ext uri="{FF2B5EF4-FFF2-40B4-BE49-F238E27FC236}">
                <a16:creationId xmlns:a16="http://schemas.microsoft.com/office/drawing/2014/main" id="{4F383DAF-E80D-47AB-0A61-FD42C745008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7187F8-05E3-0DE2-6031-1C32FCB5E434}"/>
              </a:ext>
            </a:extLst>
          </p:cNvPr>
          <p:cNvSpPr>
            <a:spLocks noGrp="1"/>
          </p:cNvSpPr>
          <p:nvPr>
            <p:ph type="dt" sz="half" idx="10"/>
          </p:nvPr>
        </p:nvSpPr>
        <p:spPr/>
        <p:txBody>
          <a:bodyPr/>
          <a:lstStyle/>
          <a:p>
            <a:fld id="{1C142A00-4A3A-4769-9585-1B6B4666EB20}" type="datetimeFigureOut">
              <a:rPr lang="fa-IR" smtClean="0"/>
              <a:t>23/09/1446</a:t>
            </a:fld>
            <a:endParaRPr lang="fa-IR"/>
          </a:p>
        </p:txBody>
      </p:sp>
      <p:sp>
        <p:nvSpPr>
          <p:cNvPr id="5" name="Footer Placeholder 4">
            <a:extLst>
              <a:ext uri="{FF2B5EF4-FFF2-40B4-BE49-F238E27FC236}">
                <a16:creationId xmlns:a16="http://schemas.microsoft.com/office/drawing/2014/main" id="{79F02AD0-7497-55BA-1769-7F6D21827A8A}"/>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B863BE21-F7A8-4579-6D3A-647AE56385AF}"/>
              </a:ext>
            </a:extLst>
          </p:cNvPr>
          <p:cNvSpPr>
            <a:spLocks noGrp="1"/>
          </p:cNvSpPr>
          <p:nvPr>
            <p:ph type="sldNum" sz="quarter" idx="12"/>
          </p:nvPr>
        </p:nvSpPr>
        <p:spPr/>
        <p:txBody>
          <a:bodyPr/>
          <a:lstStyle/>
          <a:p>
            <a:fld id="{212E6502-730B-4EDC-91A3-BED2FB711D63}" type="slidenum">
              <a:rPr lang="fa-IR" smtClean="0"/>
              <a:t>‹#›</a:t>
            </a:fld>
            <a:endParaRPr lang="fa-IR"/>
          </a:p>
        </p:txBody>
      </p:sp>
    </p:spTree>
    <p:extLst>
      <p:ext uri="{BB962C8B-B14F-4D97-AF65-F5344CB8AC3E}">
        <p14:creationId xmlns:p14="http://schemas.microsoft.com/office/powerpoint/2010/main" val="25558532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55F48-81E7-ABD8-4EBD-A631B503866F}"/>
              </a:ext>
            </a:extLst>
          </p:cNvPr>
          <p:cNvSpPr>
            <a:spLocks noGrp="1"/>
          </p:cNvSpPr>
          <p:nvPr>
            <p:ph type="title"/>
          </p:nvPr>
        </p:nvSpPr>
        <p:spPr/>
        <p:txBody>
          <a:bodyPr/>
          <a:lstStyle/>
          <a:p>
            <a:r>
              <a:rPr lang="en-US"/>
              <a:t>Click to edit Master title style</a:t>
            </a:r>
            <a:endParaRPr lang="fa-IR"/>
          </a:p>
        </p:txBody>
      </p:sp>
      <p:sp>
        <p:nvSpPr>
          <p:cNvPr id="3" name="Content Placeholder 2">
            <a:extLst>
              <a:ext uri="{FF2B5EF4-FFF2-40B4-BE49-F238E27FC236}">
                <a16:creationId xmlns:a16="http://schemas.microsoft.com/office/drawing/2014/main" id="{B4E444AA-C287-3E20-FC89-490A2399377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a:extLst>
              <a:ext uri="{FF2B5EF4-FFF2-40B4-BE49-F238E27FC236}">
                <a16:creationId xmlns:a16="http://schemas.microsoft.com/office/drawing/2014/main" id="{11E6F6EA-734F-3B52-126B-1A6120A1EBE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a:extLst>
              <a:ext uri="{FF2B5EF4-FFF2-40B4-BE49-F238E27FC236}">
                <a16:creationId xmlns:a16="http://schemas.microsoft.com/office/drawing/2014/main" id="{8447DFA3-1BC2-6805-5024-D8A6CA687A80}"/>
              </a:ext>
            </a:extLst>
          </p:cNvPr>
          <p:cNvSpPr>
            <a:spLocks noGrp="1"/>
          </p:cNvSpPr>
          <p:nvPr>
            <p:ph type="dt" sz="half" idx="10"/>
          </p:nvPr>
        </p:nvSpPr>
        <p:spPr/>
        <p:txBody>
          <a:bodyPr/>
          <a:lstStyle/>
          <a:p>
            <a:fld id="{1C142A00-4A3A-4769-9585-1B6B4666EB20}" type="datetimeFigureOut">
              <a:rPr lang="fa-IR" smtClean="0"/>
              <a:t>23/09/1446</a:t>
            </a:fld>
            <a:endParaRPr lang="fa-IR"/>
          </a:p>
        </p:txBody>
      </p:sp>
      <p:sp>
        <p:nvSpPr>
          <p:cNvPr id="6" name="Footer Placeholder 5">
            <a:extLst>
              <a:ext uri="{FF2B5EF4-FFF2-40B4-BE49-F238E27FC236}">
                <a16:creationId xmlns:a16="http://schemas.microsoft.com/office/drawing/2014/main" id="{A87BE4A2-C43C-DA44-14F7-1325FE7FDA48}"/>
              </a:ext>
            </a:extLst>
          </p:cNvPr>
          <p:cNvSpPr>
            <a:spLocks noGrp="1"/>
          </p:cNvSpPr>
          <p:nvPr>
            <p:ph type="ftr" sz="quarter" idx="11"/>
          </p:nvPr>
        </p:nvSpPr>
        <p:spPr/>
        <p:txBody>
          <a:bodyPr/>
          <a:lstStyle/>
          <a:p>
            <a:endParaRPr lang="fa-IR"/>
          </a:p>
        </p:txBody>
      </p:sp>
      <p:sp>
        <p:nvSpPr>
          <p:cNvPr id="7" name="Slide Number Placeholder 6">
            <a:extLst>
              <a:ext uri="{FF2B5EF4-FFF2-40B4-BE49-F238E27FC236}">
                <a16:creationId xmlns:a16="http://schemas.microsoft.com/office/drawing/2014/main" id="{4561CE85-6ED1-8B07-2044-2EB6C6970BB9}"/>
              </a:ext>
            </a:extLst>
          </p:cNvPr>
          <p:cNvSpPr>
            <a:spLocks noGrp="1"/>
          </p:cNvSpPr>
          <p:nvPr>
            <p:ph type="sldNum" sz="quarter" idx="12"/>
          </p:nvPr>
        </p:nvSpPr>
        <p:spPr/>
        <p:txBody>
          <a:bodyPr/>
          <a:lstStyle/>
          <a:p>
            <a:fld id="{212E6502-730B-4EDC-91A3-BED2FB711D63}" type="slidenum">
              <a:rPr lang="fa-IR" smtClean="0"/>
              <a:t>‹#›</a:t>
            </a:fld>
            <a:endParaRPr lang="fa-IR"/>
          </a:p>
        </p:txBody>
      </p:sp>
    </p:spTree>
    <p:extLst>
      <p:ext uri="{BB962C8B-B14F-4D97-AF65-F5344CB8AC3E}">
        <p14:creationId xmlns:p14="http://schemas.microsoft.com/office/powerpoint/2010/main" val="3457600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5887C-CE04-67C7-4A59-521762064067}"/>
              </a:ext>
            </a:extLst>
          </p:cNvPr>
          <p:cNvSpPr>
            <a:spLocks noGrp="1"/>
          </p:cNvSpPr>
          <p:nvPr>
            <p:ph type="title"/>
          </p:nvPr>
        </p:nvSpPr>
        <p:spPr>
          <a:xfrm>
            <a:off x="839788" y="365125"/>
            <a:ext cx="10515600" cy="1325563"/>
          </a:xfrm>
        </p:spPr>
        <p:txBody>
          <a:bodyPr/>
          <a:lstStyle/>
          <a:p>
            <a:r>
              <a:rPr lang="en-US"/>
              <a:t>Click to edit Master title style</a:t>
            </a:r>
            <a:endParaRPr lang="fa-IR"/>
          </a:p>
        </p:txBody>
      </p:sp>
      <p:sp>
        <p:nvSpPr>
          <p:cNvPr id="3" name="Text Placeholder 2">
            <a:extLst>
              <a:ext uri="{FF2B5EF4-FFF2-40B4-BE49-F238E27FC236}">
                <a16:creationId xmlns:a16="http://schemas.microsoft.com/office/drawing/2014/main" id="{31EF5B10-8EA0-9431-E486-D72BC3DC26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BE81909-EC1D-8135-4E6A-0E8DF014DDB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a:extLst>
              <a:ext uri="{FF2B5EF4-FFF2-40B4-BE49-F238E27FC236}">
                <a16:creationId xmlns:a16="http://schemas.microsoft.com/office/drawing/2014/main" id="{B475A411-2530-BBAA-59BB-957F5C0128F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DF4F93-820B-4224-C8E6-5A07F8D42C4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7" name="Date Placeholder 6">
            <a:extLst>
              <a:ext uri="{FF2B5EF4-FFF2-40B4-BE49-F238E27FC236}">
                <a16:creationId xmlns:a16="http://schemas.microsoft.com/office/drawing/2014/main" id="{E93BF2A5-9538-40AC-6B2E-5FC1A2E0BB7E}"/>
              </a:ext>
            </a:extLst>
          </p:cNvPr>
          <p:cNvSpPr>
            <a:spLocks noGrp="1"/>
          </p:cNvSpPr>
          <p:nvPr>
            <p:ph type="dt" sz="half" idx="10"/>
          </p:nvPr>
        </p:nvSpPr>
        <p:spPr/>
        <p:txBody>
          <a:bodyPr/>
          <a:lstStyle/>
          <a:p>
            <a:fld id="{1C142A00-4A3A-4769-9585-1B6B4666EB20}" type="datetimeFigureOut">
              <a:rPr lang="fa-IR" smtClean="0"/>
              <a:t>23/09/1446</a:t>
            </a:fld>
            <a:endParaRPr lang="fa-IR"/>
          </a:p>
        </p:txBody>
      </p:sp>
      <p:sp>
        <p:nvSpPr>
          <p:cNvPr id="8" name="Footer Placeholder 7">
            <a:extLst>
              <a:ext uri="{FF2B5EF4-FFF2-40B4-BE49-F238E27FC236}">
                <a16:creationId xmlns:a16="http://schemas.microsoft.com/office/drawing/2014/main" id="{81F018DD-4495-EA99-59D7-32E72249C5E4}"/>
              </a:ext>
            </a:extLst>
          </p:cNvPr>
          <p:cNvSpPr>
            <a:spLocks noGrp="1"/>
          </p:cNvSpPr>
          <p:nvPr>
            <p:ph type="ftr" sz="quarter" idx="11"/>
          </p:nvPr>
        </p:nvSpPr>
        <p:spPr/>
        <p:txBody>
          <a:bodyPr/>
          <a:lstStyle/>
          <a:p>
            <a:endParaRPr lang="fa-IR"/>
          </a:p>
        </p:txBody>
      </p:sp>
      <p:sp>
        <p:nvSpPr>
          <p:cNvPr id="9" name="Slide Number Placeholder 8">
            <a:extLst>
              <a:ext uri="{FF2B5EF4-FFF2-40B4-BE49-F238E27FC236}">
                <a16:creationId xmlns:a16="http://schemas.microsoft.com/office/drawing/2014/main" id="{0F4C2C87-F67F-CBE2-85A4-18E94ED6F29C}"/>
              </a:ext>
            </a:extLst>
          </p:cNvPr>
          <p:cNvSpPr>
            <a:spLocks noGrp="1"/>
          </p:cNvSpPr>
          <p:nvPr>
            <p:ph type="sldNum" sz="quarter" idx="12"/>
          </p:nvPr>
        </p:nvSpPr>
        <p:spPr/>
        <p:txBody>
          <a:bodyPr/>
          <a:lstStyle/>
          <a:p>
            <a:fld id="{212E6502-730B-4EDC-91A3-BED2FB711D63}" type="slidenum">
              <a:rPr lang="fa-IR" smtClean="0"/>
              <a:t>‹#›</a:t>
            </a:fld>
            <a:endParaRPr lang="fa-IR"/>
          </a:p>
        </p:txBody>
      </p:sp>
    </p:spTree>
    <p:extLst>
      <p:ext uri="{BB962C8B-B14F-4D97-AF65-F5344CB8AC3E}">
        <p14:creationId xmlns:p14="http://schemas.microsoft.com/office/powerpoint/2010/main" val="1799213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8DF62-A091-43BB-D7A1-AFD083E2300C}"/>
              </a:ext>
            </a:extLst>
          </p:cNvPr>
          <p:cNvSpPr>
            <a:spLocks noGrp="1"/>
          </p:cNvSpPr>
          <p:nvPr>
            <p:ph type="title"/>
          </p:nvPr>
        </p:nvSpPr>
        <p:spPr/>
        <p:txBody>
          <a:bodyPr/>
          <a:lstStyle/>
          <a:p>
            <a:r>
              <a:rPr lang="en-US"/>
              <a:t>Click to edit Master title style</a:t>
            </a:r>
            <a:endParaRPr lang="fa-IR"/>
          </a:p>
        </p:txBody>
      </p:sp>
      <p:sp>
        <p:nvSpPr>
          <p:cNvPr id="3" name="Date Placeholder 2">
            <a:extLst>
              <a:ext uri="{FF2B5EF4-FFF2-40B4-BE49-F238E27FC236}">
                <a16:creationId xmlns:a16="http://schemas.microsoft.com/office/drawing/2014/main" id="{0088C411-49B9-E229-E378-82B11685DBB9}"/>
              </a:ext>
            </a:extLst>
          </p:cNvPr>
          <p:cNvSpPr>
            <a:spLocks noGrp="1"/>
          </p:cNvSpPr>
          <p:nvPr>
            <p:ph type="dt" sz="half" idx="10"/>
          </p:nvPr>
        </p:nvSpPr>
        <p:spPr/>
        <p:txBody>
          <a:bodyPr/>
          <a:lstStyle/>
          <a:p>
            <a:fld id="{1C142A00-4A3A-4769-9585-1B6B4666EB20}" type="datetimeFigureOut">
              <a:rPr lang="fa-IR" smtClean="0"/>
              <a:t>23/09/1446</a:t>
            </a:fld>
            <a:endParaRPr lang="fa-IR"/>
          </a:p>
        </p:txBody>
      </p:sp>
      <p:sp>
        <p:nvSpPr>
          <p:cNvPr id="4" name="Footer Placeholder 3">
            <a:extLst>
              <a:ext uri="{FF2B5EF4-FFF2-40B4-BE49-F238E27FC236}">
                <a16:creationId xmlns:a16="http://schemas.microsoft.com/office/drawing/2014/main" id="{EB4C55C4-1A8A-91BE-0B56-0E634AB51CDA}"/>
              </a:ext>
            </a:extLst>
          </p:cNvPr>
          <p:cNvSpPr>
            <a:spLocks noGrp="1"/>
          </p:cNvSpPr>
          <p:nvPr>
            <p:ph type="ftr" sz="quarter" idx="11"/>
          </p:nvPr>
        </p:nvSpPr>
        <p:spPr/>
        <p:txBody>
          <a:bodyPr/>
          <a:lstStyle/>
          <a:p>
            <a:endParaRPr lang="fa-IR"/>
          </a:p>
        </p:txBody>
      </p:sp>
      <p:sp>
        <p:nvSpPr>
          <p:cNvPr id="5" name="Slide Number Placeholder 4">
            <a:extLst>
              <a:ext uri="{FF2B5EF4-FFF2-40B4-BE49-F238E27FC236}">
                <a16:creationId xmlns:a16="http://schemas.microsoft.com/office/drawing/2014/main" id="{519B3CF9-E217-1A8B-84A7-505E21FB42A4}"/>
              </a:ext>
            </a:extLst>
          </p:cNvPr>
          <p:cNvSpPr>
            <a:spLocks noGrp="1"/>
          </p:cNvSpPr>
          <p:nvPr>
            <p:ph type="sldNum" sz="quarter" idx="12"/>
          </p:nvPr>
        </p:nvSpPr>
        <p:spPr/>
        <p:txBody>
          <a:bodyPr/>
          <a:lstStyle/>
          <a:p>
            <a:fld id="{212E6502-730B-4EDC-91A3-BED2FB711D63}" type="slidenum">
              <a:rPr lang="fa-IR" smtClean="0"/>
              <a:t>‹#›</a:t>
            </a:fld>
            <a:endParaRPr lang="fa-IR"/>
          </a:p>
        </p:txBody>
      </p:sp>
    </p:spTree>
    <p:extLst>
      <p:ext uri="{BB962C8B-B14F-4D97-AF65-F5344CB8AC3E}">
        <p14:creationId xmlns:p14="http://schemas.microsoft.com/office/powerpoint/2010/main" val="14026265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12F66A2-FE10-FF39-2BE6-99B529B157C9}"/>
              </a:ext>
            </a:extLst>
          </p:cNvPr>
          <p:cNvSpPr>
            <a:spLocks noGrp="1"/>
          </p:cNvSpPr>
          <p:nvPr>
            <p:ph type="dt" sz="half" idx="10"/>
          </p:nvPr>
        </p:nvSpPr>
        <p:spPr/>
        <p:txBody>
          <a:bodyPr/>
          <a:lstStyle/>
          <a:p>
            <a:fld id="{1C142A00-4A3A-4769-9585-1B6B4666EB20}" type="datetimeFigureOut">
              <a:rPr lang="fa-IR" smtClean="0"/>
              <a:t>23/09/1446</a:t>
            </a:fld>
            <a:endParaRPr lang="fa-IR"/>
          </a:p>
        </p:txBody>
      </p:sp>
      <p:sp>
        <p:nvSpPr>
          <p:cNvPr id="3" name="Footer Placeholder 2">
            <a:extLst>
              <a:ext uri="{FF2B5EF4-FFF2-40B4-BE49-F238E27FC236}">
                <a16:creationId xmlns:a16="http://schemas.microsoft.com/office/drawing/2014/main" id="{3A766885-25EB-5937-4424-0675739409CA}"/>
              </a:ext>
            </a:extLst>
          </p:cNvPr>
          <p:cNvSpPr>
            <a:spLocks noGrp="1"/>
          </p:cNvSpPr>
          <p:nvPr>
            <p:ph type="ftr" sz="quarter" idx="11"/>
          </p:nvPr>
        </p:nvSpPr>
        <p:spPr/>
        <p:txBody>
          <a:bodyPr/>
          <a:lstStyle/>
          <a:p>
            <a:endParaRPr lang="fa-IR"/>
          </a:p>
        </p:txBody>
      </p:sp>
      <p:sp>
        <p:nvSpPr>
          <p:cNvPr id="4" name="Slide Number Placeholder 3">
            <a:extLst>
              <a:ext uri="{FF2B5EF4-FFF2-40B4-BE49-F238E27FC236}">
                <a16:creationId xmlns:a16="http://schemas.microsoft.com/office/drawing/2014/main" id="{8DA3BC32-1EED-88EA-37AC-96DA712915B2}"/>
              </a:ext>
            </a:extLst>
          </p:cNvPr>
          <p:cNvSpPr>
            <a:spLocks noGrp="1"/>
          </p:cNvSpPr>
          <p:nvPr>
            <p:ph type="sldNum" sz="quarter" idx="12"/>
          </p:nvPr>
        </p:nvSpPr>
        <p:spPr/>
        <p:txBody>
          <a:bodyPr/>
          <a:lstStyle/>
          <a:p>
            <a:fld id="{212E6502-730B-4EDC-91A3-BED2FB711D63}" type="slidenum">
              <a:rPr lang="fa-IR" smtClean="0"/>
              <a:t>‹#›</a:t>
            </a:fld>
            <a:endParaRPr lang="fa-IR"/>
          </a:p>
        </p:txBody>
      </p:sp>
    </p:spTree>
    <p:extLst>
      <p:ext uri="{BB962C8B-B14F-4D97-AF65-F5344CB8AC3E}">
        <p14:creationId xmlns:p14="http://schemas.microsoft.com/office/powerpoint/2010/main" val="25948985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27C7B-34BD-0874-F8BF-B2BD803200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a-IR"/>
          </a:p>
        </p:txBody>
      </p:sp>
      <p:sp>
        <p:nvSpPr>
          <p:cNvPr id="3" name="Content Placeholder 2">
            <a:extLst>
              <a:ext uri="{FF2B5EF4-FFF2-40B4-BE49-F238E27FC236}">
                <a16:creationId xmlns:a16="http://schemas.microsoft.com/office/drawing/2014/main" id="{D50627ED-41E9-6FC2-7FEB-29786FFC8E1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a:extLst>
              <a:ext uri="{FF2B5EF4-FFF2-40B4-BE49-F238E27FC236}">
                <a16:creationId xmlns:a16="http://schemas.microsoft.com/office/drawing/2014/main" id="{7CD3C0E3-DB05-965A-13BB-642A2AF529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03F118A-3E58-21AA-20FD-73E66844133F}"/>
              </a:ext>
            </a:extLst>
          </p:cNvPr>
          <p:cNvSpPr>
            <a:spLocks noGrp="1"/>
          </p:cNvSpPr>
          <p:nvPr>
            <p:ph type="dt" sz="half" idx="10"/>
          </p:nvPr>
        </p:nvSpPr>
        <p:spPr/>
        <p:txBody>
          <a:bodyPr/>
          <a:lstStyle/>
          <a:p>
            <a:fld id="{1C142A00-4A3A-4769-9585-1B6B4666EB20}" type="datetimeFigureOut">
              <a:rPr lang="fa-IR" smtClean="0"/>
              <a:t>23/09/1446</a:t>
            </a:fld>
            <a:endParaRPr lang="fa-IR"/>
          </a:p>
        </p:txBody>
      </p:sp>
      <p:sp>
        <p:nvSpPr>
          <p:cNvPr id="6" name="Footer Placeholder 5">
            <a:extLst>
              <a:ext uri="{FF2B5EF4-FFF2-40B4-BE49-F238E27FC236}">
                <a16:creationId xmlns:a16="http://schemas.microsoft.com/office/drawing/2014/main" id="{87471081-4B10-0B95-1227-D86952545CD4}"/>
              </a:ext>
            </a:extLst>
          </p:cNvPr>
          <p:cNvSpPr>
            <a:spLocks noGrp="1"/>
          </p:cNvSpPr>
          <p:nvPr>
            <p:ph type="ftr" sz="quarter" idx="11"/>
          </p:nvPr>
        </p:nvSpPr>
        <p:spPr/>
        <p:txBody>
          <a:bodyPr/>
          <a:lstStyle/>
          <a:p>
            <a:endParaRPr lang="fa-IR"/>
          </a:p>
        </p:txBody>
      </p:sp>
      <p:sp>
        <p:nvSpPr>
          <p:cNvPr id="7" name="Slide Number Placeholder 6">
            <a:extLst>
              <a:ext uri="{FF2B5EF4-FFF2-40B4-BE49-F238E27FC236}">
                <a16:creationId xmlns:a16="http://schemas.microsoft.com/office/drawing/2014/main" id="{96747405-2837-EC77-F855-889D45D2D0F7}"/>
              </a:ext>
            </a:extLst>
          </p:cNvPr>
          <p:cNvSpPr>
            <a:spLocks noGrp="1"/>
          </p:cNvSpPr>
          <p:nvPr>
            <p:ph type="sldNum" sz="quarter" idx="12"/>
          </p:nvPr>
        </p:nvSpPr>
        <p:spPr/>
        <p:txBody>
          <a:bodyPr/>
          <a:lstStyle/>
          <a:p>
            <a:fld id="{212E6502-730B-4EDC-91A3-BED2FB711D63}" type="slidenum">
              <a:rPr lang="fa-IR" smtClean="0"/>
              <a:t>‹#›</a:t>
            </a:fld>
            <a:endParaRPr lang="fa-IR"/>
          </a:p>
        </p:txBody>
      </p:sp>
    </p:spTree>
    <p:extLst>
      <p:ext uri="{BB962C8B-B14F-4D97-AF65-F5344CB8AC3E}">
        <p14:creationId xmlns:p14="http://schemas.microsoft.com/office/powerpoint/2010/main" val="3471030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8D9B6-D697-37B4-7BA2-92E89772BE7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a-IR"/>
          </a:p>
        </p:txBody>
      </p:sp>
      <p:sp>
        <p:nvSpPr>
          <p:cNvPr id="3" name="Picture Placeholder 2">
            <a:extLst>
              <a:ext uri="{FF2B5EF4-FFF2-40B4-BE49-F238E27FC236}">
                <a16:creationId xmlns:a16="http://schemas.microsoft.com/office/drawing/2014/main" id="{B78E4E1F-01A0-2083-166E-1CC6B9B1017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a:extLst>
              <a:ext uri="{FF2B5EF4-FFF2-40B4-BE49-F238E27FC236}">
                <a16:creationId xmlns:a16="http://schemas.microsoft.com/office/drawing/2014/main" id="{CB4EB302-AC3D-64CF-6E46-F9F4018CB8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346D0E-00E1-1FD2-CEAF-52BDFD52DA8B}"/>
              </a:ext>
            </a:extLst>
          </p:cNvPr>
          <p:cNvSpPr>
            <a:spLocks noGrp="1"/>
          </p:cNvSpPr>
          <p:nvPr>
            <p:ph type="dt" sz="half" idx="10"/>
          </p:nvPr>
        </p:nvSpPr>
        <p:spPr/>
        <p:txBody>
          <a:bodyPr/>
          <a:lstStyle/>
          <a:p>
            <a:fld id="{1C142A00-4A3A-4769-9585-1B6B4666EB20}" type="datetimeFigureOut">
              <a:rPr lang="fa-IR" smtClean="0"/>
              <a:t>23/09/1446</a:t>
            </a:fld>
            <a:endParaRPr lang="fa-IR"/>
          </a:p>
        </p:txBody>
      </p:sp>
      <p:sp>
        <p:nvSpPr>
          <p:cNvPr id="6" name="Footer Placeholder 5">
            <a:extLst>
              <a:ext uri="{FF2B5EF4-FFF2-40B4-BE49-F238E27FC236}">
                <a16:creationId xmlns:a16="http://schemas.microsoft.com/office/drawing/2014/main" id="{6A2CBE30-579C-D275-F953-12F99CC0ECCD}"/>
              </a:ext>
            </a:extLst>
          </p:cNvPr>
          <p:cNvSpPr>
            <a:spLocks noGrp="1"/>
          </p:cNvSpPr>
          <p:nvPr>
            <p:ph type="ftr" sz="quarter" idx="11"/>
          </p:nvPr>
        </p:nvSpPr>
        <p:spPr/>
        <p:txBody>
          <a:bodyPr/>
          <a:lstStyle/>
          <a:p>
            <a:endParaRPr lang="fa-IR"/>
          </a:p>
        </p:txBody>
      </p:sp>
      <p:sp>
        <p:nvSpPr>
          <p:cNvPr id="7" name="Slide Number Placeholder 6">
            <a:extLst>
              <a:ext uri="{FF2B5EF4-FFF2-40B4-BE49-F238E27FC236}">
                <a16:creationId xmlns:a16="http://schemas.microsoft.com/office/drawing/2014/main" id="{569E8A9C-7737-049B-6A05-41479905AF96}"/>
              </a:ext>
            </a:extLst>
          </p:cNvPr>
          <p:cNvSpPr>
            <a:spLocks noGrp="1"/>
          </p:cNvSpPr>
          <p:nvPr>
            <p:ph type="sldNum" sz="quarter" idx="12"/>
          </p:nvPr>
        </p:nvSpPr>
        <p:spPr/>
        <p:txBody>
          <a:bodyPr/>
          <a:lstStyle/>
          <a:p>
            <a:fld id="{212E6502-730B-4EDC-91A3-BED2FB711D63}" type="slidenum">
              <a:rPr lang="fa-IR" smtClean="0"/>
              <a:t>‹#›</a:t>
            </a:fld>
            <a:endParaRPr lang="fa-IR"/>
          </a:p>
        </p:txBody>
      </p:sp>
    </p:spTree>
    <p:extLst>
      <p:ext uri="{BB962C8B-B14F-4D97-AF65-F5344CB8AC3E}">
        <p14:creationId xmlns:p14="http://schemas.microsoft.com/office/powerpoint/2010/main" val="31939439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0C34BCB-D176-9891-CFE5-0BE948F8A4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a-IR"/>
          </a:p>
        </p:txBody>
      </p:sp>
      <p:sp>
        <p:nvSpPr>
          <p:cNvPr id="3" name="Text Placeholder 2">
            <a:extLst>
              <a:ext uri="{FF2B5EF4-FFF2-40B4-BE49-F238E27FC236}">
                <a16:creationId xmlns:a16="http://schemas.microsoft.com/office/drawing/2014/main" id="{54784008-0354-5039-71B1-191BED2DD7B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74B761D9-C75E-D8DF-A6BA-3A99C2D180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142A00-4A3A-4769-9585-1B6B4666EB20}" type="datetimeFigureOut">
              <a:rPr lang="fa-IR" smtClean="0"/>
              <a:t>23/09/1446</a:t>
            </a:fld>
            <a:endParaRPr lang="fa-IR"/>
          </a:p>
        </p:txBody>
      </p:sp>
      <p:sp>
        <p:nvSpPr>
          <p:cNvPr id="5" name="Footer Placeholder 4">
            <a:extLst>
              <a:ext uri="{FF2B5EF4-FFF2-40B4-BE49-F238E27FC236}">
                <a16:creationId xmlns:a16="http://schemas.microsoft.com/office/drawing/2014/main" id="{B7D900F1-8BE8-AE61-D30C-FF9A3BCC96B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a-IR"/>
          </a:p>
        </p:txBody>
      </p:sp>
      <p:sp>
        <p:nvSpPr>
          <p:cNvPr id="6" name="Slide Number Placeholder 5">
            <a:extLst>
              <a:ext uri="{FF2B5EF4-FFF2-40B4-BE49-F238E27FC236}">
                <a16:creationId xmlns:a16="http://schemas.microsoft.com/office/drawing/2014/main" id="{7F574640-1665-8EAE-8CBC-2D00DA8C540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2E6502-730B-4EDC-91A3-BED2FB711D63}" type="slidenum">
              <a:rPr lang="fa-IR" smtClean="0"/>
              <a:t>‹#›</a:t>
            </a:fld>
            <a:endParaRPr lang="fa-IR"/>
          </a:p>
        </p:txBody>
      </p:sp>
    </p:spTree>
    <p:extLst>
      <p:ext uri="{BB962C8B-B14F-4D97-AF65-F5344CB8AC3E}">
        <p14:creationId xmlns:p14="http://schemas.microsoft.com/office/powerpoint/2010/main" val="6829132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7.xml"/><Relationship Id="rId5" Type="http://schemas.openxmlformats.org/officeDocument/2006/relationships/image" Target="../media/image5.jp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7.xml"/><Relationship Id="rId5" Type="http://schemas.openxmlformats.org/officeDocument/2006/relationships/image" Target="../media/image16.gif"/><Relationship Id="rId4" Type="http://schemas.openxmlformats.org/officeDocument/2006/relationships/image" Target="../media/image15.jpg"/></Relationships>
</file>

<file path=ppt/slides/_rels/slide2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hyperlink" Target="https://fa.wikipedia.org/wiki/%D9%81%D8%AA%D8%AD%D8%B9%D9%84%DB%8C%E2%80%8C%D8%B4%D8%A7%D9%87_%D9%82%D8%A7%D8%AC%D8%A7%D8%B1" TargetMode="External"/><Relationship Id="rId5" Type="http://schemas.openxmlformats.org/officeDocument/2006/relationships/hyperlink" Target="https://fa.wikipedia.org/wiki/%D8%A7%D9%85%D9%BE%D8%B1%D8%A7%D8%AA%D9%88%D8%B1%DB%8C_%D8%B1%D9%88%D8%B3%DB%8C%D9%87" TargetMode="External"/><Relationship Id="rId4" Type="http://schemas.openxmlformats.org/officeDocument/2006/relationships/image" Target="../media/image21.jpg"/></Relationships>
</file>

<file path=ppt/slides/_rels/slide2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7.xml"/><Relationship Id="rId5" Type="http://schemas.openxmlformats.org/officeDocument/2006/relationships/hyperlink" Target="https://fa.wikipedia.org/wiki/%D9%BE%D9%88%D9%86%D8%AF_%D8%A7%D8%B3%D8%AA%D8%B1%D9%84%DB%8C%D9%86%DA%AF" TargetMode="External"/><Relationship Id="rId4" Type="http://schemas.openxmlformats.org/officeDocument/2006/relationships/image" Target="../media/image27.jfif"/></Relationships>
</file>

<file path=ppt/slides/_rels/slide31.xml.rels><?xml version="1.0" encoding="UTF-8" standalone="yes"?>
<Relationships xmlns="http://schemas.openxmlformats.org/package/2006/relationships"><Relationship Id="rId8" Type="http://schemas.openxmlformats.org/officeDocument/2006/relationships/image" Target="../media/image31.jpg"/><Relationship Id="rId3" Type="http://schemas.openxmlformats.org/officeDocument/2006/relationships/image" Target="../media/image27.jfif"/><Relationship Id="rId7" Type="http://schemas.openxmlformats.org/officeDocument/2006/relationships/image" Target="../media/image30.jpg"/><Relationship Id="rId2" Type="http://schemas.openxmlformats.org/officeDocument/2006/relationships/image" Target="../media/image26.jpg"/><Relationship Id="rId1" Type="http://schemas.openxmlformats.org/officeDocument/2006/relationships/slideLayout" Target="../slideLayouts/slideLayout7.xml"/><Relationship Id="rId6" Type="http://schemas.openxmlformats.org/officeDocument/2006/relationships/image" Target="../media/image29.jpg"/><Relationship Id="rId5" Type="http://schemas.openxmlformats.org/officeDocument/2006/relationships/image" Target="../media/image28.jpg"/><Relationship Id="rId10" Type="http://schemas.openxmlformats.org/officeDocument/2006/relationships/image" Target="../media/image33.jpg"/><Relationship Id="rId4" Type="http://schemas.openxmlformats.org/officeDocument/2006/relationships/hyperlink" Target="https://fa.wikipedia.org/wiki/%D9%BE%D9%88%D9%86%D8%AF_%D8%A7%D8%B3%D8%AA%D8%B1%D9%84%DB%8C%D9%86%DA%AF" TargetMode="External"/><Relationship Id="rId9" Type="http://schemas.openxmlformats.org/officeDocument/2006/relationships/image" Target="../media/image32.png"/></Relationships>
</file>

<file path=ppt/slides/_rels/slide32.xml.rels><?xml version="1.0" encoding="UTF-8" standalone="yes"?>
<Relationships xmlns="http://schemas.openxmlformats.org/package/2006/relationships"><Relationship Id="rId8" Type="http://schemas.openxmlformats.org/officeDocument/2006/relationships/image" Target="../media/image34.jpg"/><Relationship Id="rId13" Type="http://schemas.openxmlformats.org/officeDocument/2006/relationships/image" Target="../media/image27.jfif"/><Relationship Id="rId3" Type="http://schemas.openxmlformats.org/officeDocument/2006/relationships/image" Target="../media/image29.jpg"/><Relationship Id="rId7" Type="http://schemas.openxmlformats.org/officeDocument/2006/relationships/image" Target="../media/image33.jpg"/><Relationship Id="rId12" Type="http://schemas.openxmlformats.org/officeDocument/2006/relationships/image" Target="../media/image26.jpg"/><Relationship Id="rId2" Type="http://schemas.openxmlformats.org/officeDocument/2006/relationships/image" Target="../media/image28.jpg"/><Relationship Id="rId1" Type="http://schemas.openxmlformats.org/officeDocument/2006/relationships/slideLayout" Target="../slideLayouts/slideLayout7.xml"/><Relationship Id="rId6" Type="http://schemas.openxmlformats.org/officeDocument/2006/relationships/image" Target="../media/image32.png"/><Relationship Id="rId11" Type="http://schemas.openxmlformats.org/officeDocument/2006/relationships/image" Target="../media/image37.jpg"/><Relationship Id="rId5" Type="http://schemas.openxmlformats.org/officeDocument/2006/relationships/image" Target="../media/image31.jpg"/><Relationship Id="rId10" Type="http://schemas.openxmlformats.org/officeDocument/2006/relationships/image" Target="../media/image36.jpg"/><Relationship Id="rId4" Type="http://schemas.openxmlformats.org/officeDocument/2006/relationships/image" Target="../media/image30.jpg"/><Relationship Id="rId9" Type="http://schemas.openxmlformats.org/officeDocument/2006/relationships/image" Target="../media/image35.jpg"/><Relationship Id="rId14" Type="http://schemas.openxmlformats.org/officeDocument/2006/relationships/hyperlink" Target="https://fa.wikipedia.org/wiki/%D9%BE%D9%88%D9%86%D8%AF_%D8%A7%D8%B3%D8%AA%D8%B1%D9%84%DB%8C%D9%86%DA%AF" TargetMode="External"/></Relationships>
</file>

<file path=ppt/slides/_rels/slide33.xml.rels><?xml version="1.0" encoding="UTF-8" standalone="yes"?>
<Relationships xmlns="http://schemas.openxmlformats.org/package/2006/relationships"><Relationship Id="rId8" Type="http://schemas.openxmlformats.org/officeDocument/2006/relationships/image" Target="../media/image40.jpg"/><Relationship Id="rId13" Type="http://schemas.openxmlformats.org/officeDocument/2006/relationships/image" Target="../media/image29.jpg"/><Relationship Id="rId3" Type="http://schemas.openxmlformats.org/officeDocument/2006/relationships/image" Target="../media/image35.jpg"/><Relationship Id="rId7" Type="http://schemas.openxmlformats.org/officeDocument/2006/relationships/image" Target="../media/image39.jpg"/><Relationship Id="rId12" Type="http://schemas.openxmlformats.org/officeDocument/2006/relationships/image" Target="../media/image28.jpg"/><Relationship Id="rId17" Type="http://schemas.openxmlformats.org/officeDocument/2006/relationships/image" Target="../media/image33.jpg"/><Relationship Id="rId2" Type="http://schemas.openxmlformats.org/officeDocument/2006/relationships/image" Target="../media/image34.jpg"/><Relationship Id="rId16"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38.jpg"/><Relationship Id="rId11" Type="http://schemas.openxmlformats.org/officeDocument/2006/relationships/image" Target="../media/image43.jfif"/><Relationship Id="rId5" Type="http://schemas.openxmlformats.org/officeDocument/2006/relationships/image" Target="../media/image37.jpg"/><Relationship Id="rId15" Type="http://schemas.openxmlformats.org/officeDocument/2006/relationships/image" Target="../media/image31.jpg"/><Relationship Id="rId10" Type="http://schemas.openxmlformats.org/officeDocument/2006/relationships/image" Target="../media/image42.jpg"/><Relationship Id="rId4" Type="http://schemas.openxmlformats.org/officeDocument/2006/relationships/image" Target="../media/image36.jpg"/><Relationship Id="rId9" Type="http://schemas.openxmlformats.org/officeDocument/2006/relationships/image" Target="../media/image41.jpg"/><Relationship Id="rId14" Type="http://schemas.openxmlformats.org/officeDocument/2006/relationships/image" Target="../media/image30.jpg"/></Relationships>
</file>

<file path=ppt/slides/_rels/slide34.xml.rels><?xml version="1.0" encoding="UTF-8" standalone="yes"?>
<Relationships xmlns="http://schemas.openxmlformats.org/package/2006/relationships"><Relationship Id="rId8" Type="http://schemas.openxmlformats.org/officeDocument/2006/relationships/image" Target="../media/image44.jpg"/><Relationship Id="rId13" Type="http://schemas.openxmlformats.org/officeDocument/2006/relationships/image" Target="../media/image36.jpg"/><Relationship Id="rId3" Type="http://schemas.openxmlformats.org/officeDocument/2006/relationships/image" Target="../media/image39.jpg"/><Relationship Id="rId7" Type="http://schemas.openxmlformats.org/officeDocument/2006/relationships/image" Target="../media/image43.jfif"/><Relationship Id="rId12" Type="http://schemas.openxmlformats.org/officeDocument/2006/relationships/image" Target="../media/image35.jpg"/><Relationship Id="rId2" Type="http://schemas.openxmlformats.org/officeDocument/2006/relationships/image" Target="../media/image38.jpg"/><Relationship Id="rId1" Type="http://schemas.openxmlformats.org/officeDocument/2006/relationships/slideLayout" Target="../slideLayouts/slideLayout7.xml"/><Relationship Id="rId6" Type="http://schemas.openxmlformats.org/officeDocument/2006/relationships/image" Target="../media/image42.jpg"/><Relationship Id="rId11" Type="http://schemas.openxmlformats.org/officeDocument/2006/relationships/image" Target="../media/image34.jpg"/><Relationship Id="rId5" Type="http://schemas.openxmlformats.org/officeDocument/2006/relationships/image" Target="../media/image41.jpg"/><Relationship Id="rId10" Type="http://schemas.openxmlformats.org/officeDocument/2006/relationships/image" Target="../media/image46.jpg"/><Relationship Id="rId4" Type="http://schemas.openxmlformats.org/officeDocument/2006/relationships/image" Target="../media/image40.jpg"/><Relationship Id="rId9" Type="http://schemas.openxmlformats.org/officeDocument/2006/relationships/image" Target="../media/image45.jpg"/><Relationship Id="rId14" Type="http://schemas.openxmlformats.org/officeDocument/2006/relationships/image" Target="../media/image37.jpg"/></Relationships>
</file>

<file path=ppt/slides/_rels/slide35.xml.rels><?xml version="1.0" encoding="UTF-8" standalone="yes"?>
<Relationships xmlns="http://schemas.openxmlformats.org/package/2006/relationships"><Relationship Id="rId8" Type="http://schemas.openxmlformats.org/officeDocument/2006/relationships/image" Target="../media/image50.jfif"/><Relationship Id="rId13" Type="http://schemas.openxmlformats.org/officeDocument/2006/relationships/image" Target="../media/image42.jpg"/><Relationship Id="rId3" Type="http://schemas.openxmlformats.org/officeDocument/2006/relationships/image" Target="../media/image45.jpg"/><Relationship Id="rId7" Type="http://schemas.openxmlformats.org/officeDocument/2006/relationships/image" Target="../media/image49.jfif"/><Relationship Id="rId12" Type="http://schemas.openxmlformats.org/officeDocument/2006/relationships/image" Target="../media/image41.jpg"/><Relationship Id="rId2" Type="http://schemas.openxmlformats.org/officeDocument/2006/relationships/image" Target="../media/image44.jpg"/><Relationship Id="rId1" Type="http://schemas.openxmlformats.org/officeDocument/2006/relationships/slideLayout" Target="../slideLayouts/slideLayout7.xml"/><Relationship Id="rId6" Type="http://schemas.openxmlformats.org/officeDocument/2006/relationships/image" Target="../media/image48.jpg"/><Relationship Id="rId11" Type="http://schemas.openxmlformats.org/officeDocument/2006/relationships/image" Target="../media/image40.jpg"/><Relationship Id="rId5" Type="http://schemas.openxmlformats.org/officeDocument/2006/relationships/image" Target="../media/image47.jpg"/><Relationship Id="rId10" Type="http://schemas.openxmlformats.org/officeDocument/2006/relationships/image" Target="../media/image39.jpg"/><Relationship Id="rId4" Type="http://schemas.openxmlformats.org/officeDocument/2006/relationships/image" Target="../media/image46.jpg"/><Relationship Id="rId9" Type="http://schemas.openxmlformats.org/officeDocument/2006/relationships/image" Target="../media/image38.jpg"/><Relationship Id="rId14" Type="http://schemas.openxmlformats.org/officeDocument/2006/relationships/image" Target="../media/image43.jfif"/></Relationships>
</file>

<file path=ppt/slides/_rels/slide36.xml.rels><?xml version="1.0" encoding="UTF-8" standalone="yes"?>
<Relationships xmlns="http://schemas.openxmlformats.org/package/2006/relationships"><Relationship Id="rId8" Type="http://schemas.openxmlformats.org/officeDocument/2006/relationships/image" Target="../media/image53.jpg"/><Relationship Id="rId3" Type="http://schemas.openxmlformats.org/officeDocument/2006/relationships/image" Target="../media/image48.jpg"/><Relationship Id="rId7" Type="http://schemas.openxmlformats.org/officeDocument/2006/relationships/image" Target="../media/image52.jpg"/><Relationship Id="rId12" Type="http://schemas.openxmlformats.org/officeDocument/2006/relationships/image" Target="../media/image46.jpg"/><Relationship Id="rId2" Type="http://schemas.openxmlformats.org/officeDocument/2006/relationships/image" Target="../media/image47.jpg"/><Relationship Id="rId1" Type="http://schemas.openxmlformats.org/officeDocument/2006/relationships/slideLayout" Target="../slideLayouts/slideLayout7.xml"/><Relationship Id="rId6" Type="http://schemas.openxmlformats.org/officeDocument/2006/relationships/image" Target="../media/image51.jfif"/><Relationship Id="rId11" Type="http://schemas.openxmlformats.org/officeDocument/2006/relationships/image" Target="../media/image45.jpg"/><Relationship Id="rId5" Type="http://schemas.openxmlformats.org/officeDocument/2006/relationships/image" Target="../media/image50.jfif"/><Relationship Id="rId10" Type="http://schemas.openxmlformats.org/officeDocument/2006/relationships/image" Target="../media/image44.jpg"/><Relationship Id="rId4" Type="http://schemas.openxmlformats.org/officeDocument/2006/relationships/image" Target="../media/image49.jfif"/><Relationship Id="rId9" Type="http://schemas.openxmlformats.org/officeDocument/2006/relationships/image" Target="../media/image54.jpg"/></Relationships>
</file>

<file path=ppt/slides/_rels/slide37.xml.rels><?xml version="1.0" encoding="UTF-8" standalone="yes"?>
<Relationships xmlns="http://schemas.openxmlformats.org/package/2006/relationships"><Relationship Id="rId8" Type="http://schemas.openxmlformats.org/officeDocument/2006/relationships/image" Target="../media/image49.jfif"/><Relationship Id="rId3" Type="http://schemas.openxmlformats.org/officeDocument/2006/relationships/image" Target="../media/image52.jpg"/><Relationship Id="rId7" Type="http://schemas.openxmlformats.org/officeDocument/2006/relationships/image" Target="../media/image48.jpg"/><Relationship Id="rId2" Type="http://schemas.openxmlformats.org/officeDocument/2006/relationships/image" Target="../media/image51.jfif"/><Relationship Id="rId1" Type="http://schemas.openxmlformats.org/officeDocument/2006/relationships/slideLayout" Target="../slideLayouts/slideLayout7.xml"/><Relationship Id="rId6" Type="http://schemas.openxmlformats.org/officeDocument/2006/relationships/image" Target="../media/image47.jpg"/><Relationship Id="rId5" Type="http://schemas.openxmlformats.org/officeDocument/2006/relationships/image" Target="../media/image54.jpg"/><Relationship Id="rId4" Type="http://schemas.openxmlformats.org/officeDocument/2006/relationships/image" Target="../media/image53.jpg"/><Relationship Id="rId9" Type="http://schemas.openxmlformats.org/officeDocument/2006/relationships/image" Target="../media/image50.jfif"/></Relationships>
</file>

<file path=ppt/slides/_rels/slide38.xml.rels><?xml version="1.0" encoding="UTF-8" standalone="yes"?>
<Relationships xmlns="http://schemas.openxmlformats.org/package/2006/relationships"><Relationship Id="rId8" Type="http://schemas.openxmlformats.org/officeDocument/2006/relationships/image" Target="../media/image61.jpg"/><Relationship Id="rId3" Type="http://schemas.openxmlformats.org/officeDocument/2006/relationships/image" Target="../media/image56.jpg"/><Relationship Id="rId7" Type="http://schemas.openxmlformats.org/officeDocument/2006/relationships/image" Target="../media/image60.jpg"/><Relationship Id="rId2" Type="http://schemas.openxmlformats.org/officeDocument/2006/relationships/image" Target="../media/image55.webp"/><Relationship Id="rId1" Type="http://schemas.openxmlformats.org/officeDocument/2006/relationships/slideLayout" Target="../slideLayouts/slideLayout7.xml"/><Relationship Id="rId6" Type="http://schemas.openxmlformats.org/officeDocument/2006/relationships/image" Target="../media/image59.jfif"/><Relationship Id="rId5" Type="http://schemas.openxmlformats.org/officeDocument/2006/relationships/image" Target="../media/image58.jpg"/><Relationship Id="rId4" Type="http://schemas.openxmlformats.org/officeDocument/2006/relationships/image" Target="../media/image57.jfif"/><Relationship Id="rId9" Type="http://schemas.openxmlformats.org/officeDocument/2006/relationships/image" Target="../media/image62.jpg"/></Relationships>
</file>

<file path=ppt/slides/_rels/slide39.xml.rels><?xml version="1.0" encoding="UTF-8" standalone="yes"?>
<Relationships xmlns="http://schemas.openxmlformats.org/package/2006/relationships"><Relationship Id="rId8" Type="http://schemas.openxmlformats.org/officeDocument/2006/relationships/image" Target="../media/image62.jpg"/><Relationship Id="rId3" Type="http://schemas.openxmlformats.org/officeDocument/2006/relationships/image" Target="../media/image57.jfif"/><Relationship Id="rId7" Type="http://schemas.openxmlformats.org/officeDocument/2006/relationships/image" Target="../media/image61.jpg"/><Relationship Id="rId2" Type="http://schemas.openxmlformats.org/officeDocument/2006/relationships/image" Target="../media/image56.jpg"/><Relationship Id="rId1" Type="http://schemas.openxmlformats.org/officeDocument/2006/relationships/slideLayout" Target="../slideLayouts/slideLayout7.xml"/><Relationship Id="rId6" Type="http://schemas.openxmlformats.org/officeDocument/2006/relationships/image" Target="../media/image60.jpg"/><Relationship Id="rId5" Type="http://schemas.openxmlformats.org/officeDocument/2006/relationships/image" Target="../media/image59.jfif"/><Relationship Id="rId4" Type="http://schemas.openxmlformats.org/officeDocument/2006/relationships/image" Target="../media/image58.jpg"/></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69.jpg"/><Relationship Id="rId13" Type="http://schemas.openxmlformats.org/officeDocument/2006/relationships/image" Target="../media/image60.jpg"/><Relationship Id="rId3" Type="http://schemas.openxmlformats.org/officeDocument/2006/relationships/image" Target="../media/image64.jpg"/><Relationship Id="rId7" Type="http://schemas.openxmlformats.org/officeDocument/2006/relationships/image" Target="../media/image68.jpg"/><Relationship Id="rId12" Type="http://schemas.openxmlformats.org/officeDocument/2006/relationships/image" Target="../media/image59.jfif"/><Relationship Id="rId2" Type="http://schemas.openxmlformats.org/officeDocument/2006/relationships/image" Target="../media/image63.jpg"/><Relationship Id="rId1" Type="http://schemas.openxmlformats.org/officeDocument/2006/relationships/slideLayout" Target="../slideLayouts/slideLayout7.xml"/><Relationship Id="rId6" Type="http://schemas.openxmlformats.org/officeDocument/2006/relationships/image" Target="../media/image67.jpg"/><Relationship Id="rId11" Type="http://schemas.openxmlformats.org/officeDocument/2006/relationships/image" Target="../media/image58.jpg"/><Relationship Id="rId5" Type="http://schemas.openxmlformats.org/officeDocument/2006/relationships/image" Target="../media/image66.jpg"/><Relationship Id="rId15" Type="http://schemas.openxmlformats.org/officeDocument/2006/relationships/image" Target="../media/image62.jpg"/><Relationship Id="rId10" Type="http://schemas.openxmlformats.org/officeDocument/2006/relationships/image" Target="../media/image57.jfif"/><Relationship Id="rId4" Type="http://schemas.openxmlformats.org/officeDocument/2006/relationships/image" Target="../media/image65.jpg"/><Relationship Id="rId9" Type="http://schemas.openxmlformats.org/officeDocument/2006/relationships/image" Target="../media/image56.jpg"/><Relationship Id="rId14" Type="http://schemas.openxmlformats.org/officeDocument/2006/relationships/image" Target="../media/image61.jpg"/></Relationships>
</file>

<file path=ppt/slides/_rels/slide41.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42.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43.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44.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image" Target="../media/image72.jpg"/><Relationship Id="rId1" Type="http://schemas.openxmlformats.org/officeDocument/2006/relationships/slideLayout" Target="../slideLayouts/slideLayout7.xml"/><Relationship Id="rId5" Type="http://schemas.openxmlformats.org/officeDocument/2006/relationships/image" Target="../media/image75.jpg"/><Relationship Id="rId4" Type="http://schemas.openxmlformats.org/officeDocument/2006/relationships/image" Target="../media/image74.jpg"/></Relationships>
</file>

<file path=ppt/slides/_rels/slide56.xml.rels><?xml version="1.0" encoding="UTF-8" standalone="yes"?>
<Relationships xmlns="http://schemas.openxmlformats.org/package/2006/relationships"><Relationship Id="rId8" Type="http://schemas.openxmlformats.org/officeDocument/2006/relationships/image" Target="../media/image79.jpg"/><Relationship Id="rId3" Type="http://schemas.openxmlformats.org/officeDocument/2006/relationships/image" Target="../media/image74.jpg"/><Relationship Id="rId7" Type="http://schemas.openxmlformats.org/officeDocument/2006/relationships/image" Target="../media/image78.jpg"/><Relationship Id="rId12" Type="http://schemas.openxmlformats.org/officeDocument/2006/relationships/image" Target="../media/image83.jpg"/><Relationship Id="rId2" Type="http://schemas.openxmlformats.org/officeDocument/2006/relationships/image" Target="../media/image73.jpg"/><Relationship Id="rId1" Type="http://schemas.openxmlformats.org/officeDocument/2006/relationships/slideLayout" Target="../slideLayouts/slideLayout7.xml"/><Relationship Id="rId6" Type="http://schemas.openxmlformats.org/officeDocument/2006/relationships/image" Target="../media/image77.jpg"/><Relationship Id="rId11" Type="http://schemas.openxmlformats.org/officeDocument/2006/relationships/image" Target="../media/image82.jpg"/><Relationship Id="rId5" Type="http://schemas.openxmlformats.org/officeDocument/2006/relationships/image" Target="../media/image76.jpg"/><Relationship Id="rId10" Type="http://schemas.openxmlformats.org/officeDocument/2006/relationships/image" Target="../media/image81.jpg"/><Relationship Id="rId4" Type="http://schemas.openxmlformats.org/officeDocument/2006/relationships/image" Target="../media/image75.jpg"/><Relationship Id="rId9" Type="http://schemas.openxmlformats.org/officeDocument/2006/relationships/image" Target="../media/image80.jpg"/></Relationships>
</file>

<file path=ppt/slides/_rels/slide57.xml.rels><?xml version="1.0" encoding="UTF-8" standalone="yes"?>
<Relationships xmlns="http://schemas.openxmlformats.org/package/2006/relationships"><Relationship Id="rId8" Type="http://schemas.openxmlformats.org/officeDocument/2006/relationships/image" Target="../media/image82.jpg"/><Relationship Id="rId13" Type="http://schemas.openxmlformats.org/officeDocument/2006/relationships/image" Target="../media/image84.jpg"/><Relationship Id="rId3" Type="http://schemas.openxmlformats.org/officeDocument/2006/relationships/image" Target="../media/image77.jpg"/><Relationship Id="rId7" Type="http://schemas.openxmlformats.org/officeDocument/2006/relationships/image" Target="../media/image81.jpg"/><Relationship Id="rId12" Type="http://schemas.openxmlformats.org/officeDocument/2006/relationships/image" Target="../media/image75.jpg"/><Relationship Id="rId2" Type="http://schemas.openxmlformats.org/officeDocument/2006/relationships/image" Target="../media/image76.jpg"/><Relationship Id="rId16" Type="http://schemas.openxmlformats.org/officeDocument/2006/relationships/image" Target="../media/image87.jpg"/><Relationship Id="rId1" Type="http://schemas.openxmlformats.org/officeDocument/2006/relationships/slideLayout" Target="../slideLayouts/slideLayout7.xml"/><Relationship Id="rId6" Type="http://schemas.openxmlformats.org/officeDocument/2006/relationships/image" Target="../media/image80.jpg"/><Relationship Id="rId11" Type="http://schemas.openxmlformats.org/officeDocument/2006/relationships/image" Target="../media/image74.jpg"/><Relationship Id="rId5" Type="http://schemas.openxmlformats.org/officeDocument/2006/relationships/image" Target="../media/image79.jpg"/><Relationship Id="rId15" Type="http://schemas.openxmlformats.org/officeDocument/2006/relationships/image" Target="../media/image86.jpg"/><Relationship Id="rId10" Type="http://schemas.openxmlformats.org/officeDocument/2006/relationships/image" Target="../media/image73.jpg"/><Relationship Id="rId4" Type="http://schemas.openxmlformats.org/officeDocument/2006/relationships/image" Target="../media/image78.jpg"/><Relationship Id="rId9" Type="http://schemas.openxmlformats.org/officeDocument/2006/relationships/image" Target="../media/image83.jpg"/><Relationship Id="rId14" Type="http://schemas.openxmlformats.org/officeDocument/2006/relationships/image" Target="../media/image85.jpg"/></Relationships>
</file>

<file path=ppt/slides/_rels/slide58.xml.rels><?xml version="1.0" encoding="UTF-8" standalone="yes"?>
<Relationships xmlns="http://schemas.openxmlformats.org/package/2006/relationships"><Relationship Id="rId8" Type="http://schemas.openxmlformats.org/officeDocument/2006/relationships/image" Target="../media/image78.jpg"/><Relationship Id="rId13" Type="http://schemas.openxmlformats.org/officeDocument/2006/relationships/image" Target="../media/image83.jpg"/><Relationship Id="rId3" Type="http://schemas.openxmlformats.org/officeDocument/2006/relationships/image" Target="../media/image85.jpg"/><Relationship Id="rId7" Type="http://schemas.openxmlformats.org/officeDocument/2006/relationships/image" Target="../media/image77.jpg"/><Relationship Id="rId12" Type="http://schemas.openxmlformats.org/officeDocument/2006/relationships/image" Target="../media/image82.jpg"/><Relationship Id="rId17" Type="http://schemas.openxmlformats.org/officeDocument/2006/relationships/image" Target="../media/image91.jpg"/><Relationship Id="rId2" Type="http://schemas.openxmlformats.org/officeDocument/2006/relationships/image" Target="../media/image84.jpg"/><Relationship Id="rId16" Type="http://schemas.openxmlformats.org/officeDocument/2006/relationships/image" Target="../media/image90.jpg"/><Relationship Id="rId1" Type="http://schemas.openxmlformats.org/officeDocument/2006/relationships/slideLayout" Target="../slideLayouts/slideLayout7.xml"/><Relationship Id="rId6" Type="http://schemas.openxmlformats.org/officeDocument/2006/relationships/image" Target="../media/image76.jpg"/><Relationship Id="rId11" Type="http://schemas.openxmlformats.org/officeDocument/2006/relationships/image" Target="../media/image81.jpg"/><Relationship Id="rId5" Type="http://schemas.openxmlformats.org/officeDocument/2006/relationships/image" Target="../media/image87.jpg"/><Relationship Id="rId15" Type="http://schemas.openxmlformats.org/officeDocument/2006/relationships/image" Target="../media/image89.jpg"/><Relationship Id="rId10" Type="http://schemas.openxmlformats.org/officeDocument/2006/relationships/image" Target="../media/image80.jpg"/><Relationship Id="rId4" Type="http://schemas.openxmlformats.org/officeDocument/2006/relationships/image" Target="../media/image86.jpg"/><Relationship Id="rId9" Type="http://schemas.openxmlformats.org/officeDocument/2006/relationships/image" Target="../media/image79.jpg"/><Relationship Id="rId14" Type="http://schemas.openxmlformats.org/officeDocument/2006/relationships/image" Target="../media/image88.jpg"/></Relationships>
</file>

<file path=ppt/slides/_rels/slide59.xml.rels><?xml version="1.0" encoding="UTF-8" standalone="yes"?>
<Relationships xmlns="http://schemas.openxmlformats.org/package/2006/relationships"><Relationship Id="rId8" Type="http://schemas.openxmlformats.org/officeDocument/2006/relationships/image" Target="../media/image86.jpg"/><Relationship Id="rId3" Type="http://schemas.openxmlformats.org/officeDocument/2006/relationships/image" Target="../media/image89.jpg"/><Relationship Id="rId7" Type="http://schemas.openxmlformats.org/officeDocument/2006/relationships/image" Target="../media/image85.jpg"/><Relationship Id="rId12" Type="http://schemas.openxmlformats.org/officeDocument/2006/relationships/image" Target="../media/image94.jpg"/><Relationship Id="rId2" Type="http://schemas.openxmlformats.org/officeDocument/2006/relationships/image" Target="../media/image88.jpg"/><Relationship Id="rId1" Type="http://schemas.openxmlformats.org/officeDocument/2006/relationships/slideLayout" Target="../slideLayouts/slideLayout7.xml"/><Relationship Id="rId6" Type="http://schemas.openxmlformats.org/officeDocument/2006/relationships/image" Target="../media/image84.jpg"/><Relationship Id="rId11" Type="http://schemas.openxmlformats.org/officeDocument/2006/relationships/image" Target="../media/image93.jpg"/><Relationship Id="rId5" Type="http://schemas.openxmlformats.org/officeDocument/2006/relationships/image" Target="../media/image91.jpg"/><Relationship Id="rId10" Type="http://schemas.openxmlformats.org/officeDocument/2006/relationships/image" Target="../media/image92.png"/><Relationship Id="rId4" Type="http://schemas.openxmlformats.org/officeDocument/2006/relationships/image" Target="../media/image90.jpg"/><Relationship Id="rId9" Type="http://schemas.openxmlformats.org/officeDocument/2006/relationships/image" Target="../media/image87.jpg"/></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8" Type="http://schemas.openxmlformats.org/officeDocument/2006/relationships/image" Target="../media/image91.jpg"/><Relationship Id="rId13" Type="http://schemas.openxmlformats.org/officeDocument/2006/relationships/image" Target="../media/image99.jpg"/><Relationship Id="rId3" Type="http://schemas.openxmlformats.org/officeDocument/2006/relationships/image" Target="../media/image93.jpg"/><Relationship Id="rId7" Type="http://schemas.openxmlformats.org/officeDocument/2006/relationships/image" Target="../media/image90.jpg"/><Relationship Id="rId12" Type="http://schemas.openxmlformats.org/officeDocument/2006/relationships/image" Target="../media/image98.jpg"/><Relationship Id="rId2" Type="http://schemas.openxmlformats.org/officeDocument/2006/relationships/image" Target="../media/image92.png"/><Relationship Id="rId1" Type="http://schemas.openxmlformats.org/officeDocument/2006/relationships/slideLayout" Target="../slideLayouts/slideLayout7.xml"/><Relationship Id="rId6" Type="http://schemas.openxmlformats.org/officeDocument/2006/relationships/image" Target="../media/image89.jpg"/><Relationship Id="rId11" Type="http://schemas.openxmlformats.org/officeDocument/2006/relationships/image" Target="../media/image97.jpg"/><Relationship Id="rId5" Type="http://schemas.openxmlformats.org/officeDocument/2006/relationships/image" Target="../media/image88.jpg"/><Relationship Id="rId10" Type="http://schemas.openxmlformats.org/officeDocument/2006/relationships/image" Target="../media/image96.jpg"/><Relationship Id="rId4" Type="http://schemas.openxmlformats.org/officeDocument/2006/relationships/image" Target="../media/image94.jpg"/><Relationship Id="rId9" Type="http://schemas.openxmlformats.org/officeDocument/2006/relationships/image" Target="../media/image95.jpg"/></Relationships>
</file>

<file path=ppt/slides/_rels/slide61.xml.rels><?xml version="1.0" encoding="UTF-8" standalone="yes"?>
<Relationships xmlns="http://schemas.openxmlformats.org/package/2006/relationships"><Relationship Id="rId8" Type="http://schemas.openxmlformats.org/officeDocument/2006/relationships/image" Target="../media/image93.jpg"/><Relationship Id="rId13" Type="http://schemas.openxmlformats.org/officeDocument/2006/relationships/image" Target="../media/image103.jpg"/><Relationship Id="rId18" Type="http://schemas.openxmlformats.org/officeDocument/2006/relationships/image" Target="../media/image108.jfif"/><Relationship Id="rId3" Type="http://schemas.openxmlformats.org/officeDocument/2006/relationships/image" Target="../media/image96.jpg"/><Relationship Id="rId7" Type="http://schemas.openxmlformats.org/officeDocument/2006/relationships/image" Target="../media/image92.png"/><Relationship Id="rId12" Type="http://schemas.openxmlformats.org/officeDocument/2006/relationships/image" Target="../media/image102.jpg"/><Relationship Id="rId17" Type="http://schemas.openxmlformats.org/officeDocument/2006/relationships/image" Target="../media/image107.jfif"/><Relationship Id="rId2" Type="http://schemas.openxmlformats.org/officeDocument/2006/relationships/image" Target="../media/image95.jpg"/><Relationship Id="rId16" Type="http://schemas.openxmlformats.org/officeDocument/2006/relationships/image" Target="../media/image106.jfif"/><Relationship Id="rId20" Type="http://schemas.openxmlformats.org/officeDocument/2006/relationships/image" Target="../media/image110.jfif"/><Relationship Id="rId1" Type="http://schemas.openxmlformats.org/officeDocument/2006/relationships/slideLayout" Target="../slideLayouts/slideLayout7.xml"/><Relationship Id="rId6" Type="http://schemas.openxmlformats.org/officeDocument/2006/relationships/image" Target="../media/image99.jpg"/><Relationship Id="rId11" Type="http://schemas.openxmlformats.org/officeDocument/2006/relationships/image" Target="../media/image101.jpg"/><Relationship Id="rId5" Type="http://schemas.openxmlformats.org/officeDocument/2006/relationships/image" Target="../media/image98.jpg"/><Relationship Id="rId15" Type="http://schemas.openxmlformats.org/officeDocument/2006/relationships/image" Target="../media/image105.jpg"/><Relationship Id="rId10" Type="http://schemas.openxmlformats.org/officeDocument/2006/relationships/image" Target="../media/image100.jpeg"/><Relationship Id="rId19" Type="http://schemas.openxmlformats.org/officeDocument/2006/relationships/image" Target="../media/image109.jpg"/><Relationship Id="rId4" Type="http://schemas.openxmlformats.org/officeDocument/2006/relationships/image" Target="../media/image97.jpg"/><Relationship Id="rId9" Type="http://schemas.openxmlformats.org/officeDocument/2006/relationships/image" Target="../media/image94.jpg"/><Relationship Id="rId14" Type="http://schemas.openxmlformats.org/officeDocument/2006/relationships/image" Target="../media/image104.jpg"/></Relationships>
</file>

<file path=ppt/slides/_rels/slide62.xml.rels><?xml version="1.0" encoding="UTF-8" standalone="yes"?>
<Relationships xmlns="http://schemas.openxmlformats.org/package/2006/relationships"><Relationship Id="rId8" Type="http://schemas.openxmlformats.org/officeDocument/2006/relationships/image" Target="../media/image106.jfif"/><Relationship Id="rId13" Type="http://schemas.openxmlformats.org/officeDocument/2006/relationships/image" Target="../media/image95.jpg"/><Relationship Id="rId3" Type="http://schemas.openxmlformats.org/officeDocument/2006/relationships/image" Target="../media/image101.jpg"/><Relationship Id="rId7" Type="http://schemas.openxmlformats.org/officeDocument/2006/relationships/image" Target="../media/image105.jpg"/><Relationship Id="rId12" Type="http://schemas.openxmlformats.org/officeDocument/2006/relationships/image" Target="../media/image110.jfif"/><Relationship Id="rId17" Type="http://schemas.openxmlformats.org/officeDocument/2006/relationships/image" Target="../media/image99.jpg"/><Relationship Id="rId2" Type="http://schemas.openxmlformats.org/officeDocument/2006/relationships/image" Target="../media/image100.jpeg"/><Relationship Id="rId16" Type="http://schemas.openxmlformats.org/officeDocument/2006/relationships/image" Target="../media/image98.jpg"/><Relationship Id="rId1" Type="http://schemas.openxmlformats.org/officeDocument/2006/relationships/slideLayout" Target="../slideLayouts/slideLayout7.xml"/><Relationship Id="rId6" Type="http://schemas.openxmlformats.org/officeDocument/2006/relationships/image" Target="../media/image104.jpg"/><Relationship Id="rId11" Type="http://schemas.openxmlformats.org/officeDocument/2006/relationships/image" Target="../media/image109.jpg"/><Relationship Id="rId5" Type="http://schemas.openxmlformats.org/officeDocument/2006/relationships/image" Target="../media/image103.jpg"/><Relationship Id="rId15" Type="http://schemas.openxmlformats.org/officeDocument/2006/relationships/image" Target="../media/image97.jpg"/><Relationship Id="rId10" Type="http://schemas.openxmlformats.org/officeDocument/2006/relationships/image" Target="../media/image108.jfif"/><Relationship Id="rId4" Type="http://schemas.openxmlformats.org/officeDocument/2006/relationships/image" Target="../media/image102.jpg"/><Relationship Id="rId9" Type="http://schemas.openxmlformats.org/officeDocument/2006/relationships/image" Target="../media/image107.jfif"/><Relationship Id="rId14" Type="http://schemas.openxmlformats.org/officeDocument/2006/relationships/image" Target="../media/image96.jpg"/></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C317BF7-F1FF-0F1A-EDAA-E482262F00E6}"/>
              </a:ext>
            </a:extLst>
          </p:cNvPr>
          <p:cNvPicPr>
            <a:picLocks noChangeAspect="1"/>
          </p:cNvPicPr>
          <p:nvPr/>
        </p:nvPicPr>
        <p:blipFill>
          <a:blip r:embed="rId2">
            <a:extLst>
              <a:ext uri="{28A0092B-C50C-407E-A947-70E740481C1C}">
                <a14:useLocalDpi xmlns:a14="http://schemas.microsoft.com/office/drawing/2010/main" val="0"/>
              </a:ext>
            </a:extLst>
          </a:blip>
          <a:srcRect t="3539" b="11904"/>
          <a:stretch/>
        </p:blipFill>
        <p:spPr>
          <a:xfrm>
            <a:off x="0" y="0"/>
            <a:ext cx="12192000" cy="6858000"/>
          </a:xfrm>
          <a:prstGeom prst="rect">
            <a:avLst/>
          </a:prstGeom>
        </p:spPr>
      </p:pic>
      <p:sp>
        <p:nvSpPr>
          <p:cNvPr id="8" name="TextBox 7">
            <a:extLst>
              <a:ext uri="{FF2B5EF4-FFF2-40B4-BE49-F238E27FC236}">
                <a16:creationId xmlns:a16="http://schemas.microsoft.com/office/drawing/2014/main" id="{A3DAE4E8-F770-1132-A467-AB451957CD36}"/>
              </a:ext>
            </a:extLst>
          </p:cNvPr>
          <p:cNvSpPr txBox="1"/>
          <p:nvPr/>
        </p:nvSpPr>
        <p:spPr>
          <a:xfrm>
            <a:off x="1150539" y="4106825"/>
            <a:ext cx="9526988" cy="1323439"/>
          </a:xfrm>
          <a:prstGeom prst="rect">
            <a:avLst/>
          </a:prstGeom>
          <a:noFill/>
        </p:spPr>
        <p:txBody>
          <a:bodyPr wrap="square" rtlCol="1">
            <a:spAutoFit/>
          </a:bodyPr>
          <a:lstStyle/>
          <a:p>
            <a:pPr algn="r"/>
            <a:r>
              <a:rPr lang="fa-IR" sz="8000" b="1" spc="-300" dirty="0">
                <a:solidFill>
                  <a:srgbClr val="F5DAB3"/>
                </a:solidFill>
                <a:latin typeface="Adobe Arabic" panose="02040503050201020203" pitchFamily="18" charset="-78"/>
                <a:cs typeface="B Nazanin" panose="00000400000000000000" pitchFamily="2" charset="-78"/>
              </a:rPr>
              <a:t>دولت و ملت در ایران معاصر</a:t>
            </a:r>
          </a:p>
        </p:txBody>
      </p:sp>
      <p:sp>
        <p:nvSpPr>
          <p:cNvPr id="9" name="TextBox 8">
            <a:extLst>
              <a:ext uri="{FF2B5EF4-FFF2-40B4-BE49-F238E27FC236}">
                <a16:creationId xmlns:a16="http://schemas.microsoft.com/office/drawing/2014/main" id="{0D5685A2-93C3-646A-44E3-1D37064B3AD6}"/>
              </a:ext>
            </a:extLst>
          </p:cNvPr>
          <p:cNvSpPr txBox="1"/>
          <p:nvPr/>
        </p:nvSpPr>
        <p:spPr>
          <a:xfrm>
            <a:off x="0" y="5308278"/>
            <a:ext cx="10677527" cy="769441"/>
          </a:xfrm>
          <a:prstGeom prst="rect">
            <a:avLst/>
          </a:prstGeom>
          <a:noFill/>
        </p:spPr>
        <p:txBody>
          <a:bodyPr wrap="square" rtlCol="1">
            <a:spAutoFit/>
          </a:bodyPr>
          <a:lstStyle/>
          <a:p>
            <a:pPr algn="r"/>
            <a:r>
              <a:rPr lang="fa-IR" sz="4400" b="1" spc="-300" dirty="0">
                <a:solidFill>
                  <a:srgbClr val="F5DAB3"/>
                </a:solidFill>
                <a:cs typeface="B Ferdosi" panose="00000400000000000000" pitchFamily="2" charset="-78"/>
              </a:rPr>
              <a:t>روایت کلی جایگاه مردم در امر اداره از دوران صفویه تا انقلاب اسلامی</a:t>
            </a:r>
          </a:p>
        </p:txBody>
      </p:sp>
    </p:spTree>
    <p:extLst>
      <p:ext uri="{BB962C8B-B14F-4D97-AF65-F5344CB8AC3E}">
        <p14:creationId xmlns:p14="http://schemas.microsoft.com/office/powerpoint/2010/main" val="850297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00A31-777D-DB6F-2CF7-B72762FF2ED3}"/>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5B5CC432-8218-D9E8-358C-635A9C9A4DE7}"/>
              </a:ext>
            </a:extLst>
          </p:cNvPr>
          <p:cNvSpPr/>
          <p:nvPr/>
        </p:nvSpPr>
        <p:spPr>
          <a:xfrm>
            <a:off x="0" y="0"/>
            <a:ext cx="12192000" cy="6858000"/>
          </a:xfrm>
          <a:prstGeom prst="rect">
            <a:avLst/>
          </a:prstGeom>
          <a:solidFill>
            <a:schemeClr val="tx1"/>
          </a:solidFill>
        </p:spPr>
        <p:style>
          <a:lnRef idx="2">
            <a:schemeClr val="dk1"/>
          </a:lnRef>
          <a:fillRef idx="1">
            <a:schemeClr val="lt1"/>
          </a:fillRef>
          <a:effectRef idx="0">
            <a:schemeClr val="dk1"/>
          </a:effectRef>
          <a:fontRef idx="minor">
            <a:schemeClr val="dk1"/>
          </a:fontRef>
        </p:style>
        <p:txBody>
          <a:bodyPr rtlCol="1" anchor="ctr"/>
          <a:lstStyle/>
          <a:p>
            <a:pPr algn="ctr"/>
            <a:endParaRPr lang="fa-IR"/>
          </a:p>
        </p:txBody>
      </p:sp>
      <p:sp>
        <p:nvSpPr>
          <p:cNvPr id="11" name="TextBox 10">
            <a:extLst>
              <a:ext uri="{FF2B5EF4-FFF2-40B4-BE49-F238E27FC236}">
                <a16:creationId xmlns:a16="http://schemas.microsoft.com/office/drawing/2014/main" id="{46E44D9C-A0D7-9FB6-BF42-F3689D78DF0E}"/>
              </a:ext>
            </a:extLst>
          </p:cNvPr>
          <p:cNvSpPr txBox="1"/>
          <p:nvPr/>
        </p:nvSpPr>
        <p:spPr>
          <a:xfrm>
            <a:off x="1477926" y="587490"/>
            <a:ext cx="10057048" cy="769441"/>
          </a:xfrm>
          <a:prstGeom prst="rect">
            <a:avLst/>
          </a:prstGeom>
          <a:noFill/>
        </p:spPr>
        <p:txBody>
          <a:bodyPr wrap="square" rtlCol="1">
            <a:spAutoFit/>
          </a:bodyPr>
          <a:lstStyle/>
          <a:p>
            <a:pPr algn="ctr"/>
            <a:r>
              <a:rPr lang="fa-IR" sz="4400" b="1" dirty="0">
                <a:solidFill>
                  <a:srgbClr val="F5DAB3"/>
                </a:solidFill>
                <a:cs typeface="B Ferdosi" panose="00000400000000000000" pitchFamily="2" charset="-78"/>
              </a:rPr>
              <a:t>ساختار دیوانی دوره صفوی</a:t>
            </a:r>
          </a:p>
        </p:txBody>
      </p:sp>
      <p:cxnSp>
        <p:nvCxnSpPr>
          <p:cNvPr id="21" name="Connector: Elbow 20">
            <a:extLst>
              <a:ext uri="{FF2B5EF4-FFF2-40B4-BE49-F238E27FC236}">
                <a16:creationId xmlns:a16="http://schemas.microsoft.com/office/drawing/2014/main" id="{CCC073D8-CD88-065F-8D07-D13C39B6ECD8}"/>
              </a:ext>
            </a:extLst>
          </p:cNvPr>
          <p:cNvCxnSpPr/>
          <p:nvPr/>
        </p:nvCxnSpPr>
        <p:spPr>
          <a:xfrm rot="5400000">
            <a:off x="10461380" y="4951201"/>
            <a:ext cx="1397310" cy="576854"/>
          </a:xfrm>
          <a:prstGeom prst="bentConnector3">
            <a:avLst>
              <a:gd name="adj1" fmla="val 99018"/>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4" name="Straight Connector 3">
            <a:extLst>
              <a:ext uri="{FF2B5EF4-FFF2-40B4-BE49-F238E27FC236}">
                <a16:creationId xmlns:a16="http://schemas.microsoft.com/office/drawing/2014/main" id="{6D2C106B-533B-979F-4915-3FD4E940B941}"/>
              </a:ext>
            </a:extLst>
          </p:cNvPr>
          <p:cNvCxnSpPr/>
          <p:nvPr/>
        </p:nvCxnSpPr>
        <p:spPr>
          <a:xfrm>
            <a:off x="1148316" y="919716"/>
            <a:ext cx="0" cy="5018567"/>
          </a:xfrm>
          <a:prstGeom prst="line">
            <a:avLst/>
          </a:prstGeom>
          <a:ln w="38100">
            <a:solidFill>
              <a:schemeClr val="bg1"/>
            </a:solidFill>
            <a:prstDash val="sysDash"/>
          </a:ln>
        </p:spPr>
        <p:style>
          <a:lnRef idx="1">
            <a:schemeClr val="accent3"/>
          </a:lnRef>
          <a:fillRef idx="0">
            <a:schemeClr val="accent3"/>
          </a:fillRef>
          <a:effectRef idx="0">
            <a:schemeClr val="accent3"/>
          </a:effectRef>
          <a:fontRef idx="minor">
            <a:schemeClr val="tx1"/>
          </a:fontRef>
        </p:style>
      </p:cxnSp>
      <p:sp>
        <p:nvSpPr>
          <p:cNvPr id="6" name="TextBox 5">
            <a:extLst>
              <a:ext uri="{FF2B5EF4-FFF2-40B4-BE49-F238E27FC236}">
                <a16:creationId xmlns:a16="http://schemas.microsoft.com/office/drawing/2014/main" id="{D6E172A5-DD42-42D0-06B8-AD7CE9A8274D}"/>
              </a:ext>
            </a:extLst>
          </p:cNvPr>
          <p:cNvSpPr txBox="1"/>
          <p:nvPr/>
        </p:nvSpPr>
        <p:spPr>
          <a:xfrm>
            <a:off x="1696103" y="1571020"/>
            <a:ext cx="5314295" cy="4247317"/>
          </a:xfrm>
          <a:prstGeom prst="rect">
            <a:avLst/>
          </a:prstGeom>
          <a:solidFill>
            <a:schemeClr val="accent1">
              <a:lumMod val="75000"/>
            </a:schemeClr>
          </a:solidFill>
        </p:spPr>
        <p:txBody>
          <a:bodyPr wrap="square" rtlCol="1">
            <a:spAutoFit/>
          </a:bodyPr>
          <a:lstStyle/>
          <a:p>
            <a:pPr algn="r" rtl="1"/>
            <a:r>
              <a:rPr lang="fa-IR" dirty="0">
                <a:solidFill>
                  <a:schemeClr val="bg1"/>
                </a:solidFill>
                <a:latin typeface="IRPooya" panose="02000503000000020002" pitchFamily="2" charset="-78"/>
                <a:cs typeface="IRPooya" panose="02000503000000020002" pitchFamily="2" charset="-78"/>
              </a:rPr>
              <a:t>در دوران صفوی </a:t>
            </a:r>
            <a:r>
              <a:rPr lang="fa-IR" dirty="0">
                <a:solidFill>
                  <a:schemeClr val="accent2">
                    <a:lumMod val="60000"/>
                    <a:lumOff val="40000"/>
                  </a:schemeClr>
                </a:solidFill>
                <a:latin typeface="IRPooya" panose="02000503000000020002" pitchFamily="2" charset="-78"/>
                <a:cs typeface="IRPooya" panose="02000503000000020002" pitchFamily="2" charset="-78"/>
              </a:rPr>
              <a:t>ساختارهای دیوانی سنتی </a:t>
            </a:r>
            <a:r>
              <a:rPr lang="fa-IR" dirty="0">
                <a:solidFill>
                  <a:schemeClr val="bg1"/>
                </a:solidFill>
                <a:latin typeface="IRPooya" panose="02000503000000020002" pitchFamily="2" charset="-78"/>
                <a:cs typeface="IRPooya" panose="02000503000000020002" pitchFamily="2" charset="-78"/>
              </a:rPr>
              <a:t>حاکم بر </a:t>
            </a:r>
            <a:r>
              <a:rPr lang="fa-IR" dirty="0" err="1">
                <a:solidFill>
                  <a:schemeClr val="bg1"/>
                </a:solidFill>
                <a:latin typeface="IRPooya" panose="02000503000000020002" pitchFamily="2" charset="-78"/>
                <a:cs typeface="IRPooya" panose="02000503000000020002" pitchFamily="2" charset="-78"/>
              </a:rPr>
              <a:t>حکومت‌های</a:t>
            </a:r>
            <a:r>
              <a:rPr lang="fa-IR" dirty="0">
                <a:solidFill>
                  <a:schemeClr val="bg1"/>
                </a:solidFill>
                <a:latin typeface="IRPooya" panose="02000503000000020002" pitchFamily="2" charset="-78"/>
                <a:cs typeface="IRPooya" panose="02000503000000020002" pitchFamily="2" charset="-78"/>
              </a:rPr>
              <a:t> پیشین مثل تیموریان</a:t>
            </a:r>
            <a:r>
              <a:rPr lang="fa-IR" dirty="0">
                <a:solidFill>
                  <a:schemeClr val="accent2">
                    <a:lumMod val="60000"/>
                    <a:lumOff val="40000"/>
                  </a:schemeClr>
                </a:solidFill>
                <a:latin typeface="IRPooya" panose="02000503000000020002" pitchFamily="2" charset="-78"/>
                <a:cs typeface="IRPooya" panose="02000503000000020002" pitchFamily="2" charset="-78"/>
              </a:rPr>
              <a:t> امتداد </a:t>
            </a:r>
            <a:r>
              <a:rPr lang="fa-IR" dirty="0">
                <a:solidFill>
                  <a:schemeClr val="bg1"/>
                </a:solidFill>
                <a:latin typeface="IRPooya" panose="02000503000000020002" pitchFamily="2" charset="-78"/>
                <a:cs typeface="IRPooya" panose="02000503000000020002" pitchFamily="2" charset="-78"/>
              </a:rPr>
              <a:t>پیدا </a:t>
            </a:r>
            <a:r>
              <a:rPr lang="fa-IR" dirty="0" err="1">
                <a:solidFill>
                  <a:schemeClr val="bg1"/>
                </a:solidFill>
                <a:latin typeface="IRPooya" panose="02000503000000020002" pitchFamily="2" charset="-78"/>
                <a:cs typeface="IRPooya" panose="02000503000000020002" pitchFamily="2" charset="-78"/>
              </a:rPr>
              <a:t>می‌کند</a:t>
            </a:r>
            <a:r>
              <a:rPr lang="fa-IR" dirty="0">
                <a:solidFill>
                  <a:schemeClr val="bg1"/>
                </a:solidFill>
                <a:latin typeface="IRPooya" panose="02000503000000020002" pitchFamily="2" charset="-78"/>
                <a:cs typeface="IRPooya" panose="02000503000000020002" pitchFamily="2" charset="-78"/>
              </a:rPr>
              <a:t> اما در این عصر برخی از نظامات اداره کشور دچار </a:t>
            </a:r>
            <a:r>
              <a:rPr lang="fa-IR" dirty="0" err="1">
                <a:solidFill>
                  <a:schemeClr val="bg1"/>
                </a:solidFill>
                <a:latin typeface="IRPooya" panose="02000503000000020002" pitchFamily="2" charset="-78"/>
                <a:cs typeface="IRPooya" panose="02000503000000020002" pitchFamily="2" charset="-78"/>
              </a:rPr>
              <a:t>تکامل‌های</a:t>
            </a:r>
            <a:r>
              <a:rPr lang="fa-IR" dirty="0">
                <a:solidFill>
                  <a:schemeClr val="bg1"/>
                </a:solidFill>
                <a:latin typeface="IRPooya" panose="02000503000000020002" pitchFamily="2" charset="-78"/>
                <a:cs typeface="IRPooya" panose="02000503000000020002" pitchFamily="2" charset="-78"/>
              </a:rPr>
              <a:t> قابل توجه </a:t>
            </a:r>
            <a:r>
              <a:rPr lang="fa-IR" dirty="0" err="1">
                <a:solidFill>
                  <a:schemeClr val="bg1"/>
                </a:solidFill>
                <a:latin typeface="IRPooya" panose="02000503000000020002" pitchFamily="2" charset="-78"/>
                <a:cs typeface="IRPooya" panose="02000503000000020002" pitchFamily="2" charset="-78"/>
              </a:rPr>
              <a:t>می‌شود</a:t>
            </a:r>
            <a:r>
              <a:rPr lang="fa-IR" dirty="0">
                <a:solidFill>
                  <a:schemeClr val="bg1"/>
                </a:solidFill>
                <a:latin typeface="IRPooya" panose="02000503000000020002" pitchFamily="2" charset="-78"/>
                <a:cs typeface="IRPooya" panose="02000503000000020002" pitchFamily="2" charset="-78"/>
              </a:rPr>
              <a:t>، همانند</a:t>
            </a:r>
          </a:p>
          <a:p>
            <a:pPr marL="171450" algn="r" rtl="1">
              <a:buClr>
                <a:schemeClr val="bg1"/>
              </a:buClr>
            </a:pPr>
            <a:r>
              <a:rPr lang="fa-IR" dirty="0">
                <a:solidFill>
                  <a:schemeClr val="bg1"/>
                </a:solidFill>
                <a:latin typeface="IRPooya" panose="02000503000000020002" pitchFamily="2" charset="-78"/>
                <a:cs typeface="IRPooya" panose="02000503000000020002" pitchFamily="2" charset="-78"/>
              </a:rPr>
              <a:t>1-  تقویت ساختار وزارت، تشکیل مجمع جانقی،</a:t>
            </a:r>
          </a:p>
          <a:p>
            <a:pPr marL="171450" algn="r" rtl="1">
              <a:buClr>
                <a:schemeClr val="bg1"/>
              </a:buClr>
            </a:pPr>
            <a:r>
              <a:rPr lang="fa-IR" dirty="0">
                <a:solidFill>
                  <a:schemeClr val="bg1"/>
                </a:solidFill>
                <a:latin typeface="IRPooya" panose="02000503000000020002" pitchFamily="2" charset="-78"/>
                <a:cs typeface="IRPooya" panose="02000503000000020002" pitchFamily="2" charset="-78"/>
              </a:rPr>
              <a:t>2- منسجم شدن اداره ایلات در امور مالیاتی و نظامی، و</a:t>
            </a:r>
          </a:p>
          <a:p>
            <a:pPr marL="171450" algn="r" rtl="1">
              <a:buClr>
                <a:schemeClr val="bg1"/>
              </a:buClr>
            </a:pPr>
            <a:r>
              <a:rPr lang="fa-IR" dirty="0">
                <a:solidFill>
                  <a:schemeClr val="bg1"/>
                </a:solidFill>
                <a:latin typeface="IRPooya" panose="02000503000000020002" pitchFamily="2" charset="-78"/>
                <a:cs typeface="IRPooya" panose="02000503000000020002" pitchFamily="2" charset="-78"/>
              </a:rPr>
              <a:t>3- </a:t>
            </a:r>
            <a:r>
              <a:rPr lang="fa-IR" dirty="0" err="1">
                <a:solidFill>
                  <a:schemeClr val="bg1"/>
                </a:solidFill>
                <a:latin typeface="IRPooya" panose="02000503000000020002" pitchFamily="2" charset="-78"/>
                <a:cs typeface="IRPooya" panose="02000503000000020002" pitchFamily="2" charset="-78"/>
              </a:rPr>
              <a:t>شکل‌گیری</a:t>
            </a:r>
            <a:r>
              <a:rPr lang="fa-IR" dirty="0">
                <a:solidFill>
                  <a:schemeClr val="bg1"/>
                </a:solidFill>
                <a:latin typeface="IRPooya" panose="02000503000000020002" pitchFamily="2" charset="-78"/>
                <a:cs typeface="IRPooya" panose="02000503000000020002" pitchFamily="2" charset="-78"/>
              </a:rPr>
              <a:t> ساختار حسبه و کلانتر برای مدیریت شهری و امور جزئی چون قیمت گذاری؛ </a:t>
            </a:r>
          </a:p>
          <a:p>
            <a:pPr algn="r" rtl="1">
              <a:buClr>
                <a:schemeClr val="bg1"/>
              </a:buClr>
            </a:pPr>
            <a:r>
              <a:rPr lang="fa-IR" dirty="0">
                <a:solidFill>
                  <a:schemeClr val="bg1"/>
                </a:solidFill>
                <a:latin typeface="IRPooya" panose="02000503000000020002" pitchFamily="2" charset="-78"/>
                <a:cs typeface="IRPooya" panose="02000503000000020002" pitchFamily="2" charset="-78"/>
              </a:rPr>
              <a:t>اما باید گفت که ساختار حکومت صفوی هنوز همانند حکومت‌های سنتی گستره‌ی محدودی در اعمال حاکمیت خود دارد و به اموری  مانند </a:t>
            </a:r>
          </a:p>
          <a:p>
            <a:pPr marL="171450" algn="r" rtl="1">
              <a:buClr>
                <a:schemeClr val="bg1"/>
              </a:buClr>
            </a:pPr>
            <a:r>
              <a:rPr lang="fa-IR" dirty="0">
                <a:solidFill>
                  <a:schemeClr val="bg1"/>
                </a:solidFill>
                <a:latin typeface="IRPooya" panose="02000503000000020002" pitchFamily="2" charset="-78"/>
                <a:cs typeface="IRPooya" panose="02000503000000020002" pitchFamily="2" charset="-78"/>
              </a:rPr>
              <a:t>1- تامین امنیت و مرزداری، </a:t>
            </a:r>
          </a:p>
          <a:p>
            <a:pPr marL="171450" algn="r" rtl="1">
              <a:buClr>
                <a:schemeClr val="bg1"/>
              </a:buClr>
            </a:pPr>
            <a:r>
              <a:rPr lang="fa-IR" dirty="0">
                <a:solidFill>
                  <a:schemeClr val="bg1"/>
                </a:solidFill>
                <a:latin typeface="IRPooya" panose="02000503000000020002" pitchFamily="2" charset="-78"/>
                <a:cs typeface="IRPooya" panose="02000503000000020002" pitchFamily="2" charset="-78"/>
              </a:rPr>
              <a:t>2- حمایت از مذهب رسمی حکومت، </a:t>
            </a:r>
          </a:p>
          <a:p>
            <a:pPr marL="171450" algn="r" rtl="1">
              <a:buClr>
                <a:schemeClr val="bg1"/>
              </a:buClr>
            </a:pPr>
            <a:r>
              <a:rPr lang="fa-IR" dirty="0">
                <a:solidFill>
                  <a:schemeClr val="bg1"/>
                </a:solidFill>
                <a:latin typeface="IRPooya" panose="02000503000000020002" pitchFamily="2" charset="-78"/>
                <a:cs typeface="IRPooya" panose="02000503000000020002" pitchFamily="2" charset="-78"/>
              </a:rPr>
              <a:t>3- تصدی محدود در امور اقتصادی همانند جلوگیری از گران فروشی، </a:t>
            </a:r>
          </a:p>
          <a:p>
            <a:pPr marL="171450" algn="r" rtl="1">
              <a:buClr>
                <a:schemeClr val="bg1"/>
              </a:buClr>
            </a:pPr>
            <a:r>
              <a:rPr lang="fa-IR" dirty="0">
                <a:solidFill>
                  <a:schemeClr val="bg1"/>
                </a:solidFill>
                <a:latin typeface="IRPooya" panose="02000503000000020002" pitchFamily="2" charset="-78"/>
                <a:cs typeface="IRPooya" panose="02000503000000020002" pitchFamily="2" charset="-78"/>
              </a:rPr>
              <a:t>4- صدور مجوز راه اندازی دکان</a:t>
            </a:r>
          </a:p>
          <a:p>
            <a:pPr marL="171450" algn="r" rtl="1">
              <a:buClr>
                <a:schemeClr val="bg1"/>
              </a:buClr>
            </a:pPr>
            <a:r>
              <a:rPr lang="fa-IR" dirty="0">
                <a:solidFill>
                  <a:schemeClr val="bg1"/>
                </a:solidFill>
                <a:latin typeface="IRPooya" panose="02000503000000020002" pitchFamily="2" charset="-78"/>
                <a:cs typeface="IRPooya" panose="02000503000000020002" pitchFamily="2" charset="-78"/>
              </a:rPr>
              <a:t>5- و... اشاره کرد.</a:t>
            </a:r>
            <a:endParaRPr lang="en-US" dirty="0">
              <a:solidFill>
                <a:schemeClr val="bg1"/>
              </a:solidFill>
              <a:latin typeface="IRPooya" panose="02000503000000020002" pitchFamily="2" charset="-78"/>
              <a:cs typeface="IRPooya" panose="02000503000000020002" pitchFamily="2" charset="-78"/>
            </a:endParaRPr>
          </a:p>
        </p:txBody>
      </p:sp>
      <p:pic>
        <p:nvPicPr>
          <p:cNvPr id="9" name="Picture 8">
            <a:extLst>
              <a:ext uri="{FF2B5EF4-FFF2-40B4-BE49-F238E27FC236}">
                <a16:creationId xmlns:a16="http://schemas.microsoft.com/office/drawing/2014/main" id="{6C384667-CF49-2D46-6FAB-5D89CBB993CA}"/>
              </a:ext>
            </a:extLst>
          </p:cNvPr>
          <p:cNvPicPr>
            <a:picLocks noChangeAspect="1"/>
          </p:cNvPicPr>
          <p:nvPr/>
        </p:nvPicPr>
        <p:blipFill>
          <a:blip r:embed="rId2">
            <a:extLst>
              <a:ext uri="{28A0092B-C50C-407E-A947-70E740481C1C}">
                <a14:useLocalDpi xmlns:a14="http://schemas.microsoft.com/office/drawing/2010/main" val="0"/>
              </a:ext>
            </a:extLst>
          </a:blip>
          <a:srcRect l="-436" r="-1033" b="1762"/>
          <a:stretch/>
        </p:blipFill>
        <p:spPr>
          <a:xfrm>
            <a:off x="7630261" y="1589815"/>
            <a:ext cx="3846789" cy="3384956"/>
          </a:xfrm>
          <a:prstGeom prst="rect">
            <a:avLst/>
          </a:prstGeom>
        </p:spPr>
      </p:pic>
    </p:spTree>
    <p:extLst>
      <p:ext uri="{BB962C8B-B14F-4D97-AF65-F5344CB8AC3E}">
        <p14:creationId xmlns:p14="http://schemas.microsoft.com/office/powerpoint/2010/main" val="27837156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00A31-777D-DB6F-2CF7-B72762FF2ED3}"/>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5B5CC432-8218-D9E8-358C-635A9C9A4DE7}"/>
              </a:ext>
            </a:extLst>
          </p:cNvPr>
          <p:cNvSpPr/>
          <p:nvPr/>
        </p:nvSpPr>
        <p:spPr>
          <a:xfrm>
            <a:off x="0" y="0"/>
            <a:ext cx="12192000" cy="6858000"/>
          </a:xfrm>
          <a:prstGeom prst="rect">
            <a:avLst/>
          </a:prstGeom>
          <a:solidFill>
            <a:schemeClr val="tx1"/>
          </a:solidFill>
        </p:spPr>
        <p:style>
          <a:lnRef idx="2">
            <a:schemeClr val="dk1"/>
          </a:lnRef>
          <a:fillRef idx="1">
            <a:schemeClr val="lt1"/>
          </a:fillRef>
          <a:effectRef idx="0">
            <a:schemeClr val="dk1"/>
          </a:effectRef>
          <a:fontRef idx="minor">
            <a:schemeClr val="dk1"/>
          </a:fontRef>
        </p:style>
        <p:txBody>
          <a:bodyPr rtlCol="1" anchor="ctr"/>
          <a:lstStyle/>
          <a:p>
            <a:pPr algn="ctr"/>
            <a:endParaRPr lang="fa-IR"/>
          </a:p>
        </p:txBody>
      </p:sp>
      <p:sp>
        <p:nvSpPr>
          <p:cNvPr id="11" name="TextBox 10">
            <a:extLst>
              <a:ext uri="{FF2B5EF4-FFF2-40B4-BE49-F238E27FC236}">
                <a16:creationId xmlns:a16="http://schemas.microsoft.com/office/drawing/2014/main" id="{46E44D9C-A0D7-9FB6-BF42-F3689D78DF0E}"/>
              </a:ext>
            </a:extLst>
          </p:cNvPr>
          <p:cNvSpPr txBox="1"/>
          <p:nvPr/>
        </p:nvSpPr>
        <p:spPr>
          <a:xfrm>
            <a:off x="1423496" y="554827"/>
            <a:ext cx="10057048" cy="769441"/>
          </a:xfrm>
          <a:prstGeom prst="rect">
            <a:avLst/>
          </a:prstGeom>
          <a:noFill/>
        </p:spPr>
        <p:txBody>
          <a:bodyPr wrap="square" rtlCol="1">
            <a:spAutoFit/>
          </a:bodyPr>
          <a:lstStyle/>
          <a:p>
            <a:pPr algn="ctr"/>
            <a:r>
              <a:rPr lang="fa-IR" sz="4400" b="1" dirty="0">
                <a:solidFill>
                  <a:srgbClr val="F5DAB3"/>
                </a:solidFill>
                <a:cs typeface="B Ferdosi" panose="00000400000000000000" pitchFamily="2" charset="-78"/>
              </a:rPr>
              <a:t>سلطنت (ملوکیت) صفوی و گره خوردن اقتصادی با مردم</a:t>
            </a:r>
          </a:p>
        </p:txBody>
      </p:sp>
      <p:cxnSp>
        <p:nvCxnSpPr>
          <p:cNvPr id="21" name="Connector: Elbow 20">
            <a:extLst>
              <a:ext uri="{FF2B5EF4-FFF2-40B4-BE49-F238E27FC236}">
                <a16:creationId xmlns:a16="http://schemas.microsoft.com/office/drawing/2014/main" id="{CCC073D8-CD88-065F-8D07-D13C39B6ECD8}"/>
              </a:ext>
            </a:extLst>
          </p:cNvPr>
          <p:cNvCxnSpPr/>
          <p:nvPr/>
        </p:nvCxnSpPr>
        <p:spPr>
          <a:xfrm rot="5400000">
            <a:off x="10461380" y="4951201"/>
            <a:ext cx="1397310" cy="576854"/>
          </a:xfrm>
          <a:prstGeom prst="bentConnector3">
            <a:avLst>
              <a:gd name="adj1" fmla="val 99018"/>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4" name="Straight Connector 3">
            <a:extLst>
              <a:ext uri="{FF2B5EF4-FFF2-40B4-BE49-F238E27FC236}">
                <a16:creationId xmlns:a16="http://schemas.microsoft.com/office/drawing/2014/main" id="{6D2C106B-533B-979F-4915-3FD4E940B941}"/>
              </a:ext>
            </a:extLst>
          </p:cNvPr>
          <p:cNvCxnSpPr/>
          <p:nvPr/>
        </p:nvCxnSpPr>
        <p:spPr>
          <a:xfrm>
            <a:off x="1148316" y="919716"/>
            <a:ext cx="0" cy="5018567"/>
          </a:xfrm>
          <a:prstGeom prst="line">
            <a:avLst/>
          </a:prstGeom>
          <a:ln w="38100">
            <a:solidFill>
              <a:schemeClr val="bg1"/>
            </a:solidFill>
            <a:prstDash val="sysDash"/>
          </a:ln>
        </p:spPr>
        <p:style>
          <a:lnRef idx="1">
            <a:schemeClr val="accent3"/>
          </a:lnRef>
          <a:fillRef idx="0">
            <a:schemeClr val="accent3"/>
          </a:fillRef>
          <a:effectRef idx="0">
            <a:schemeClr val="accent3"/>
          </a:effectRef>
          <a:fontRef idx="minor">
            <a:schemeClr val="tx1"/>
          </a:fontRef>
        </p:style>
      </p:cxnSp>
      <p:sp>
        <p:nvSpPr>
          <p:cNvPr id="6" name="TextBox 5">
            <a:extLst>
              <a:ext uri="{FF2B5EF4-FFF2-40B4-BE49-F238E27FC236}">
                <a16:creationId xmlns:a16="http://schemas.microsoft.com/office/drawing/2014/main" id="{D6E172A5-DD42-42D0-06B8-AD7CE9A8274D}"/>
              </a:ext>
            </a:extLst>
          </p:cNvPr>
          <p:cNvSpPr txBox="1"/>
          <p:nvPr/>
        </p:nvSpPr>
        <p:spPr>
          <a:xfrm>
            <a:off x="1696103" y="1462169"/>
            <a:ext cx="5521124" cy="4247317"/>
          </a:xfrm>
          <a:prstGeom prst="rect">
            <a:avLst/>
          </a:prstGeom>
          <a:solidFill>
            <a:schemeClr val="accent1">
              <a:lumMod val="75000"/>
            </a:schemeClr>
          </a:solidFill>
        </p:spPr>
        <p:txBody>
          <a:bodyPr wrap="square" rtlCol="1">
            <a:spAutoFit/>
          </a:bodyPr>
          <a:lstStyle/>
          <a:p>
            <a:pPr algn="just" rtl="1"/>
            <a:r>
              <a:rPr lang="fa-IR" dirty="0">
                <a:solidFill>
                  <a:schemeClr val="bg1"/>
                </a:solidFill>
                <a:latin typeface="IRPooya" panose="02000503000000020002" pitchFamily="2" charset="-78"/>
                <a:cs typeface="IRPooya" panose="02000503000000020002" pitchFamily="2" charset="-78"/>
              </a:rPr>
              <a:t>در دوران صفوی تفکیکی میان شخصیت حقوقی و حقیقی شاه نیست </a:t>
            </a:r>
            <a:r>
              <a:rPr lang="fa-IR" dirty="0" err="1">
                <a:solidFill>
                  <a:schemeClr val="bg1"/>
                </a:solidFill>
                <a:latin typeface="IRPooya" panose="02000503000000020002" pitchFamily="2" charset="-78"/>
                <a:cs typeface="IRPooya" panose="02000503000000020002" pitchFamily="2" charset="-78"/>
              </a:rPr>
              <a:t>دارایی‌های</a:t>
            </a:r>
            <a:r>
              <a:rPr lang="fa-IR" dirty="0">
                <a:solidFill>
                  <a:schemeClr val="bg1"/>
                </a:solidFill>
                <a:latin typeface="IRPooya" panose="02000503000000020002" pitchFamily="2" charset="-78"/>
                <a:cs typeface="IRPooya" panose="02000503000000020002" pitchFamily="2" charset="-78"/>
              </a:rPr>
              <a:t> حاکمیت، </a:t>
            </a:r>
            <a:r>
              <a:rPr lang="fa-IR" dirty="0">
                <a:solidFill>
                  <a:schemeClr val="accent2">
                    <a:lumMod val="60000"/>
                    <a:lumOff val="40000"/>
                  </a:schemeClr>
                </a:solidFill>
                <a:latin typeface="IRPooya" panose="02000503000000020002" pitchFamily="2" charset="-78"/>
                <a:cs typeface="IRPooya" panose="02000503000000020002" pitchFamily="2" charset="-78"/>
              </a:rPr>
              <a:t>ملکِ طلق شاه </a:t>
            </a:r>
            <a:r>
              <a:rPr lang="fa-IR" dirty="0">
                <a:solidFill>
                  <a:schemeClr val="bg1"/>
                </a:solidFill>
                <a:latin typeface="IRPooya" panose="02000503000000020002" pitchFamily="2" charset="-78"/>
                <a:cs typeface="IRPooya" panose="02000503000000020002" pitchFamily="2" charset="-78"/>
              </a:rPr>
              <a:t>محسوب </a:t>
            </a:r>
            <a:r>
              <a:rPr lang="fa-IR" dirty="0" err="1">
                <a:solidFill>
                  <a:schemeClr val="bg1"/>
                </a:solidFill>
                <a:latin typeface="IRPooya" panose="02000503000000020002" pitchFamily="2" charset="-78"/>
                <a:cs typeface="IRPooya" panose="02000503000000020002" pitchFamily="2" charset="-78"/>
              </a:rPr>
              <a:t>می‌شود</a:t>
            </a:r>
            <a:r>
              <a:rPr lang="fa-IR" dirty="0">
                <a:solidFill>
                  <a:schemeClr val="bg1"/>
                </a:solidFill>
                <a:latin typeface="IRPooya" panose="02000503000000020002" pitchFamily="2" charset="-78"/>
                <a:cs typeface="IRPooya" panose="02000503000000020002" pitchFamily="2" charset="-78"/>
              </a:rPr>
              <a:t> و تصمیم او برای هزینه کرد </a:t>
            </a:r>
            <a:r>
              <a:rPr lang="fa-IR" dirty="0" err="1">
                <a:solidFill>
                  <a:schemeClr val="bg1"/>
                </a:solidFill>
                <a:latin typeface="IRPooya" panose="02000503000000020002" pitchFamily="2" charset="-78"/>
                <a:cs typeface="IRPooya" panose="02000503000000020002" pitchFamily="2" charset="-78"/>
              </a:rPr>
              <a:t>ثروت‌ها</a:t>
            </a:r>
            <a:r>
              <a:rPr lang="fa-IR" dirty="0">
                <a:solidFill>
                  <a:schemeClr val="bg1"/>
                </a:solidFill>
                <a:latin typeface="IRPooya" panose="02000503000000020002" pitchFamily="2" charset="-78"/>
                <a:cs typeface="IRPooya" panose="02000503000000020002" pitchFamily="2" charset="-78"/>
              </a:rPr>
              <a:t>، تصمیم در خرج اموال شخصی است. </a:t>
            </a:r>
            <a:endParaRPr lang="en-US" dirty="0">
              <a:solidFill>
                <a:schemeClr val="bg1"/>
              </a:solidFill>
              <a:latin typeface="IRPooya" panose="02000503000000020002" pitchFamily="2" charset="-78"/>
              <a:cs typeface="IRPooya" panose="02000503000000020002" pitchFamily="2" charset="-78"/>
            </a:endParaRPr>
          </a:p>
          <a:p>
            <a:pPr algn="just" rtl="1"/>
            <a:r>
              <a:rPr lang="fa-IR" dirty="0">
                <a:solidFill>
                  <a:schemeClr val="bg1"/>
                </a:solidFill>
                <a:latin typeface="IRPooya" panose="02000503000000020002" pitchFamily="2" charset="-78"/>
                <a:cs typeface="IRPooya" panose="02000503000000020002" pitchFamily="2" charset="-78"/>
              </a:rPr>
              <a:t>از دیگر </a:t>
            </a:r>
            <a:r>
              <a:rPr lang="fa-IR" dirty="0" err="1">
                <a:solidFill>
                  <a:schemeClr val="bg1"/>
                </a:solidFill>
                <a:latin typeface="IRPooya" panose="02000503000000020002" pitchFamily="2" charset="-78"/>
                <a:cs typeface="IRPooya" panose="02000503000000020002" pitchFamily="2" charset="-78"/>
              </a:rPr>
              <a:t>ویژگی‌های</a:t>
            </a:r>
            <a:r>
              <a:rPr lang="fa-IR" dirty="0">
                <a:solidFill>
                  <a:schemeClr val="bg1"/>
                </a:solidFill>
                <a:latin typeface="IRPooya" panose="02000503000000020002" pitchFamily="2" charset="-78"/>
                <a:cs typeface="IRPooya" panose="02000503000000020002" pitchFamily="2" charset="-78"/>
              </a:rPr>
              <a:t> دوران صفوی، نظام‌مندتر شدن </a:t>
            </a:r>
            <a:r>
              <a:rPr lang="fa-IR" dirty="0">
                <a:solidFill>
                  <a:schemeClr val="accent2">
                    <a:lumMod val="60000"/>
                    <a:lumOff val="40000"/>
                  </a:schemeClr>
                </a:solidFill>
                <a:latin typeface="IRPooya" panose="02000503000000020002" pitchFamily="2" charset="-78"/>
                <a:cs typeface="IRPooya" panose="02000503000000020002" pitchFamily="2" charset="-78"/>
              </a:rPr>
              <a:t>ساختار مالیاتی </a:t>
            </a:r>
            <a:r>
              <a:rPr lang="fa-IR" dirty="0">
                <a:solidFill>
                  <a:schemeClr val="bg1"/>
                </a:solidFill>
                <a:latin typeface="IRPooya" panose="02000503000000020002" pitchFamily="2" charset="-78"/>
                <a:cs typeface="IRPooya" panose="02000503000000020002" pitchFamily="2" charset="-78"/>
              </a:rPr>
              <a:t>است که </a:t>
            </a:r>
            <a:r>
              <a:rPr lang="fa-IR" dirty="0" err="1">
                <a:solidFill>
                  <a:schemeClr val="bg1"/>
                </a:solidFill>
                <a:latin typeface="IRPooya" panose="02000503000000020002" pitchFamily="2" charset="-78"/>
                <a:cs typeface="IRPooya" panose="02000503000000020002" pitchFamily="2" charset="-78"/>
              </a:rPr>
              <a:t>اصلی‌ترین</a:t>
            </a:r>
            <a:r>
              <a:rPr lang="fa-IR" dirty="0">
                <a:solidFill>
                  <a:schemeClr val="bg1"/>
                </a:solidFill>
                <a:latin typeface="IRPooya" panose="02000503000000020002" pitchFamily="2" charset="-78"/>
                <a:cs typeface="IRPooya" panose="02000503000000020002" pitchFamily="2" charset="-78"/>
              </a:rPr>
              <a:t> منبع درآمد حاکمیت را تشکیل می‌دهد،</a:t>
            </a:r>
          </a:p>
          <a:p>
            <a:pPr algn="just" rtl="1"/>
            <a:r>
              <a:rPr lang="fa-IR" dirty="0">
                <a:solidFill>
                  <a:schemeClr val="bg1"/>
                </a:solidFill>
                <a:latin typeface="IRPooya" panose="02000503000000020002" pitchFamily="2" charset="-78"/>
                <a:cs typeface="IRPooya" panose="02000503000000020002" pitchFamily="2" charset="-78"/>
              </a:rPr>
              <a:t> تمرکز دولت صفوی بر امور مالیات باعث حجیم شدن ساختارهای استیفائی و حسابداری به ارث رسیده از عصر تیموری می شود. بدین ترتیب </a:t>
            </a:r>
            <a:r>
              <a:rPr lang="fa-IR" dirty="0">
                <a:solidFill>
                  <a:schemeClr val="accent2">
                    <a:lumMod val="60000"/>
                    <a:lumOff val="40000"/>
                  </a:schemeClr>
                </a:solidFill>
                <a:latin typeface="IRPooya" panose="02000503000000020002" pitchFamily="2" charset="-78"/>
                <a:cs typeface="IRPooya" panose="02000503000000020002" pitchFamily="2" charset="-78"/>
              </a:rPr>
              <a:t>پایگاه اصلی </a:t>
            </a:r>
            <a:r>
              <a:rPr lang="fa-IR" dirty="0" err="1">
                <a:solidFill>
                  <a:schemeClr val="accent2">
                    <a:lumMod val="60000"/>
                    <a:lumOff val="40000"/>
                  </a:schemeClr>
                </a:solidFill>
                <a:latin typeface="IRPooya" panose="02000503000000020002" pitchFamily="2" charset="-78"/>
                <a:cs typeface="IRPooya" panose="02000503000000020002" pitchFamily="2" charset="-78"/>
              </a:rPr>
              <a:t>دارایی‌های</a:t>
            </a:r>
            <a:r>
              <a:rPr lang="fa-IR" dirty="0">
                <a:solidFill>
                  <a:schemeClr val="accent2">
                    <a:lumMod val="60000"/>
                    <a:lumOff val="40000"/>
                  </a:schemeClr>
                </a:solidFill>
                <a:latin typeface="IRPooya" panose="02000503000000020002" pitchFamily="2" charset="-78"/>
                <a:cs typeface="IRPooya" panose="02000503000000020002" pitchFamily="2" charset="-78"/>
              </a:rPr>
              <a:t> حکومت صفوی، با نظام اقتصادی مردم گره ویژه‌ای می‌خورد </a:t>
            </a:r>
            <a:r>
              <a:rPr lang="fa-IR" dirty="0">
                <a:solidFill>
                  <a:schemeClr val="bg1"/>
                </a:solidFill>
                <a:latin typeface="IRPooya" panose="02000503000000020002" pitchFamily="2" charset="-78"/>
                <a:cs typeface="IRPooya" panose="02000503000000020002" pitchFamily="2" charset="-78"/>
              </a:rPr>
              <a:t>که از طریق مالیات از ایلات و اصناف بدست </a:t>
            </a:r>
            <a:r>
              <a:rPr lang="fa-IR" dirty="0" err="1">
                <a:solidFill>
                  <a:schemeClr val="bg1"/>
                </a:solidFill>
                <a:latin typeface="IRPooya" panose="02000503000000020002" pitchFamily="2" charset="-78"/>
                <a:cs typeface="IRPooya" panose="02000503000000020002" pitchFamily="2" charset="-78"/>
              </a:rPr>
              <a:t>می‌آید</a:t>
            </a:r>
            <a:r>
              <a:rPr lang="fa-IR" dirty="0">
                <a:solidFill>
                  <a:schemeClr val="bg1"/>
                </a:solidFill>
                <a:latin typeface="IRPooya" panose="02000503000000020002" pitchFamily="2" charset="-78"/>
                <a:cs typeface="IRPooya" panose="02000503000000020002" pitchFamily="2" charset="-78"/>
              </a:rPr>
              <a:t>.</a:t>
            </a:r>
          </a:p>
          <a:p>
            <a:pPr algn="just" rtl="1"/>
            <a:r>
              <a:rPr lang="fa-IR" dirty="0">
                <a:solidFill>
                  <a:schemeClr val="bg1"/>
                </a:solidFill>
                <a:latin typeface="IRPooya" panose="02000503000000020002" pitchFamily="2" charset="-78"/>
                <a:cs typeface="IRPooya" panose="02000503000000020002" pitchFamily="2" charset="-78"/>
              </a:rPr>
              <a:t>از اینرو دستگاه شاهی باید به خوبی مردم را قانع کنند که مواجب خود را بپردازند؛ چرا که امور سلطانی لنگ درآمدهای مالیاتی است. </a:t>
            </a:r>
            <a:r>
              <a:rPr lang="fa-IR" dirty="0" err="1">
                <a:solidFill>
                  <a:schemeClr val="bg1"/>
                </a:solidFill>
                <a:latin typeface="IRPooya" panose="02000503000000020002" pitchFamily="2" charset="-78"/>
                <a:cs typeface="IRPooya" panose="02000503000000020002" pitchFamily="2" charset="-78"/>
              </a:rPr>
              <a:t>شکل‌گیری</a:t>
            </a:r>
            <a:r>
              <a:rPr lang="fa-IR" dirty="0">
                <a:solidFill>
                  <a:schemeClr val="bg1"/>
                </a:solidFill>
                <a:latin typeface="IRPooya" panose="02000503000000020002" pitchFamily="2" charset="-78"/>
                <a:cs typeface="IRPooya" panose="02000503000000020002" pitchFamily="2" charset="-78"/>
              </a:rPr>
              <a:t> </a:t>
            </a:r>
            <a:r>
              <a:rPr lang="fa-IR" dirty="0">
                <a:solidFill>
                  <a:schemeClr val="accent2">
                    <a:lumMod val="60000"/>
                    <a:lumOff val="40000"/>
                  </a:schemeClr>
                </a:solidFill>
                <a:latin typeface="IRPooya" panose="02000503000000020002" pitchFamily="2" charset="-78"/>
                <a:cs typeface="IRPooya" panose="02000503000000020002" pitchFamily="2" charset="-78"/>
              </a:rPr>
              <a:t>جلسات تعیین مالیات توسط کلانتران که نمایندگان دولت در شهرها هستند؛ با نمایندگان اصناف و </a:t>
            </a:r>
            <a:r>
              <a:rPr lang="fa-IR" dirty="0" err="1">
                <a:solidFill>
                  <a:schemeClr val="accent2">
                    <a:lumMod val="60000"/>
                    <a:lumOff val="40000"/>
                  </a:schemeClr>
                </a:solidFill>
                <a:latin typeface="IRPooya" panose="02000503000000020002" pitchFamily="2" charset="-78"/>
                <a:cs typeface="IRPooya" panose="02000503000000020002" pitchFamily="2" charset="-78"/>
              </a:rPr>
              <a:t>پیشه‌وری</a:t>
            </a:r>
            <a:r>
              <a:rPr lang="fa-IR" dirty="0">
                <a:solidFill>
                  <a:schemeClr val="accent2">
                    <a:lumMod val="60000"/>
                    <a:lumOff val="40000"/>
                  </a:schemeClr>
                </a:solidFill>
                <a:latin typeface="IRPooya" panose="02000503000000020002" pitchFamily="2" charset="-78"/>
                <a:cs typeface="IRPooya" panose="02000503000000020002" pitchFamily="2" charset="-78"/>
              </a:rPr>
              <a:t> </a:t>
            </a:r>
            <a:r>
              <a:rPr lang="fa-IR" dirty="0">
                <a:solidFill>
                  <a:schemeClr val="bg1"/>
                </a:solidFill>
                <a:latin typeface="IRPooya" panose="02000503000000020002" pitchFamily="2" charset="-78"/>
                <a:cs typeface="IRPooya" panose="02000503000000020002" pitchFamily="2" charset="-78"/>
              </a:rPr>
              <a:t>را </a:t>
            </a:r>
            <a:r>
              <a:rPr lang="fa-IR" dirty="0" err="1">
                <a:solidFill>
                  <a:schemeClr val="bg1"/>
                </a:solidFill>
                <a:latin typeface="IRPooya" panose="02000503000000020002" pitchFamily="2" charset="-78"/>
                <a:cs typeface="IRPooya" panose="02000503000000020002" pitchFamily="2" charset="-78"/>
              </a:rPr>
              <a:t>می‌توان</a:t>
            </a:r>
            <a:r>
              <a:rPr lang="fa-IR" dirty="0">
                <a:solidFill>
                  <a:schemeClr val="bg1"/>
                </a:solidFill>
                <a:latin typeface="IRPooya" panose="02000503000000020002" pitchFamily="2" charset="-78"/>
                <a:cs typeface="IRPooya" panose="02000503000000020002" pitchFamily="2" charset="-78"/>
              </a:rPr>
              <a:t> در این راستا تحلیل کرد که مالیات هم </a:t>
            </a:r>
            <a:r>
              <a:rPr lang="fa-IR" dirty="0" err="1">
                <a:solidFill>
                  <a:schemeClr val="bg1"/>
                </a:solidFill>
                <a:latin typeface="IRPooya" panose="02000503000000020002" pitchFamily="2" charset="-78"/>
                <a:cs typeface="IRPooya" panose="02000503000000020002" pitchFamily="2" charset="-78"/>
              </a:rPr>
              <a:t>بگونه‌ای</a:t>
            </a:r>
            <a:r>
              <a:rPr lang="fa-IR" dirty="0">
                <a:solidFill>
                  <a:schemeClr val="bg1"/>
                </a:solidFill>
                <a:latin typeface="IRPooya" panose="02000503000000020002" pitchFamily="2" charset="-78"/>
                <a:cs typeface="IRPooya" panose="02000503000000020002" pitchFamily="2" charset="-78"/>
              </a:rPr>
              <a:t> باشد که مایحتاج دار الحکومه را تامین کند و هم </a:t>
            </a:r>
            <a:r>
              <a:rPr lang="fa-IR" dirty="0" err="1">
                <a:solidFill>
                  <a:schemeClr val="bg1"/>
                </a:solidFill>
                <a:latin typeface="IRPooya" panose="02000503000000020002" pitchFamily="2" charset="-78"/>
                <a:cs typeface="IRPooya" panose="02000503000000020002" pitchFamily="2" charset="-78"/>
              </a:rPr>
              <a:t>بگونه‌ای</a:t>
            </a:r>
            <a:r>
              <a:rPr lang="fa-IR" dirty="0">
                <a:solidFill>
                  <a:schemeClr val="bg1"/>
                </a:solidFill>
                <a:latin typeface="IRPooya" panose="02000503000000020002" pitchFamily="2" charset="-78"/>
                <a:cs typeface="IRPooya" panose="02000503000000020002" pitchFamily="2" charset="-78"/>
              </a:rPr>
              <a:t> باشد که مردم از پس پرداخت آن بر بیایند.</a:t>
            </a:r>
            <a:endParaRPr lang="en-US" dirty="0">
              <a:solidFill>
                <a:schemeClr val="bg1"/>
              </a:solidFill>
              <a:latin typeface="IRPooya" panose="02000503000000020002" pitchFamily="2" charset="-78"/>
              <a:cs typeface="IRPooya" panose="02000503000000020002" pitchFamily="2" charset="-78"/>
            </a:endParaRPr>
          </a:p>
        </p:txBody>
      </p:sp>
      <p:pic>
        <p:nvPicPr>
          <p:cNvPr id="9" name="Picture 8">
            <a:extLst>
              <a:ext uri="{FF2B5EF4-FFF2-40B4-BE49-F238E27FC236}">
                <a16:creationId xmlns:a16="http://schemas.microsoft.com/office/drawing/2014/main" id="{6C384667-CF49-2D46-6FAB-5D89CBB993CA}"/>
              </a:ext>
            </a:extLst>
          </p:cNvPr>
          <p:cNvPicPr>
            <a:picLocks noChangeAspect="1"/>
          </p:cNvPicPr>
          <p:nvPr/>
        </p:nvPicPr>
        <p:blipFill>
          <a:blip r:embed="rId2">
            <a:extLst>
              <a:ext uri="{28A0092B-C50C-407E-A947-70E740481C1C}">
                <a14:useLocalDpi xmlns:a14="http://schemas.microsoft.com/office/drawing/2010/main" val="0"/>
              </a:ext>
            </a:extLst>
          </a:blip>
          <a:srcRect l="-436" r="-1033" b="1762"/>
          <a:stretch/>
        </p:blipFill>
        <p:spPr>
          <a:xfrm>
            <a:off x="7692112" y="1480955"/>
            <a:ext cx="3784938" cy="3330531"/>
          </a:xfrm>
          <a:prstGeom prst="rect">
            <a:avLst/>
          </a:prstGeom>
        </p:spPr>
      </p:pic>
    </p:spTree>
    <p:extLst>
      <p:ext uri="{BB962C8B-B14F-4D97-AF65-F5344CB8AC3E}">
        <p14:creationId xmlns:p14="http://schemas.microsoft.com/office/powerpoint/2010/main" val="40812667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7D125-D062-2282-0BBE-1F7F3F47BD0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EBFCC92-415B-AAAB-23C7-8E144460E656}"/>
              </a:ext>
            </a:extLst>
          </p:cNvPr>
          <p:cNvSpPr/>
          <p:nvPr/>
        </p:nvSpPr>
        <p:spPr>
          <a:xfrm>
            <a:off x="0" y="0"/>
            <a:ext cx="12192000" cy="6858000"/>
          </a:xfrm>
          <a:prstGeom prst="rect">
            <a:avLst/>
          </a:prstGeom>
          <a:solidFill>
            <a:schemeClr val="tx1"/>
          </a:solidFill>
        </p:spPr>
        <p:style>
          <a:lnRef idx="2">
            <a:schemeClr val="dk1"/>
          </a:lnRef>
          <a:fillRef idx="1">
            <a:schemeClr val="lt1"/>
          </a:fillRef>
          <a:effectRef idx="0">
            <a:schemeClr val="dk1"/>
          </a:effectRef>
          <a:fontRef idx="minor">
            <a:schemeClr val="dk1"/>
          </a:fontRef>
        </p:style>
        <p:txBody>
          <a:bodyPr rtlCol="1" anchor="ctr"/>
          <a:lstStyle/>
          <a:p>
            <a:pPr algn="ctr"/>
            <a:endParaRPr lang="fa-IR"/>
          </a:p>
        </p:txBody>
      </p:sp>
      <p:sp>
        <p:nvSpPr>
          <p:cNvPr id="12" name="TextBox 11">
            <a:extLst>
              <a:ext uri="{FF2B5EF4-FFF2-40B4-BE49-F238E27FC236}">
                <a16:creationId xmlns:a16="http://schemas.microsoft.com/office/drawing/2014/main" id="{2B2588D4-D848-884A-B181-CBDBD2C43BDF}"/>
              </a:ext>
            </a:extLst>
          </p:cNvPr>
          <p:cNvSpPr txBox="1"/>
          <p:nvPr/>
        </p:nvSpPr>
        <p:spPr>
          <a:xfrm>
            <a:off x="3323133" y="4097343"/>
            <a:ext cx="5710829" cy="1754326"/>
          </a:xfrm>
          <a:prstGeom prst="rect">
            <a:avLst/>
          </a:prstGeom>
          <a:noFill/>
        </p:spPr>
        <p:txBody>
          <a:bodyPr wrap="square" rtlCol="1">
            <a:spAutoFit/>
          </a:bodyPr>
          <a:lstStyle/>
          <a:p>
            <a:r>
              <a:rPr lang="fa-IR" sz="3600" dirty="0">
                <a:solidFill>
                  <a:srgbClr val="F5DAB3"/>
                </a:solidFill>
                <a:cs typeface="B Ferdosi" panose="00000400000000000000" pitchFamily="2" charset="-78"/>
              </a:rPr>
              <a:t>آزادی عمل مردم در سبک زندگی</a:t>
            </a:r>
          </a:p>
          <a:p>
            <a:r>
              <a:rPr lang="fa-IR" sz="3600" dirty="0" err="1">
                <a:solidFill>
                  <a:srgbClr val="F5DAB3"/>
                </a:solidFill>
                <a:cs typeface="B Ferdosi" panose="00000400000000000000" pitchFamily="2" charset="-78"/>
              </a:rPr>
              <a:t>شکل‌گیری</a:t>
            </a:r>
            <a:r>
              <a:rPr lang="fa-IR" sz="3600" dirty="0">
                <a:solidFill>
                  <a:srgbClr val="F5DAB3"/>
                </a:solidFill>
                <a:cs typeface="B Ferdosi" panose="00000400000000000000" pitchFamily="2" charset="-78"/>
              </a:rPr>
              <a:t> و شکوفایی </a:t>
            </a:r>
            <a:r>
              <a:rPr lang="fa-IR" sz="3600" dirty="0" err="1">
                <a:solidFill>
                  <a:srgbClr val="F5DAB3"/>
                </a:solidFill>
                <a:cs typeface="B Ferdosi" panose="00000400000000000000" pitchFamily="2" charset="-78"/>
              </a:rPr>
              <a:t>پدیده‌ها</a:t>
            </a:r>
            <a:r>
              <a:rPr lang="fa-IR" sz="3600" dirty="0">
                <a:solidFill>
                  <a:srgbClr val="F5DAB3"/>
                </a:solidFill>
                <a:cs typeface="B Ferdosi" panose="00000400000000000000" pitchFamily="2" charset="-78"/>
              </a:rPr>
              <a:t> و نهادهای اجتماعی</a:t>
            </a:r>
          </a:p>
        </p:txBody>
      </p:sp>
      <p:cxnSp>
        <p:nvCxnSpPr>
          <p:cNvPr id="21" name="Connector: Elbow 20">
            <a:extLst>
              <a:ext uri="{FF2B5EF4-FFF2-40B4-BE49-F238E27FC236}">
                <a16:creationId xmlns:a16="http://schemas.microsoft.com/office/drawing/2014/main" id="{D1CF1FB5-CF58-B0C6-B696-1964110AA677}"/>
              </a:ext>
            </a:extLst>
          </p:cNvPr>
          <p:cNvCxnSpPr/>
          <p:nvPr/>
        </p:nvCxnSpPr>
        <p:spPr>
          <a:xfrm rot="5400000">
            <a:off x="47905" y="817983"/>
            <a:ext cx="1397310" cy="576854"/>
          </a:xfrm>
          <a:prstGeom prst="bentConnector3">
            <a:avLst>
              <a:gd name="adj1" fmla="val -664"/>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6" name="Picture 5">
            <a:extLst>
              <a:ext uri="{FF2B5EF4-FFF2-40B4-BE49-F238E27FC236}">
                <a16:creationId xmlns:a16="http://schemas.microsoft.com/office/drawing/2014/main" id="{7D4734EF-234D-0237-9809-A11AF917D8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33962" y="1315240"/>
            <a:ext cx="2848330" cy="4842160"/>
          </a:xfrm>
          <a:prstGeom prst="rect">
            <a:avLst/>
          </a:prstGeom>
        </p:spPr>
      </p:pic>
      <p:pic>
        <p:nvPicPr>
          <p:cNvPr id="13" name="Picture 12">
            <a:extLst>
              <a:ext uri="{FF2B5EF4-FFF2-40B4-BE49-F238E27FC236}">
                <a16:creationId xmlns:a16="http://schemas.microsoft.com/office/drawing/2014/main" id="{4B7C29DC-11AB-0B4D-A2D1-17768957EF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1890" y="479714"/>
            <a:ext cx="2702011" cy="4645179"/>
          </a:xfrm>
          <a:prstGeom prst="rect">
            <a:avLst/>
          </a:prstGeom>
        </p:spPr>
      </p:pic>
      <p:pic>
        <p:nvPicPr>
          <p:cNvPr id="16" name="Picture 15">
            <a:extLst>
              <a:ext uri="{FF2B5EF4-FFF2-40B4-BE49-F238E27FC236}">
                <a16:creationId xmlns:a16="http://schemas.microsoft.com/office/drawing/2014/main" id="{94DF6C06-6E26-544E-64F0-4D07049DC4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35443" y="1315240"/>
            <a:ext cx="5226977" cy="2613489"/>
          </a:xfrm>
          <a:prstGeom prst="rect">
            <a:avLst/>
          </a:prstGeom>
        </p:spPr>
      </p:pic>
    </p:spTree>
    <p:extLst>
      <p:ext uri="{BB962C8B-B14F-4D97-AF65-F5344CB8AC3E}">
        <p14:creationId xmlns:p14="http://schemas.microsoft.com/office/powerpoint/2010/main" val="872382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7D125-D062-2282-0BBE-1F7F3F47BD0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EBFCC92-415B-AAAB-23C7-8E144460E656}"/>
              </a:ext>
            </a:extLst>
          </p:cNvPr>
          <p:cNvSpPr/>
          <p:nvPr/>
        </p:nvSpPr>
        <p:spPr>
          <a:xfrm>
            <a:off x="0" y="0"/>
            <a:ext cx="12192000" cy="6858000"/>
          </a:xfrm>
          <a:prstGeom prst="rect">
            <a:avLst/>
          </a:prstGeom>
          <a:solidFill>
            <a:schemeClr val="tx1"/>
          </a:solidFill>
        </p:spPr>
        <p:style>
          <a:lnRef idx="2">
            <a:schemeClr val="dk1"/>
          </a:lnRef>
          <a:fillRef idx="1">
            <a:schemeClr val="lt1"/>
          </a:fillRef>
          <a:effectRef idx="0">
            <a:schemeClr val="dk1"/>
          </a:effectRef>
          <a:fontRef idx="minor">
            <a:schemeClr val="dk1"/>
          </a:fontRef>
        </p:style>
        <p:txBody>
          <a:bodyPr rtlCol="1" anchor="ctr"/>
          <a:lstStyle/>
          <a:p>
            <a:pPr algn="ctr"/>
            <a:endParaRPr lang="fa-IR"/>
          </a:p>
        </p:txBody>
      </p:sp>
      <p:sp>
        <p:nvSpPr>
          <p:cNvPr id="12" name="TextBox 11">
            <a:extLst>
              <a:ext uri="{FF2B5EF4-FFF2-40B4-BE49-F238E27FC236}">
                <a16:creationId xmlns:a16="http://schemas.microsoft.com/office/drawing/2014/main" id="{2B2588D4-D848-884A-B181-CBDBD2C43BDF}"/>
              </a:ext>
            </a:extLst>
          </p:cNvPr>
          <p:cNvSpPr txBox="1"/>
          <p:nvPr/>
        </p:nvSpPr>
        <p:spPr>
          <a:xfrm>
            <a:off x="3614057" y="766732"/>
            <a:ext cx="5110197" cy="5632311"/>
          </a:xfrm>
          <a:prstGeom prst="rect">
            <a:avLst/>
          </a:prstGeom>
          <a:solidFill>
            <a:schemeClr val="accent5">
              <a:lumMod val="50000"/>
            </a:schemeClr>
          </a:solidFill>
        </p:spPr>
        <p:txBody>
          <a:bodyPr wrap="square" rtlCol="1">
            <a:spAutoFit/>
          </a:bodyPr>
          <a:lstStyle>
            <a:defPPr>
              <a:defRPr lang="fa-IR"/>
            </a:defPPr>
            <a:lvl1pPr algn="just" rtl="1">
              <a:defRPr>
                <a:solidFill>
                  <a:schemeClr val="bg1"/>
                </a:solidFill>
                <a:latin typeface="IRPooya" panose="02000503000000020002" pitchFamily="2" charset="-78"/>
                <a:cs typeface="IRPooya" panose="02000503000000020002" pitchFamily="2" charset="-78"/>
              </a:defRPr>
            </a:lvl1pPr>
          </a:lstStyle>
          <a:p>
            <a:r>
              <a:rPr lang="fa-IR" sz="2000" dirty="0"/>
              <a:t>کم رنگ بودن مداخله </a:t>
            </a:r>
            <a:r>
              <a:rPr lang="fa-IR" sz="2000" dirty="0" err="1"/>
              <a:t>سلطنت‌های</a:t>
            </a:r>
            <a:r>
              <a:rPr lang="fa-IR" sz="2000" dirty="0"/>
              <a:t> سنتی در زیست مردم، باعث می شود که بسیاری از مناسبات فرهنگی و اجتماعی در </a:t>
            </a:r>
            <a:r>
              <a:rPr lang="fa-IR" sz="2000" dirty="0" err="1">
                <a:solidFill>
                  <a:srgbClr val="FFC000"/>
                </a:solidFill>
              </a:rPr>
              <a:t>لایه‌های</a:t>
            </a:r>
            <a:r>
              <a:rPr lang="fa-IR" sz="2000" dirty="0">
                <a:solidFill>
                  <a:srgbClr val="FFC000"/>
                </a:solidFill>
              </a:rPr>
              <a:t> خرد مردمی </a:t>
            </a:r>
            <a:r>
              <a:rPr lang="fa-IR" sz="2000" dirty="0"/>
              <a:t>رقم بخورد.</a:t>
            </a:r>
          </a:p>
          <a:p>
            <a:r>
              <a:rPr lang="fa-IR" sz="2000" dirty="0"/>
              <a:t> در این عصر </a:t>
            </a:r>
            <a:r>
              <a:rPr lang="fa-IR" sz="2000" dirty="0">
                <a:solidFill>
                  <a:srgbClr val="FFC000"/>
                </a:solidFill>
              </a:rPr>
              <a:t>نظام آموزشی حاکمیتی وجود ندارد </a:t>
            </a:r>
            <a:r>
              <a:rPr lang="fa-IR" sz="2000" dirty="0"/>
              <a:t>که در نوع </a:t>
            </a:r>
            <a:r>
              <a:rPr lang="fa-IR" sz="2000" dirty="0" err="1"/>
              <a:t>آموزش‌ها</a:t>
            </a:r>
            <a:r>
              <a:rPr lang="fa-IR" sz="2000" dirty="0"/>
              <a:t> و کتب درسی اراده خود را دخیل کند. بدین ترتیب والدینی که علاقه به تحصیل فرزندان خود دارند آنان را به نزد عالمان یا مدرسین مکتب </a:t>
            </a:r>
            <a:r>
              <a:rPr lang="fa-IR" sz="2000" dirty="0" err="1"/>
              <a:t>خانه‌ای</a:t>
            </a:r>
            <a:r>
              <a:rPr lang="fa-IR" sz="2000" dirty="0"/>
              <a:t> برده و کودکان بر اساس قواعد غیر معین مشغول به تحصیل علوم مرسوم در آن عصر می گردند.</a:t>
            </a:r>
          </a:p>
          <a:p>
            <a:r>
              <a:rPr lang="fa-IR" sz="2000" dirty="0"/>
              <a:t> بسیاری از نیازهای روزمره جوامع روستایی و شهری در زمینه </a:t>
            </a:r>
            <a:r>
              <a:rPr lang="fa-IR" sz="2000" dirty="0" err="1"/>
              <a:t>خوراک،پوشاک</a:t>
            </a:r>
            <a:r>
              <a:rPr lang="fa-IR" sz="2000" dirty="0"/>
              <a:t> و مسکین؛ بدون مداخله حاکمیت در سطوح منطقه‌ای یا محلی رتق و فتق می‌گردد. طبیعتا شکل‌گیری نظامات اجتماعی مستقل از دولت در چنین جوامعی قابل انتظار است؛ به عنوان مثال جوامع شهری تشکل‌های مردمی اقتصادی تحت عنوان اصناف شکل می‌دهند که برای خود </a:t>
            </a:r>
            <a:r>
              <a:rPr lang="fa-IR" sz="2000" dirty="0" err="1"/>
              <a:t>ساختارهایی</a:t>
            </a:r>
            <a:r>
              <a:rPr lang="fa-IR" sz="2000" dirty="0"/>
              <a:t> ساده اما مشخصی دارند؛ که به صورت تدریجی در دوران حیات شاهان صفوی ارتباط اصناف و پیشه وران با دولت مرکزی بیشتر </a:t>
            </a:r>
            <a:r>
              <a:rPr lang="fa-IR" sz="2000" dirty="0" err="1"/>
              <a:t>می‌شود</a:t>
            </a:r>
            <a:r>
              <a:rPr lang="fa-IR" sz="2000" dirty="0"/>
              <a:t>.</a:t>
            </a:r>
            <a:endParaRPr lang="en-US" sz="2000" dirty="0"/>
          </a:p>
        </p:txBody>
      </p:sp>
      <p:cxnSp>
        <p:nvCxnSpPr>
          <p:cNvPr id="21" name="Connector: Elbow 20">
            <a:extLst>
              <a:ext uri="{FF2B5EF4-FFF2-40B4-BE49-F238E27FC236}">
                <a16:creationId xmlns:a16="http://schemas.microsoft.com/office/drawing/2014/main" id="{D1CF1FB5-CF58-B0C6-B696-1964110AA677}"/>
              </a:ext>
            </a:extLst>
          </p:cNvPr>
          <p:cNvCxnSpPr/>
          <p:nvPr/>
        </p:nvCxnSpPr>
        <p:spPr>
          <a:xfrm rot="5400000">
            <a:off x="47905" y="817983"/>
            <a:ext cx="1397310" cy="576854"/>
          </a:xfrm>
          <a:prstGeom prst="bentConnector3">
            <a:avLst>
              <a:gd name="adj1" fmla="val -664"/>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6" name="Picture 5">
            <a:extLst>
              <a:ext uri="{FF2B5EF4-FFF2-40B4-BE49-F238E27FC236}">
                <a16:creationId xmlns:a16="http://schemas.microsoft.com/office/drawing/2014/main" id="{7D4734EF-234D-0237-9809-A11AF917D8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33962" y="1315240"/>
            <a:ext cx="2848330" cy="4842160"/>
          </a:xfrm>
          <a:prstGeom prst="rect">
            <a:avLst/>
          </a:prstGeom>
        </p:spPr>
      </p:pic>
      <p:pic>
        <p:nvPicPr>
          <p:cNvPr id="13" name="Picture 12">
            <a:extLst>
              <a:ext uri="{FF2B5EF4-FFF2-40B4-BE49-F238E27FC236}">
                <a16:creationId xmlns:a16="http://schemas.microsoft.com/office/drawing/2014/main" id="{4B7C29DC-11AB-0B4D-A2D1-17768957EF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1890" y="479714"/>
            <a:ext cx="2702011" cy="4645179"/>
          </a:xfrm>
          <a:prstGeom prst="rect">
            <a:avLst/>
          </a:prstGeom>
        </p:spPr>
      </p:pic>
    </p:spTree>
    <p:extLst>
      <p:ext uri="{BB962C8B-B14F-4D97-AF65-F5344CB8AC3E}">
        <p14:creationId xmlns:p14="http://schemas.microsoft.com/office/powerpoint/2010/main" val="1787132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7D125-D062-2282-0BBE-1F7F3F47BD0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EBFCC92-415B-AAAB-23C7-8E144460E656}"/>
              </a:ext>
            </a:extLst>
          </p:cNvPr>
          <p:cNvSpPr/>
          <p:nvPr/>
        </p:nvSpPr>
        <p:spPr>
          <a:xfrm>
            <a:off x="0" y="0"/>
            <a:ext cx="12192000" cy="6858000"/>
          </a:xfrm>
          <a:prstGeom prst="rect">
            <a:avLst/>
          </a:prstGeom>
          <a:solidFill>
            <a:schemeClr val="tx1"/>
          </a:solidFill>
        </p:spPr>
        <p:style>
          <a:lnRef idx="2">
            <a:schemeClr val="dk1"/>
          </a:lnRef>
          <a:fillRef idx="1">
            <a:schemeClr val="lt1"/>
          </a:fillRef>
          <a:effectRef idx="0">
            <a:schemeClr val="dk1"/>
          </a:effectRef>
          <a:fontRef idx="minor">
            <a:schemeClr val="dk1"/>
          </a:fontRef>
        </p:style>
        <p:txBody>
          <a:bodyPr rtlCol="1" anchor="ctr"/>
          <a:lstStyle/>
          <a:p>
            <a:pPr algn="ctr"/>
            <a:endParaRPr lang="fa-IR"/>
          </a:p>
        </p:txBody>
      </p:sp>
      <p:sp>
        <p:nvSpPr>
          <p:cNvPr id="12" name="TextBox 11">
            <a:extLst>
              <a:ext uri="{FF2B5EF4-FFF2-40B4-BE49-F238E27FC236}">
                <a16:creationId xmlns:a16="http://schemas.microsoft.com/office/drawing/2014/main" id="{2B2588D4-D848-884A-B181-CBDBD2C43BDF}"/>
              </a:ext>
            </a:extLst>
          </p:cNvPr>
          <p:cNvSpPr txBox="1"/>
          <p:nvPr/>
        </p:nvSpPr>
        <p:spPr>
          <a:xfrm>
            <a:off x="3614057" y="1223932"/>
            <a:ext cx="5110197" cy="5262979"/>
          </a:xfrm>
          <a:prstGeom prst="rect">
            <a:avLst/>
          </a:prstGeom>
          <a:solidFill>
            <a:schemeClr val="accent5">
              <a:lumMod val="50000"/>
            </a:schemeClr>
          </a:solidFill>
        </p:spPr>
        <p:txBody>
          <a:bodyPr wrap="square" rtlCol="1">
            <a:spAutoFit/>
          </a:bodyPr>
          <a:lstStyle>
            <a:defPPr>
              <a:defRPr lang="fa-IR"/>
            </a:defPPr>
            <a:lvl1pPr algn="just" rtl="1">
              <a:defRPr>
                <a:solidFill>
                  <a:schemeClr val="bg1"/>
                </a:solidFill>
                <a:latin typeface="IRPooya" panose="02000503000000020002" pitchFamily="2" charset="-78"/>
                <a:cs typeface="IRPooya" panose="02000503000000020002" pitchFamily="2" charset="-78"/>
              </a:defRPr>
            </a:lvl1pPr>
          </a:lstStyle>
          <a:p>
            <a:r>
              <a:rPr lang="fa-IR" sz="1400" b="1" dirty="0"/>
              <a:t>فتوت و جوانمردی:</a:t>
            </a:r>
            <a:r>
              <a:rPr lang="fa-IR" sz="1400" dirty="0"/>
              <a:t> فتوت‌نامه‌ها ریشه در آیین جوانمردی و عیاری دارند که از دوران پیش از اسلام در ایران وجود داشته و پس از اسلام به شکل سازمان‌های صنفی و اجتماعی ادامه یافته است. این آیین به کار و حرفه‌ها ارزش می‌دهد و سعی در ایجاد منزلت اجتماعی برای هر شغل دارد.</a:t>
            </a:r>
          </a:p>
          <a:p>
            <a:r>
              <a:rPr lang="fa-IR" sz="1400" b="1" dirty="0"/>
              <a:t>ارزش کار:</a:t>
            </a:r>
            <a:r>
              <a:rPr lang="fa-IR" sz="1400" dirty="0"/>
              <a:t> در فتوت‌نامه‌ها، کار و حرفه‌ها نه تنها از نظر اقتصادی، بلکه از نظر اخلاقی، اجتماعی و حتی مذهبی ارزشمند تلقی می‌شوند. هر شغل، حتی ساده‌ترین آنها، به عنوان بخشی از یک نظام بزرگتر دیده می‌شود که به جامعه خدمت می‌کند.</a:t>
            </a:r>
          </a:p>
          <a:p>
            <a:r>
              <a:rPr lang="fa-IR" sz="1400" b="1" dirty="0"/>
              <a:t>ارتباط با تصوف:</a:t>
            </a:r>
            <a:r>
              <a:rPr lang="fa-IR" sz="1400" dirty="0"/>
              <a:t> فتوت‌نامه‌ها با تصوف نیز ارتباط نزدیکی دارند. بسیاری از بزرگان تصوف، آثار خود را به فتوت و جوانمردی اختصاص داده‌اند و این دو مکتب در کنار هم به رشد و توسعه فرهنگ کار و پیشه‌وری در ایران کمک کرده‌اند.</a:t>
            </a:r>
          </a:p>
          <a:p>
            <a:r>
              <a:rPr lang="fa-IR" sz="1400" b="1" dirty="0"/>
              <a:t>تاریخچه اصناف:</a:t>
            </a:r>
            <a:r>
              <a:rPr lang="fa-IR" sz="1400" dirty="0"/>
              <a:t> پس از اسلام، پیشه‌وران و اصناف ایرانی به دلیل مهارت‌هایشان در صنایع دستی و تولید کالاهای با کیفیت، ثروتمند و متنفذ شدند. این امر باعث تشکیل سازمان‌های صنفی قدرتمندی شد که حتی در برخی موارد به قدرت سیاسی نیز دست یافتند.</a:t>
            </a:r>
          </a:p>
          <a:p>
            <a:r>
              <a:rPr lang="fa-IR" sz="1400" b="1" dirty="0"/>
              <a:t>تحول فتوت:</a:t>
            </a:r>
            <a:r>
              <a:rPr lang="fa-IR" sz="1400" dirty="0"/>
              <a:t> در طول زمان، فتوت از یک جنبش سیاسی و عیاری به سمت یک آیین صنفی حرکت کرد. در این تحول، فتوت‌نامه‌ها به عنوان راهنماهایی برای اخلاق حرفه‌ای و شیوه‌های صحیح کار و تعامل اجتماعی مورد استفاده قرار گرفتند.</a:t>
            </a:r>
          </a:p>
          <a:p>
            <a:r>
              <a:rPr lang="fa-IR" sz="1400" b="1" dirty="0"/>
              <a:t>ارزش‌های فرهنگی:</a:t>
            </a:r>
            <a:r>
              <a:rPr lang="fa-IR" sz="1400" dirty="0"/>
              <a:t> فتوت‌نامه‌ها نه تنها به کار و حرفه‌ها ارزش می‌دهند، بلکه به آموزش، روابط استاد و شاگرد، و همکاری بین اصناف نیز توجه ویژه‌ای دارند. این متون سعی در ایجاد اعتماد اجتماعی و سرمایه‌گذاری فرهنگی در جامعه دارند.</a:t>
            </a:r>
          </a:p>
          <a:p>
            <a:r>
              <a:rPr lang="fa-IR" sz="1400" b="1" dirty="0"/>
              <a:t>چالش‌های معاصر:</a:t>
            </a:r>
            <a:r>
              <a:rPr lang="fa-IR" sz="1400" dirty="0"/>
              <a:t> متن اشاره می‌کند که در دوران معاصر، فرهنگ کار و پیشه‌وری در ایران با چالش‌هایی مواجه شده است. بسیاری از ایرانیان از فرهنگ کار و کوشش فاصله گرفته‌اند و به سمت مصرف‌گرایی و تن‌آسایی حرکت کرده‌اند. این مسئله نیاز به بازنگری در ارزش‌های فرهنگی و اجتماعی دارد.</a:t>
            </a:r>
          </a:p>
        </p:txBody>
      </p:sp>
      <p:cxnSp>
        <p:nvCxnSpPr>
          <p:cNvPr id="21" name="Connector: Elbow 20">
            <a:extLst>
              <a:ext uri="{FF2B5EF4-FFF2-40B4-BE49-F238E27FC236}">
                <a16:creationId xmlns:a16="http://schemas.microsoft.com/office/drawing/2014/main" id="{D1CF1FB5-CF58-B0C6-B696-1964110AA677}"/>
              </a:ext>
            </a:extLst>
          </p:cNvPr>
          <p:cNvCxnSpPr/>
          <p:nvPr/>
        </p:nvCxnSpPr>
        <p:spPr>
          <a:xfrm rot="5400000">
            <a:off x="47905" y="817983"/>
            <a:ext cx="1397310" cy="576854"/>
          </a:xfrm>
          <a:prstGeom prst="bentConnector3">
            <a:avLst>
              <a:gd name="adj1" fmla="val -664"/>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6" name="Picture 5">
            <a:extLst>
              <a:ext uri="{FF2B5EF4-FFF2-40B4-BE49-F238E27FC236}">
                <a16:creationId xmlns:a16="http://schemas.microsoft.com/office/drawing/2014/main" id="{7D4734EF-234D-0237-9809-A11AF917D8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33962" y="1315240"/>
            <a:ext cx="2848330" cy="4842160"/>
          </a:xfrm>
          <a:prstGeom prst="rect">
            <a:avLst/>
          </a:prstGeom>
        </p:spPr>
      </p:pic>
      <p:pic>
        <p:nvPicPr>
          <p:cNvPr id="13" name="Picture 12">
            <a:extLst>
              <a:ext uri="{FF2B5EF4-FFF2-40B4-BE49-F238E27FC236}">
                <a16:creationId xmlns:a16="http://schemas.microsoft.com/office/drawing/2014/main" id="{4B7C29DC-11AB-0B4D-A2D1-17768957EF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1890" y="479714"/>
            <a:ext cx="2702011" cy="4645179"/>
          </a:xfrm>
          <a:prstGeom prst="rect">
            <a:avLst/>
          </a:prstGeom>
        </p:spPr>
      </p:pic>
      <p:sp>
        <p:nvSpPr>
          <p:cNvPr id="2" name="TextBox 1">
            <a:extLst>
              <a:ext uri="{FF2B5EF4-FFF2-40B4-BE49-F238E27FC236}">
                <a16:creationId xmlns:a16="http://schemas.microsoft.com/office/drawing/2014/main" id="{AB987E6A-40BD-BDE6-31D0-B8F074E4F056}"/>
              </a:ext>
            </a:extLst>
          </p:cNvPr>
          <p:cNvSpPr txBox="1"/>
          <p:nvPr/>
        </p:nvSpPr>
        <p:spPr>
          <a:xfrm>
            <a:off x="3932021" y="303677"/>
            <a:ext cx="7017488" cy="707886"/>
          </a:xfrm>
          <a:prstGeom prst="rect">
            <a:avLst/>
          </a:prstGeom>
          <a:noFill/>
        </p:spPr>
        <p:txBody>
          <a:bodyPr wrap="square" rtlCol="1">
            <a:spAutoFit/>
          </a:bodyPr>
          <a:lstStyle/>
          <a:p>
            <a:pPr algn="r"/>
            <a:r>
              <a:rPr lang="fa-IR" sz="4000" dirty="0">
                <a:highlight>
                  <a:srgbClr val="F5DAB3"/>
                </a:highlight>
                <a:latin typeface="Adobe Arabic" panose="02040503050201020203" pitchFamily="18" charset="-78"/>
                <a:cs typeface="B Nazanin" panose="00000400000000000000" pitchFamily="2" charset="-78"/>
              </a:rPr>
              <a:t>ماجرای اصناف و فتوت‌نامه‌ها</a:t>
            </a:r>
          </a:p>
        </p:txBody>
      </p:sp>
    </p:spTree>
    <p:extLst>
      <p:ext uri="{BB962C8B-B14F-4D97-AF65-F5344CB8AC3E}">
        <p14:creationId xmlns:p14="http://schemas.microsoft.com/office/powerpoint/2010/main" val="1958963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7D125-D062-2282-0BBE-1F7F3F47BD0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EBFCC92-415B-AAAB-23C7-8E144460E656}"/>
              </a:ext>
            </a:extLst>
          </p:cNvPr>
          <p:cNvSpPr/>
          <p:nvPr/>
        </p:nvSpPr>
        <p:spPr>
          <a:xfrm>
            <a:off x="0" y="0"/>
            <a:ext cx="12192000" cy="6858000"/>
          </a:xfrm>
          <a:prstGeom prst="rect">
            <a:avLst/>
          </a:prstGeom>
          <a:solidFill>
            <a:schemeClr val="tx1"/>
          </a:solidFill>
        </p:spPr>
        <p:style>
          <a:lnRef idx="2">
            <a:schemeClr val="dk1"/>
          </a:lnRef>
          <a:fillRef idx="1">
            <a:schemeClr val="lt1"/>
          </a:fillRef>
          <a:effectRef idx="0">
            <a:schemeClr val="dk1"/>
          </a:effectRef>
          <a:fontRef idx="minor">
            <a:schemeClr val="dk1"/>
          </a:fontRef>
        </p:style>
        <p:txBody>
          <a:bodyPr rtlCol="1" anchor="ctr"/>
          <a:lstStyle/>
          <a:p>
            <a:pPr algn="ctr"/>
            <a:endParaRPr lang="fa-IR"/>
          </a:p>
        </p:txBody>
      </p:sp>
      <p:sp>
        <p:nvSpPr>
          <p:cNvPr id="12" name="TextBox 11">
            <a:extLst>
              <a:ext uri="{FF2B5EF4-FFF2-40B4-BE49-F238E27FC236}">
                <a16:creationId xmlns:a16="http://schemas.microsoft.com/office/drawing/2014/main" id="{2B2588D4-D848-884A-B181-CBDBD2C43BDF}"/>
              </a:ext>
            </a:extLst>
          </p:cNvPr>
          <p:cNvSpPr txBox="1"/>
          <p:nvPr/>
        </p:nvSpPr>
        <p:spPr>
          <a:xfrm>
            <a:off x="3614057" y="1223932"/>
            <a:ext cx="5110197" cy="1384995"/>
          </a:xfrm>
          <a:prstGeom prst="rect">
            <a:avLst/>
          </a:prstGeom>
          <a:solidFill>
            <a:schemeClr val="accent5">
              <a:lumMod val="50000"/>
            </a:schemeClr>
          </a:solidFill>
        </p:spPr>
        <p:txBody>
          <a:bodyPr wrap="square" rtlCol="1">
            <a:spAutoFit/>
          </a:bodyPr>
          <a:lstStyle>
            <a:defPPr>
              <a:defRPr lang="fa-IR"/>
            </a:defPPr>
            <a:lvl1pPr algn="just" rtl="1">
              <a:defRPr>
                <a:solidFill>
                  <a:schemeClr val="bg1"/>
                </a:solidFill>
                <a:latin typeface="IRPooya" panose="02000503000000020002" pitchFamily="2" charset="-78"/>
                <a:cs typeface="IRPooya" panose="02000503000000020002" pitchFamily="2" charset="-78"/>
              </a:defRPr>
            </a:lvl1pPr>
          </a:lstStyle>
          <a:p>
            <a:r>
              <a:rPr lang="fa-IR" sz="1400" b="1" dirty="0"/>
              <a:t>محاکم عرفی :</a:t>
            </a:r>
          </a:p>
          <a:p>
            <a:endParaRPr lang="fa-IR" sz="1400" b="1" dirty="0"/>
          </a:p>
          <a:p>
            <a:endParaRPr lang="fa-IR" sz="1400" b="1" dirty="0"/>
          </a:p>
          <a:p>
            <a:endParaRPr lang="fa-IR" sz="1400" b="1" dirty="0"/>
          </a:p>
          <a:p>
            <a:r>
              <a:rPr lang="fa-IR" sz="1400" b="1" dirty="0"/>
              <a:t>محاکم شرعی:</a:t>
            </a:r>
          </a:p>
          <a:p>
            <a:endParaRPr lang="fa-IR" sz="1400" dirty="0"/>
          </a:p>
        </p:txBody>
      </p:sp>
      <p:cxnSp>
        <p:nvCxnSpPr>
          <p:cNvPr id="21" name="Connector: Elbow 20">
            <a:extLst>
              <a:ext uri="{FF2B5EF4-FFF2-40B4-BE49-F238E27FC236}">
                <a16:creationId xmlns:a16="http://schemas.microsoft.com/office/drawing/2014/main" id="{D1CF1FB5-CF58-B0C6-B696-1964110AA677}"/>
              </a:ext>
            </a:extLst>
          </p:cNvPr>
          <p:cNvCxnSpPr/>
          <p:nvPr/>
        </p:nvCxnSpPr>
        <p:spPr>
          <a:xfrm rot="5400000">
            <a:off x="47905" y="817983"/>
            <a:ext cx="1397310" cy="576854"/>
          </a:xfrm>
          <a:prstGeom prst="bentConnector3">
            <a:avLst>
              <a:gd name="adj1" fmla="val -664"/>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6" name="Picture 5">
            <a:extLst>
              <a:ext uri="{FF2B5EF4-FFF2-40B4-BE49-F238E27FC236}">
                <a16:creationId xmlns:a16="http://schemas.microsoft.com/office/drawing/2014/main" id="{7D4734EF-234D-0237-9809-A11AF917D8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33962" y="1315240"/>
            <a:ext cx="2848330" cy="4842160"/>
          </a:xfrm>
          <a:prstGeom prst="rect">
            <a:avLst/>
          </a:prstGeom>
        </p:spPr>
      </p:pic>
      <p:pic>
        <p:nvPicPr>
          <p:cNvPr id="13" name="Picture 12">
            <a:extLst>
              <a:ext uri="{FF2B5EF4-FFF2-40B4-BE49-F238E27FC236}">
                <a16:creationId xmlns:a16="http://schemas.microsoft.com/office/drawing/2014/main" id="{4B7C29DC-11AB-0B4D-A2D1-17768957EF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1890" y="479714"/>
            <a:ext cx="2702011" cy="4645179"/>
          </a:xfrm>
          <a:prstGeom prst="rect">
            <a:avLst/>
          </a:prstGeom>
        </p:spPr>
      </p:pic>
      <p:sp>
        <p:nvSpPr>
          <p:cNvPr id="2" name="TextBox 1">
            <a:extLst>
              <a:ext uri="{FF2B5EF4-FFF2-40B4-BE49-F238E27FC236}">
                <a16:creationId xmlns:a16="http://schemas.microsoft.com/office/drawing/2014/main" id="{AB987E6A-40BD-BDE6-31D0-B8F074E4F056}"/>
              </a:ext>
            </a:extLst>
          </p:cNvPr>
          <p:cNvSpPr txBox="1"/>
          <p:nvPr/>
        </p:nvSpPr>
        <p:spPr>
          <a:xfrm>
            <a:off x="3932021" y="303677"/>
            <a:ext cx="7017488" cy="707886"/>
          </a:xfrm>
          <a:prstGeom prst="rect">
            <a:avLst/>
          </a:prstGeom>
          <a:noFill/>
        </p:spPr>
        <p:txBody>
          <a:bodyPr wrap="square" rtlCol="1">
            <a:spAutoFit/>
          </a:bodyPr>
          <a:lstStyle/>
          <a:p>
            <a:pPr algn="r"/>
            <a:r>
              <a:rPr lang="fa-IR" sz="4000" dirty="0">
                <a:highlight>
                  <a:srgbClr val="F5DAB3"/>
                </a:highlight>
                <a:latin typeface="Adobe Arabic" panose="02040503050201020203" pitchFamily="18" charset="-78"/>
                <a:cs typeface="B Nazanin" panose="00000400000000000000" pitchFamily="2" charset="-78"/>
              </a:rPr>
              <a:t>ساختار قضایی دوره صفویه</a:t>
            </a:r>
          </a:p>
        </p:txBody>
      </p:sp>
    </p:spTree>
    <p:extLst>
      <p:ext uri="{BB962C8B-B14F-4D97-AF65-F5344CB8AC3E}">
        <p14:creationId xmlns:p14="http://schemas.microsoft.com/office/powerpoint/2010/main" val="320164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7D125-D062-2282-0BBE-1F7F3F47BD0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EBFCC92-415B-AAAB-23C7-8E144460E656}"/>
              </a:ext>
            </a:extLst>
          </p:cNvPr>
          <p:cNvSpPr/>
          <p:nvPr/>
        </p:nvSpPr>
        <p:spPr>
          <a:xfrm>
            <a:off x="0" y="0"/>
            <a:ext cx="12192000" cy="6858000"/>
          </a:xfrm>
          <a:prstGeom prst="rect">
            <a:avLst/>
          </a:prstGeom>
          <a:solidFill>
            <a:schemeClr val="tx1"/>
          </a:solidFill>
        </p:spPr>
        <p:style>
          <a:lnRef idx="2">
            <a:schemeClr val="dk1"/>
          </a:lnRef>
          <a:fillRef idx="1">
            <a:schemeClr val="lt1"/>
          </a:fillRef>
          <a:effectRef idx="0">
            <a:schemeClr val="dk1"/>
          </a:effectRef>
          <a:fontRef idx="minor">
            <a:schemeClr val="dk1"/>
          </a:fontRef>
        </p:style>
        <p:txBody>
          <a:bodyPr rtlCol="1" anchor="ctr"/>
          <a:lstStyle/>
          <a:p>
            <a:pPr algn="ctr"/>
            <a:endParaRPr lang="fa-IR"/>
          </a:p>
        </p:txBody>
      </p:sp>
      <p:sp>
        <p:nvSpPr>
          <p:cNvPr id="12" name="TextBox 11">
            <a:extLst>
              <a:ext uri="{FF2B5EF4-FFF2-40B4-BE49-F238E27FC236}">
                <a16:creationId xmlns:a16="http://schemas.microsoft.com/office/drawing/2014/main" id="{2B2588D4-D848-884A-B181-CBDBD2C43BDF}"/>
              </a:ext>
            </a:extLst>
          </p:cNvPr>
          <p:cNvSpPr txBox="1"/>
          <p:nvPr/>
        </p:nvSpPr>
        <p:spPr>
          <a:xfrm>
            <a:off x="3367658" y="1223932"/>
            <a:ext cx="5730293" cy="5693866"/>
          </a:xfrm>
          <a:prstGeom prst="rect">
            <a:avLst/>
          </a:prstGeom>
          <a:solidFill>
            <a:schemeClr val="accent5">
              <a:lumMod val="50000"/>
            </a:schemeClr>
          </a:solidFill>
        </p:spPr>
        <p:txBody>
          <a:bodyPr wrap="square" rtlCol="1">
            <a:spAutoFit/>
          </a:bodyPr>
          <a:lstStyle>
            <a:defPPr>
              <a:defRPr lang="fa-IR"/>
            </a:defPPr>
            <a:lvl1pPr algn="just" rtl="1">
              <a:defRPr>
                <a:solidFill>
                  <a:schemeClr val="bg1"/>
                </a:solidFill>
                <a:latin typeface="IRPooya" panose="02000503000000020002" pitchFamily="2" charset="-78"/>
                <a:cs typeface="IRPooya" panose="02000503000000020002" pitchFamily="2" charset="-78"/>
              </a:defRPr>
            </a:lvl1pPr>
          </a:lstStyle>
          <a:p>
            <a:r>
              <a:rPr lang="fa-IR" sz="1400" b="1" dirty="0"/>
              <a:t>1. </a:t>
            </a:r>
            <a:r>
              <a:rPr lang="fa-IR" sz="1400" b="1" dirty="0" err="1"/>
              <a:t>ملاباشی</a:t>
            </a:r>
            <a:r>
              <a:rPr lang="fa-IR" sz="1400" b="1" dirty="0"/>
              <a:t>:</a:t>
            </a:r>
          </a:p>
          <a:p>
            <a:r>
              <a:rPr lang="fa-IR" sz="1400" b="1" dirty="0"/>
              <a:t>   ملاباشی به اعتبار موقعیت علمی و اجتماعی، منصبی شبیه مقام و موقعیت «مفتی» در دولت عثمانی داشته است. </a:t>
            </a:r>
          </a:p>
          <a:p>
            <a:r>
              <a:rPr lang="fa-IR" sz="1400" b="1" dirty="0"/>
              <a:t>ظاهرا عنوان «ملاباشی» پیش از اینکه در اواخر سلطنت شاه سلطان حسین صوفی (1105 ـ 1135 هـ . ق) از سوی دولت منصوب و معین شود، عنوانی علمی و اجتماعی بوده که به اعلم عالمان زمانه اطلاق می شده و همو، وظیفه اداره طلاب و امور مذهبی و مراجعات شرعی را داشته است.</a:t>
            </a:r>
          </a:p>
          <a:p>
            <a:endParaRPr lang="fa-IR" sz="1400" b="1" dirty="0"/>
          </a:p>
          <a:p>
            <a:r>
              <a:rPr lang="fa-IR" sz="1400" b="1" dirty="0"/>
              <a:t>2. منصب صدر:</a:t>
            </a:r>
          </a:p>
          <a:p>
            <a:r>
              <a:rPr lang="fa-IR" sz="1400" b="1" dirty="0"/>
              <a:t>صدارت که میراث عهد تیموری است، در دوره صوفیه دگرگونیهایی تابع دگرگونی های دولت داشته است. </a:t>
            </a:r>
          </a:p>
          <a:p>
            <a:r>
              <a:rPr lang="fa-IR" sz="1400" b="1" dirty="0"/>
              <a:t>این مقام، مقامی دوم مذهبی و بر خلاف ملاباشی که مرجعیت علمی/ اجتماعی دارد، مقام رسمی و اجرایی است. این مقام در ابتدا کارش رسیدگی به توزیع خمس غنایم و موقوفات شرعی برای سادات بود و لذا «صدر موقوفات» نامیده می شد، ولی کم کم توسعه پیدا کرد و مرجع شرعی دیوانسالاری صفویه شد. </a:t>
            </a:r>
          </a:p>
          <a:p>
            <a:endParaRPr lang="fa-IR" sz="1400" b="1" dirty="0"/>
          </a:p>
          <a:p>
            <a:r>
              <a:rPr lang="fa-IR" sz="1400" b="1" dirty="0"/>
              <a:t>3. شیخ الاسلام</a:t>
            </a:r>
          </a:p>
          <a:p>
            <a:r>
              <a:rPr lang="fa-IR" sz="1400" b="1" dirty="0"/>
              <a:t>شیخ الاسلام پرقدرت ترین نهاد و منصب روحانی در هر ولایت بود که توسط «صدر» منصوب می شد و به اعتبار موقعیت شخصی حتی ممکن بود ه در دارالسطنه اصفهان، موقعیت و نفوذی همپای صدر داشته باشد.. مثلث قدرتمند شیخ الاسلامها در اواخرصوفیه، در اصفهان علامه مجلسی، در مشهد شیخ حر عاملی و در قم ملامحمدطاهر قمی هستند.</a:t>
            </a:r>
          </a:p>
          <a:p>
            <a:endParaRPr lang="fa-IR" sz="1400" b="1" dirty="0"/>
          </a:p>
          <a:p>
            <a:r>
              <a:rPr lang="fa-IR" sz="1400" b="1" dirty="0"/>
              <a:t>4. قاضی و قاضی عسکر</a:t>
            </a:r>
          </a:p>
          <a:p>
            <a:r>
              <a:rPr lang="fa-IR" sz="1400" b="1" dirty="0"/>
              <a:t>انتصاب قضاة و قاضی عسکر، از اختیارات صدر بوده است.</a:t>
            </a:r>
          </a:p>
          <a:p>
            <a:r>
              <a:rPr lang="fa-IR" sz="1400" b="1" dirty="0"/>
              <a:t>منصب قاضی عسکر سیر نزولی داشته و در اواخر صفویه فقط به دعاوی سربازان منحصر بوده است.</a:t>
            </a:r>
          </a:p>
        </p:txBody>
      </p:sp>
      <p:cxnSp>
        <p:nvCxnSpPr>
          <p:cNvPr id="21" name="Connector: Elbow 20">
            <a:extLst>
              <a:ext uri="{FF2B5EF4-FFF2-40B4-BE49-F238E27FC236}">
                <a16:creationId xmlns:a16="http://schemas.microsoft.com/office/drawing/2014/main" id="{D1CF1FB5-CF58-B0C6-B696-1964110AA677}"/>
              </a:ext>
            </a:extLst>
          </p:cNvPr>
          <p:cNvCxnSpPr/>
          <p:nvPr/>
        </p:nvCxnSpPr>
        <p:spPr>
          <a:xfrm rot="5400000">
            <a:off x="47905" y="817983"/>
            <a:ext cx="1397310" cy="576854"/>
          </a:xfrm>
          <a:prstGeom prst="bentConnector3">
            <a:avLst>
              <a:gd name="adj1" fmla="val -664"/>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6" name="Picture 5">
            <a:extLst>
              <a:ext uri="{FF2B5EF4-FFF2-40B4-BE49-F238E27FC236}">
                <a16:creationId xmlns:a16="http://schemas.microsoft.com/office/drawing/2014/main" id="{7D4734EF-234D-0237-9809-A11AF917D8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93230" y="1315240"/>
            <a:ext cx="2589062" cy="4401405"/>
          </a:xfrm>
          <a:prstGeom prst="rect">
            <a:avLst/>
          </a:prstGeom>
        </p:spPr>
      </p:pic>
      <p:pic>
        <p:nvPicPr>
          <p:cNvPr id="13" name="Picture 12">
            <a:extLst>
              <a:ext uri="{FF2B5EF4-FFF2-40B4-BE49-F238E27FC236}">
                <a16:creationId xmlns:a16="http://schemas.microsoft.com/office/drawing/2014/main" id="{4B7C29DC-11AB-0B4D-A2D1-17768957EF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1890" y="479715"/>
            <a:ext cx="2610489" cy="4487838"/>
          </a:xfrm>
          <a:prstGeom prst="rect">
            <a:avLst/>
          </a:prstGeom>
        </p:spPr>
      </p:pic>
      <p:sp>
        <p:nvSpPr>
          <p:cNvPr id="2" name="TextBox 1">
            <a:extLst>
              <a:ext uri="{FF2B5EF4-FFF2-40B4-BE49-F238E27FC236}">
                <a16:creationId xmlns:a16="http://schemas.microsoft.com/office/drawing/2014/main" id="{AB987E6A-40BD-BDE6-31D0-B8F074E4F056}"/>
              </a:ext>
            </a:extLst>
          </p:cNvPr>
          <p:cNvSpPr txBox="1"/>
          <p:nvPr/>
        </p:nvSpPr>
        <p:spPr>
          <a:xfrm>
            <a:off x="3932021" y="303677"/>
            <a:ext cx="7017488" cy="707886"/>
          </a:xfrm>
          <a:prstGeom prst="rect">
            <a:avLst/>
          </a:prstGeom>
          <a:noFill/>
        </p:spPr>
        <p:txBody>
          <a:bodyPr wrap="square" rtlCol="1">
            <a:spAutoFit/>
          </a:bodyPr>
          <a:lstStyle/>
          <a:p>
            <a:pPr algn="r"/>
            <a:r>
              <a:rPr lang="fa-IR" sz="4000" dirty="0">
                <a:highlight>
                  <a:srgbClr val="F5DAB3"/>
                </a:highlight>
                <a:latin typeface="Adobe Arabic" panose="02040503050201020203" pitchFamily="18" charset="-78"/>
                <a:cs typeface="B Nazanin" panose="00000400000000000000" pitchFamily="2" charset="-78"/>
              </a:rPr>
              <a:t>نهادها و </a:t>
            </a:r>
            <a:r>
              <a:rPr lang="fa-IR" sz="4000" dirty="0" err="1">
                <a:highlight>
                  <a:srgbClr val="F5DAB3"/>
                </a:highlight>
                <a:latin typeface="Adobe Arabic" panose="02040503050201020203" pitchFamily="18" charset="-78"/>
                <a:cs typeface="B Nazanin" panose="00000400000000000000" pitchFamily="2" charset="-78"/>
              </a:rPr>
              <a:t>سازمان‌های</a:t>
            </a:r>
            <a:r>
              <a:rPr lang="fa-IR" sz="4000" dirty="0">
                <a:highlight>
                  <a:srgbClr val="F5DAB3"/>
                </a:highlight>
                <a:latin typeface="Adobe Arabic" panose="02040503050201020203" pitchFamily="18" charset="-78"/>
                <a:cs typeface="B Nazanin" panose="00000400000000000000" pitchFamily="2" charset="-78"/>
              </a:rPr>
              <a:t> مذهبی دوره صفویه</a:t>
            </a:r>
          </a:p>
        </p:txBody>
      </p:sp>
    </p:spTree>
    <p:extLst>
      <p:ext uri="{BB962C8B-B14F-4D97-AF65-F5344CB8AC3E}">
        <p14:creationId xmlns:p14="http://schemas.microsoft.com/office/powerpoint/2010/main" val="927613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7D125-D062-2282-0BBE-1F7F3F47BD0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EBFCC92-415B-AAAB-23C7-8E144460E656}"/>
              </a:ext>
            </a:extLst>
          </p:cNvPr>
          <p:cNvSpPr/>
          <p:nvPr/>
        </p:nvSpPr>
        <p:spPr>
          <a:xfrm>
            <a:off x="0" y="0"/>
            <a:ext cx="12192000" cy="6858000"/>
          </a:xfrm>
          <a:prstGeom prst="rect">
            <a:avLst/>
          </a:prstGeom>
          <a:solidFill>
            <a:schemeClr val="tx1"/>
          </a:solidFill>
        </p:spPr>
        <p:style>
          <a:lnRef idx="2">
            <a:schemeClr val="dk1"/>
          </a:lnRef>
          <a:fillRef idx="1">
            <a:schemeClr val="lt1"/>
          </a:fillRef>
          <a:effectRef idx="0">
            <a:schemeClr val="dk1"/>
          </a:effectRef>
          <a:fontRef idx="minor">
            <a:schemeClr val="dk1"/>
          </a:fontRef>
        </p:style>
        <p:txBody>
          <a:bodyPr rtlCol="1" anchor="ctr"/>
          <a:lstStyle/>
          <a:p>
            <a:pPr algn="ctr"/>
            <a:endParaRPr lang="fa-IR"/>
          </a:p>
        </p:txBody>
      </p:sp>
      <p:sp>
        <p:nvSpPr>
          <p:cNvPr id="12" name="TextBox 11">
            <a:extLst>
              <a:ext uri="{FF2B5EF4-FFF2-40B4-BE49-F238E27FC236}">
                <a16:creationId xmlns:a16="http://schemas.microsoft.com/office/drawing/2014/main" id="{2B2588D4-D848-884A-B181-CBDBD2C43BDF}"/>
              </a:ext>
            </a:extLst>
          </p:cNvPr>
          <p:cNvSpPr txBox="1"/>
          <p:nvPr/>
        </p:nvSpPr>
        <p:spPr>
          <a:xfrm>
            <a:off x="3614057" y="1223932"/>
            <a:ext cx="5110197" cy="2769989"/>
          </a:xfrm>
          <a:prstGeom prst="rect">
            <a:avLst/>
          </a:prstGeom>
          <a:solidFill>
            <a:schemeClr val="accent5">
              <a:lumMod val="50000"/>
            </a:schemeClr>
          </a:solidFill>
        </p:spPr>
        <p:txBody>
          <a:bodyPr wrap="square" rtlCol="1">
            <a:spAutoFit/>
          </a:bodyPr>
          <a:lstStyle>
            <a:defPPr>
              <a:defRPr lang="fa-IR"/>
            </a:defPPr>
            <a:lvl1pPr algn="just" rtl="1">
              <a:defRPr>
                <a:solidFill>
                  <a:schemeClr val="bg1"/>
                </a:solidFill>
                <a:latin typeface="IRPooya" panose="02000503000000020002" pitchFamily="2" charset="-78"/>
                <a:cs typeface="IRPooya" panose="02000503000000020002" pitchFamily="2" charset="-78"/>
              </a:defRPr>
            </a:lvl1pPr>
          </a:lstStyle>
          <a:p>
            <a:r>
              <a:rPr lang="fa-IR" sz="3200" b="1" dirty="0"/>
              <a:t>سازمان اجرایی اولیه صفویان، ترکیبی نظامی/ صوفیانه داشتند  و روند آتی خود ضمن حفظ ساختار نظامی، به </a:t>
            </a:r>
            <a:r>
              <a:rPr lang="fa-IR" sz="3200" b="1" dirty="0" err="1"/>
              <a:t>دیوان‌سالاری</a:t>
            </a:r>
            <a:r>
              <a:rPr lang="fa-IR" sz="3200" b="1" dirty="0"/>
              <a:t> ایرانی و مذهب شیعه تحول پیدا کرد. </a:t>
            </a:r>
          </a:p>
          <a:p>
            <a:endParaRPr lang="fa-IR" sz="1400" dirty="0"/>
          </a:p>
        </p:txBody>
      </p:sp>
      <p:cxnSp>
        <p:nvCxnSpPr>
          <p:cNvPr id="21" name="Connector: Elbow 20">
            <a:extLst>
              <a:ext uri="{FF2B5EF4-FFF2-40B4-BE49-F238E27FC236}">
                <a16:creationId xmlns:a16="http://schemas.microsoft.com/office/drawing/2014/main" id="{D1CF1FB5-CF58-B0C6-B696-1964110AA677}"/>
              </a:ext>
            </a:extLst>
          </p:cNvPr>
          <p:cNvCxnSpPr/>
          <p:nvPr/>
        </p:nvCxnSpPr>
        <p:spPr>
          <a:xfrm rot="5400000">
            <a:off x="47905" y="817983"/>
            <a:ext cx="1397310" cy="576854"/>
          </a:xfrm>
          <a:prstGeom prst="bentConnector3">
            <a:avLst>
              <a:gd name="adj1" fmla="val -664"/>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6" name="Picture 5">
            <a:extLst>
              <a:ext uri="{FF2B5EF4-FFF2-40B4-BE49-F238E27FC236}">
                <a16:creationId xmlns:a16="http://schemas.microsoft.com/office/drawing/2014/main" id="{7D4734EF-234D-0237-9809-A11AF917D8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33962" y="1315240"/>
            <a:ext cx="2848330" cy="4842160"/>
          </a:xfrm>
          <a:prstGeom prst="rect">
            <a:avLst/>
          </a:prstGeom>
        </p:spPr>
      </p:pic>
      <p:pic>
        <p:nvPicPr>
          <p:cNvPr id="13" name="Picture 12">
            <a:extLst>
              <a:ext uri="{FF2B5EF4-FFF2-40B4-BE49-F238E27FC236}">
                <a16:creationId xmlns:a16="http://schemas.microsoft.com/office/drawing/2014/main" id="{4B7C29DC-11AB-0B4D-A2D1-17768957EF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1890" y="479714"/>
            <a:ext cx="2702011" cy="4645179"/>
          </a:xfrm>
          <a:prstGeom prst="rect">
            <a:avLst/>
          </a:prstGeom>
        </p:spPr>
      </p:pic>
      <p:sp>
        <p:nvSpPr>
          <p:cNvPr id="2" name="TextBox 1">
            <a:extLst>
              <a:ext uri="{FF2B5EF4-FFF2-40B4-BE49-F238E27FC236}">
                <a16:creationId xmlns:a16="http://schemas.microsoft.com/office/drawing/2014/main" id="{AB987E6A-40BD-BDE6-31D0-B8F074E4F056}"/>
              </a:ext>
            </a:extLst>
          </p:cNvPr>
          <p:cNvSpPr txBox="1"/>
          <p:nvPr/>
        </p:nvSpPr>
        <p:spPr>
          <a:xfrm>
            <a:off x="3932021" y="303677"/>
            <a:ext cx="7017488" cy="707886"/>
          </a:xfrm>
          <a:prstGeom prst="rect">
            <a:avLst/>
          </a:prstGeom>
          <a:noFill/>
        </p:spPr>
        <p:txBody>
          <a:bodyPr wrap="square" rtlCol="1">
            <a:spAutoFit/>
          </a:bodyPr>
          <a:lstStyle/>
          <a:p>
            <a:pPr algn="r"/>
            <a:r>
              <a:rPr lang="fa-IR" sz="4000" dirty="0">
                <a:highlight>
                  <a:srgbClr val="F5DAB3"/>
                </a:highlight>
                <a:latin typeface="Adobe Arabic" panose="02040503050201020203" pitchFamily="18" charset="-78"/>
                <a:cs typeface="B Nazanin" panose="00000400000000000000" pitchFamily="2" charset="-78"/>
              </a:rPr>
              <a:t>نهادها و سازمان اجرایی دوره صفویه</a:t>
            </a:r>
          </a:p>
        </p:txBody>
      </p:sp>
    </p:spTree>
    <p:extLst>
      <p:ext uri="{BB962C8B-B14F-4D97-AF65-F5344CB8AC3E}">
        <p14:creationId xmlns:p14="http://schemas.microsoft.com/office/powerpoint/2010/main" val="21210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7D125-D062-2282-0BBE-1F7F3F47BD0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EBFCC92-415B-AAAB-23C7-8E144460E656}"/>
              </a:ext>
            </a:extLst>
          </p:cNvPr>
          <p:cNvSpPr/>
          <p:nvPr/>
        </p:nvSpPr>
        <p:spPr>
          <a:xfrm>
            <a:off x="0" y="0"/>
            <a:ext cx="12192000" cy="6858000"/>
          </a:xfrm>
          <a:prstGeom prst="rect">
            <a:avLst/>
          </a:prstGeom>
          <a:solidFill>
            <a:schemeClr val="tx1"/>
          </a:solidFill>
        </p:spPr>
        <p:style>
          <a:lnRef idx="2">
            <a:schemeClr val="dk1"/>
          </a:lnRef>
          <a:fillRef idx="1">
            <a:schemeClr val="lt1"/>
          </a:fillRef>
          <a:effectRef idx="0">
            <a:schemeClr val="dk1"/>
          </a:effectRef>
          <a:fontRef idx="minor">
            <a:schemeClr val="dk1"/>
          </a:fontRef>
        </p:style>
        <p:txBody>
          <a:bodyPr rtlCol="1" anchor="ctr"/>
          <a:lstStyle/>
          <a:p>
            <a:pPr algn="ctr"/>
            <a:endParaRPr lang="fa-IR"/>
          </a:p>
        </p:txBody>
      </p:sp>
      <p:sp>
        <p:nvSpPr>
          <p:cNvPr id="12" name="TextBox 11">
            <a:extLst>
              <a:ext uri="{FF2B5EF4-FFF2-40B4-BE49-F238E27FC236}">
                <a16:creationId xmlns:a16="http://schemas.microsoft.com/office/drawing/2014/main" id="{2B2588D4-D848-884A-B181-CBDBD2C43BDF}"/>
              </a:ext>
            </a:extLst>
          </p:cNvPr>
          <p:cNvSpPr txBox="1"/>
          <p:nvPr/>
        </p:nvSpPr>
        <p:spPr>
          <a:xfrm>
            <a:off x="3433934" y="1223932"/>
            <a:ext cx="5494167" cy="5478423"/>
          </a:xfrm>
          <a:prstGeom prst="rect">
            <a:avLst/>
          </a:prstGeom>
          <a:solidFill>
            <a:schemeClr val="accent5">
              <a:lumMod val="50000"/>
            </a:schemeClr>
          </a:solidFill>
        </p:spPr>
        <p:txBody>
          <a:bodyPr wrap="square" rtlCol="1">
            <a:spAutoFit/>
          </a:bodyPr>
          <a:lstStyle>
            <a:defPPr>
              <a:defRPr lang="fa-IR"/>
            </a:defPPr>
            <a:lvl1pPr algn="just" rtl="1">
              <a:defRPr>
                <a:solidFill>
                  <a:schemeClr val="bg1"/>
                </a:solidFill>
                <a:latin typeface="IRPooya" panose="02000503000000020002" pitchFamily="2" charset="-78"/>
                <a:cs typeface="IRPooya" panose="02000503000000020002" pitchFamily="2" charset="-78"/>
              </a:defRPr>
            </a:lvl1pPr>
          </a:lstStyle>
          <a:p>
            <a:r>
              <a:rPr lang="fa-IR" sz="1400" b="1" dirty="0"/>
              <a:t>1. وکیل:</a:t>
            </a:r>
          </a:p>
          <a:p>
            <a:r>
              <a:rPr lang="fa-IR" sz="1400" b="1" dirty="0"/>
              <a:t> قائم مقامی که شاه هر دو قدرت دنیوی و مذهبی‌اش را به او واگذار کرده بود. در دوره شاه اسماعیل، حسین‌بیک شاملو از سرداران قزلباش و اهل اختصاص و لََلَه (محافظ) اسماعیل اول بود. او «صدر» را نصب می‌کرد.</a:t>
            </a:r>
          </a:p>
          <a:p>
            <a:r>
              <a:rPr lang="fa-IR" sz="1400" b="1" dirty="0"/>
              <a:t>به تدریج این منصب تضعیف شد و به وزیر اعظم دیوان اعلی تبدیل گشت.</a:t>
            </a:r>
          </a:p>
          <a:p>
            <a:endParaRPr lang="fa-IR" sz="1400" b="1" dirty="0"/>
          </a:p>
          <a:p>
            <a:r>
              <a:rPr lang="fa-IR" sz="1400" b="1" dirty="0"/>
              <a:t>2. خلیفه‌الخلفاء</a:t>
            </a:r>
          </a:p>
          <a:p>
            <a:r>
              <a:rPr lang="fa-IR" sz="1400" b="1" dirty="0"/>
              <a:t>توحیدخانه خلیفه در کل ممالک محروسه،مانند سازمان </a:t>
            </a:r>
            <a:r>
              <a:rPr lang="fa-IR" sz="1400" b="1" dirty="0" err="1"/>
              <a:t>حکومت‌های</a:t>
            </a:r>
            <a:r>
              <a:rPr lang="fa-IR" sz="1400" b="1" dirty="0"/>
              <a:t> تک حزبی عمل میکرد و بر تمامی انجام امور صوفیه در تمامی کشورها نظارت داشت. </a:t>
            </a:r>
          </a:p>
          <a:p>
            <a:r>
              <a:rPr lang="fa-IR" sz="1400" b="1" dirty="0"/>
              <a:t>خلیفه الخلفاء در هر بلادی، </a:t>
            </a:r>
            <a:r>
              <a:rPr lang="fa-IR" sz="1400" b="1" dirty="0" err="1"/>
              <a:t>خلیفه‌ای</a:t>
            </a:r>
            <a:r>
              <a:rPr lang="fa-IR" sz="1400" b="1" dirty="0"/>
              <a:t> منصوب </a:t>
            </a:r>
            <a:r>
              <a:rPr lang="fa-IR" sz="1400" b="1" dirty="0" err="1"/>
              <a:t>می‌کردند</a:t>
            </a:r>
            <a:r>
              <a:rPr lang="fa-IR" sz="1400" b="1" dirty="0"/>
              <a:t> که بزرگ صوفیان آن بلاد بودو خود خلیفه الخلفاء دارای نفوذ معنوی بالایی در میان صوفیان بود و نائب شاه به عنوان مرشد کامل تلقی میشد.</a:t>
            </a:r>
          </a:p>
          <a:p>
            <a:r>
              <a:rPr lang="fa-IR" sz="1400" b="1" dirty="0"/>
              <a:t>این نهاد تا پایان صفویه حفظ شد ولی چون صرفا نیابت از شأن مرشدی شاه داشت، در ذیل عنوان وکیل (وزیر اعظم) قرار </a:t>
            </a:r>
            <a:r>
              <a:rPr lang="fa-IR" sz="1400" b="1" dirty="0" err="1"/>
              <a:t>می‌داد</a:t>
            </a:r>
            <a:r>
              <a:rPr lang="fa-IR" sz="1400" b="1" dirty="0"/>
              <a:t>. </a:t>
            </a:r>
          </a:p>
          <a:p>
            <a:endParaRPr lang="fa-IR" sz="1400" b="1" dirty="0"/>
          </a:p>
          <a:p>
            <a:r>
              <a:rPr lang="fa-IR" sz="1400" b="1" dirty="0"/>
              <a:t>3. امیرالامراء</a:t>
            </a:r>
          </a:p>
          <a:p>
            <a:r>
              <a:rPr lang="fa-IR" sz="1400" b="1" dirty="0"/>
              <a:t>منصب امیرالامرایی طائقه رفیعه قزلباش، عنوانی نظامی و در پیوند با عنصر ترک به مثابه «شمشیر دولت صفویه» تلقی میشد. </a:t>
            </a:r>
          </a:p>
          <a:p>
            <a:r>
              <a:rPr lang="fa-IR" sz="1400" b="1" dirty="0"/>
              <a:t>با اصلاحات شاه عباس اول و خلع ید قزلباشان، دیگر منصب امیرالامرایییک منصب ثابت نبود. </a:t>
            </a:r>
          </a:p>
          <a:p>
            <a:endParaRPr lang="fa-IR" sz="1400" b="1" dirty="0"/>
          </a:p>
          <a:p>
            <a:r>
              <a:rPr lang="fa-IR" sz="1400" b="1" dirty="0"/>
              <a:t>4. قورچی باشی</a:t>
            </a:r>
          </a:p>
          <a:p>
            <a:r>
              <a:rPr lang="fa-IR" sz="1400" b="1" dirty="0"/>
              <a:t>قورچیان از بازماندگان سواران </a:t>
            </a:r>
            <a:r>
              <a:rPr lang="fa-IR" sz="1400" b="1" dirty="0" err="1"/>
              <a:t>عشیره‌ای</a:t>
            </a:r>
            <a:r>
              <a:rPr lang="fa-IR" sz="1400" b="1" dirty="0"/>
              <a:t> و ایلیاتی قزلباش سابق بودند که مجهز به تیر و کمان، شمشیر، خنجر و سپر بودند. با اصلاحات شاه عباس، تعداد آنها از 70 هزار نفر در تاریخ 1038 هـ .ق، به 20 هزار نفر در زمان شاه سلیمان (1077 ـ 1105 هـ . ق) تقلیل یافت. </a:t>
            </a:r>
          </a:p>
          <a:p>
            <a:endParaRPr lang="fa-IR" sz="1400" dirty="0"/>
          </a:p>
        </p:txBody>
      </p:sp>
      <p:cxnSp>
        <p:nvCxnSpPr>
          <p:cNvPr id="21" name="Connector: Elbow 20">
            <a:extLst>
              <a:ext uri="{FF2B5EF4-FFF2-40B4-BE49-F238E27FC236}">
                <a16:creationId xmlns:a16="http://schemas.microsoft.com/office/drawing/2014/main" id="{D1CF1FB5-CF58-B0C6-B696-1964110AA677}"/>
              </a:ext>
            </a:extLst>
          </p:cNvPr>
          <p:cNvCxnSpPr/>
          <p:nvPr/>
        </p:nvCxnSpPr>
        <p:spPr>
          <a:xfrm rot="5400000">
            <a:off x="47905" y="817983"/>
            <a:ext cx="1397310" cy="576854"/>
          </a:xfrm>
          <a:prstGeom prst="bentConnector3">
            <a:avLst>
              <a:gd name="adj1" fmla="val -664"/>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6" name="Picture 5">
            <a:extLst>
              <a:ext uri="{FF2B5EF4-FFF2-40B4-BE49-F238E27FC236}">
                <a16:creationId xmlns:a16="http://schemas.microsoft.com/office/drawing/2014/main" id="{7D4734EF-234D-0237-9809-A11AF917D8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33962" y="1315240"/>
            <a:ext cx="2848330" cy="4842160"/>
          </a:xfrm>
          <a:prstGeom prst="rect">
            <a:avLst/>
          </a:prstGeom>
        </p:spPr>
      </p:pic>
      <p:pic>
        <p:nvPicPr>
          <p:cNvPr id="13" name="Picture 12">
            <a:extLst>
              <a:ext uri="{FF2B5EF4-FFF2-40B4-BE49-F238E27FC236}">
                <a16:creationId xmlns:a16="http://schemas.microsoft.com/office/drawing/2014/main" id="{4B7C29DC-11AB-0B4D-A2D1-17768957EF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1890" y="479714"/>
            <a:ext cx="2702011" cy="4645179"/>
          </a:xfrm>
          <a:prstGeom prst="rect">
            <a:avLst/>
          </a:prstGeom>
        </p:spPr>
      </p:pic>
      <p:sp>
        <p:nvSpPr>
          <p:cNvPr id="2" name="TextBox 1">
            <a:extLst>
              <a:ext uri="{FF2B5EF4-FFF2-40B4-BE49-F238E27FC236}">
                <a16:creationId xmlns:a16="http://schemas.microsoft.com/office/drawing/2014/main" id="{AB987E6A-40BD-BDE6-31D0-B8F074E4F056}"/>
              </a:ext>
            </a:extLst>
          </p:cNvPr>
          <p:cNvSpPr txBox="1"/>
          <p:nvPr/>
        </p:nvSpPr>
        <p:spPr>
          <a:xfrm>
            <a:off x="3932021" y="303677"/>
            <a:ext cx="7017488" cy="707886"/>
          </a:xfrm>
          <a:prstGeom prst="rect">
            <a:avLst/>
          </a:prstGeom>
          <a:noFill/>
        </p:spPr>
        <p:txBody>
          <a:bodyPr wrap="square" rtlCol="1">
            <a:spAutoFit/>
          </a:bodyPr>
          <a:lstStyle/>
          <a:p>
            <a:pPr algn="r"/>
            <a:r>
              <a:rPr lang="fa-IR" sz="4000" dirty="0">
                <a:highlight>
                  <a:srgbClr val="F5DAB3"/>
                </a:highlight>
                <a:latin typeface="Adobe Arabic" panose="02040503050201020203" pitchFamily="18" charset="-78"/>
                <a:cs typeface="B Nazanin" panose="00000400000000000000" pitchFamily="2" charset="-78"/>
              </a:rPr>
              <a:t>نهادها و سازمان اجرایی اولیه صفویان:</a:t>
            </a:r>
          </a:p>
        </p:txBody>
      </p:sp>
    </p:spTree>
    <p:extLst>
      <p:ext uri="{BB962C8B-B14F-4D97-AF65-F5344CB8AC3E}">
        <p14:creationId xmlns:p14="http://schemas.microsoft.com/office/powerpoint/2010/main" val="799949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7D125-D062-2282-0BBE-1F7F3F47BD0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EBFCC92-415B-AAAB-23C7-8E144460E656}"/>
              </a:ext>
            </a:extLst>
          </p:cNvPr>
          <p:cNvSpPr/>
          <p:nvPr/>
        </p:nvSpPr>
        <p:spPr>
          <a:xfrm>
            <a:off x="0" y="0"/>
            <a:ext cx="12192000" cy="6858000"/>
          </a:xfrm>
          <a:prstGeom prst="rect">
            <a:avLst/>
          </a:prstGeom>
          <a:solidFill>
            <a:schemeClr val="tx1"/>
          </a:solidFill>
        </p:spPr>
        <p:style>
          <a:lnRef idx="2">
            <a:schemeClr val="dk1"/>
          </a:lnRef>
          <a:fillRef idx="1">
            <a:schemeClr val="lt1"/>
          </a:fillRef>
          <a:effectRef idx="0">
            <a:schemeClr val="dk1"/>
          </a:effectRef>
          <a:fontRef idx="minor">
            <a:schemeClr val="dk1"/>
          </a:fontRef>
        </p:style>
        <p:txBody>
          <a:bodyPr rtlCol="1" anchor="ctr"/>
          <a:lstStyle/>
          <a:p>
            <a:pPr algn="ctr"/>
            <a:endParaRPr lang="fa-IR"/>
          </a:p>
        </p:txBody>
      </p:sp>
      <p:sp>
        <p:nvSpPr>
          <p:cNvPr id="12" name="TextBox 11">
            <a:extLst>
              <a:ext uri="{FF2B5EF4-FFF2-40B4-BE49-F238E27FC236}">
                <a16:creationId xmlns:a16="http://schemas.microsoft.com/office/drawing/2014/main" id="{2B2588D4-D848-884A-B181-CBDBD2C43BDF}"/>
              </a:ext>
            </a:extLst>
          </p:cNvPr>
          <p:cNvSpPr txBox="1"/>
          <p:nvPr/>
        </p:nvSpPr>
        <p:spPr>
          <a:xfrm>
            <a:off x="458133" y="920255"/>
            <a:ext cx="9077753" cy="5909310"/>
          </a:xfrm>
          <a:prstGeom prst="rect">
            <a:avLst/>
          </a:prstGeom>
          <a:solidFill>
            <a:schemeClr val="accent5">
              <a:lumMod val="50000"/>
            </a:schemeClr>
          </a:solidFill>
        </p:spPr>
        <p:txBody>
          <a:bodyPr wrap="square" rtlCol="1">
            <a:spAutoFit/>
          </a:bodyPr>
          <a:lstStyle>
            <a:defPPr>
              <a:defRPr lang="fa-IR"/>
            </a:defPPr>
            <a:lvl1pPr algn="just" rtl="1">
              <a:defRPr>
                <a:solidFill>
                  <a:schemeClr val="bg1"/>
                </a:solidFill>
                <a:latin typeface="IRPooya" panose="02000503000000020002" pitchFamily="2" charset="-78"/>
                <a:cs typeface="IRPooya" panose="02000503000000020002" pitchFamily="2" charset="-78"/>
              </a:defRPr>
            </a:lvl1pPr>
          </a:lstStyle>
          <a:p>
            <a:r>
              <a:rPr lang="fa-IR" b="1" dirty="0"/>
              <a:t>شکل گیری «مجمع جانقی)، که بیشتر یک مجمع عالی مشورتی و تصمیم گیری بود که می توان گفت «شورای وزیران» محسوب می شد. شامل هفت نفر بود:</a:t>
            </a:r>
          </a:p>
          <a:p>
            <a:r>
              <a:rPr lang="fa-IR" b="1" dirty="0"/>
              <a:t>«وزیر اعظم»، «قورچی باشی»، «قوللرباشی»، «تفنگچی باشی»، «ایشیک آقاسی»، «دیوان بیکی» و «واقعه نویس».</a:t>
            </a:r>
          </a:p>
          <a:p>
            <a:r>
              <a:rPr lang="fa-IR" b="1" dirty="0">
                <a:highlight>
                  <a:srgbClr val="B4A793"/>
                </a:highlight>
              </a:rPr>
              <a:t>1. وزارت اعظم</a:t>
            </a:r>
          </a:p>
          <a:p>
            <a:r>
              <a:rPr lang="fa-IR" b="1" dirty="0"/>
              <a:t>در بعد از اصلاحات شاه عباس، منصب «وکیل» تضعیف شد و ترفیع «مقام وزارت اعظم» اتفاق افتاد، هر چند با وجود دو منصب «صدر» و «ملاباشی» اختیارات «وزیر اعظم» بسیار محدودتر از منصب «وکیل» بود.</a:t>
            </a:r>
          </a:p>
          <a:p>
            <a:pPr marL="342900" indent="-342900">
              <a:buAutoNum type="arabicPeriod"/>
            </a:pPr>
            <a:endParaRPr lang="fa-IR" b="1" dirty="0"/>
          </a:p>
          <a:p>
            <a:r>
              <a:rPr lang="fa-IR" b="1" dirty="0">
                <a:highlight>
                  <a:srgbClr val="B4A793"/>
                </a:highlight>
              </a:rPr>
              <a:t>2. سازمان نظامی</a:t>
            </a:r>
          </a:p>
          <a:p>
            <a:r>
              <a:rPr lang="fa-IR" b="1" dirty="0"/>
              <a:t>که شامل چهار دسته بودند:  قورچی‌باشی (فرمانده قزلباش‌ها)، تفنگچی آقاسی (منصوب فرمانده قورچی باشی ها) و قوللر آقاسی ( سپاه غلامان شاهی) و توپچی آقاسی. در این دوره فرماندهی کل سپاه دیگر دائمی نبود ولی در زمان جنک دوباره قورچی باشی فرمانده سپاه می شد. </a:t>
            </a:r>
          </a:p>
          <a:p>
            <a:r>
              <a:rPr lang="fa-IR" b="1" dirty="0"/>
              <a:t>قوللرها اکثر غلامان گرجی، کرچس و ارامنه بودند که بیش از اینکه به طائفه خود وفادار باشند به شاه صفویه وفادار بودند و باعث کنترل انحصارطلبی قورچی باشی ها (</a:t>
            </a:r>
            <a:r>
              <a:rPr lang="fa-IR" b="1" dirty="0" err="1"/>
              <a:t>قزلباش‌ها</a:t>
            </a:r>
            <a:r>
              <a:rPr lang="fa-IR" b="1" dirty="0"/>
              <a:t>) </a:t>
            </a:r>
            <a:r>
              <a:rPr lang="fa-IR" b="1" dirty="0" err="1"/>
              <a:t>می‌شدند</a:t>
            </a:r>
            <a:r>
              <a:rPr lang="fa-IR" b="1" dirty="0"/>
              <a:t>.</a:t>
            </a:r>
          </a:p>
          <a:p>
            <a:endParaRPr lang="fa-IR" b="1" dirty="0"/>
          </a:p>
          <a:p>
            <a:r>
              <a:rPr lang="fa-IR" b="1" dirty="0">
                <a:highlight>
                  <a:srgbClr val="B4A793"/>
                </a:highlight>
              </a:rPr>
              <a:t>3. دیوان بیکی و دیوان مظالم/ دیوان عدالت</a:t>
            </a:r>
          </a:p>
          <a:p>
            <a:r>
              <a:rPr lang="fa-IR" b="1" dirty="0"/>
              <a:t>الف: رسیدگی به جرائم بزرگ اربعه (قتل، ازاله بکارت، کور کردن چشم و شکستن دندان)</a:t>
            </a:r>
          </a:p>
          <a:p>
            <a:r>
              <a:rPr lang="fa-IR" b="1" dirty="0"/>
              <a:t>ب: رسیدگی به جرائم مقام های دولتی</a:t>
            </a:r>
          </a:p>
          <a:p>
            <a:r>
              <a:rPr lang="fa-IR" b="1" dirty="0"/>
              <a:t>ج: رسیدگی به جرائم مالی سنگین</a:t>
            </a:r>
          </a:p>
          <a:p>
            <a:r>
              <a:rPr lang="fa-IR" b="1" dirty="0"/>
              <a:t>د: اجرای احکام شرعی و ضبط و نسق شهر که از اقویا بر ضعفا ستم و زیادتی واقع نشود.</a:t>
            </a:r>
          </a:p>
          <a:p>
            <a:endParaRPr lang="fa-IR" b="1" dirty="0"/>
          </a:p>
          <a:p>
            <a:r>
              <a:rPr lang="fa-IR" b="1" dirty="0">
                <a:highlight>
                  <a:srgbClr val="B4A793"/>
                </a:highlight>
              </a:rPr>
              <a:t>4. </a:t>
            </a:r>
            <a:r>
              <a:rPr lang="fa-IR" b="1" dirty="0" err="1">
                <a:highlight>
                  <a:srgbClr val="B4A793"/>
                </a:highlight>
              </a:rPr>
              <a:t>ایشیک</a:t>
            </a:r>
            <a:r>
              <a:rPr lang="fa-IR" b="1" dirty="0">
                <a:highlight>
                  <a:srgbClr val="B4A793"/>
                </a:highlight>
              </a:rPr>
              <a:t> آقاسی / تشریفات دربار </a:t>
            </a:r>
          </a:p>
        </p:txBody>
      </p:sp>
      <p:cxnSp>
        <p:nvCxnSpPr>
          <p:cNvPr id="21" name="Connector: Elbow 20">
            <a:extLst>
              <a:ext uri="{FF2B5EF4-FFF2-40B4-BE49-F238E27FC236}">
                <a16:creationId xmlns:a16="http://schemas.microsoft.com/office/drawing/2014/main" id="{D1CF1FB5-CF58-B0C6-B696-1964110AA677}"/>
              </a:ext>
            </a:extLst>
          </p:cNvPr>
          <p:cNvCxnSpPr/>
          <p:nvPr/>
        </p:nvCxnSpPr>
        <p:spPr>
          <a:xfrm rot="5400000">
            <a:off x="47905" y="817983"/>
            <a:ext cx="1397310" cy="576854"/>
          </a:xfrm>
          <a:prstGeom prst="bentConnector3">
            <a:avLst>
              <a:gd name="adj1" fmla="val -664"/>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6" name="Picture 5">
            <a:extLst>
              <a:ext uri="{FF2B5EF4-FFF2-40B4-BE49-F238E27FC236}">
                <a16:creationId xmlns:a16="http://schemas.microsoft.com/office/drawing/2014/main" id="{7D4734EF-234D-0237-9809-A11AF917D8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36313" y="1315240"/>
            <a:ext cx="2128692" cy="3899017"/>
          </a:xfrm>
          <a:prstGeom prst="rect">
            <a:avLst/>
          </a:prstGeom>
        </p:spPr>
      </p:pic>
      <p:sp>
        <p:nvSpPr>
          <p:cNvPr id="2" name="TextBox 1">
            <a:extLst>
              <a:ext uri="{FF2B5EF4-FFF2-40B4-BE49-F238E27FC236}">
                <a16:creationId xmlns:a16="http://schemas.microsoft.com/office/drawing/2014/main" id="{AB987E6A-40BD-BDE6-31D0-B8F074E4F056}"/>
              </a:ext>
            </a:extLst>
          </p:cNvPr>
          <p:cNvSpPr txBox="1"/>
          <p:nvPr/>
        </p:nvSpPr>
        <p:spPr>
          <a:xfrm>
            <a:off x="3932021" y="212369"/>
            <a:ext cx="7017488" cy="707886"/>
          </a:xfrm>
          <a:prstGeom prst="rect">
            <a:avLst/>
          </a:prstGeom>
          <a:noFill/>
        </p:spPr>
        <p:txBody>
          <a:bodyPr wrap="square" rtlCol="1">
            <a:spAutoFit/>
          </a:bodyPr>
          <a:lstStyle/>
          <a:p>
            <a:pPr algn="r"/>
            <a:r>
              <a:rPr lang="fa-IR" sz="4000" dirty="0">
                <a:highlight>
                  <a:srgbClr val="F5DAB3"/>
                </a:highlight>
                <a:latin typeface="Adobe Arabic" panose="02040503050201020203" pitchFamily="18" charset="-78"/>
                <a:cs typeface="B Nazanin" panose="00000400000000000000" pitchFamily="2" charset="-78"/>
              </a:rPr>
              <a:t>نهادها و سازمان اجرایی متأخر صفویان:</a:t>
            </a:r>
          </a:p>
        </p:txBody>
      </p:sp>
    </p:spTree>
    <p:extLst>
      <p:ext uri="{BB962C8B-B14F-4D97-AF65-F5344CB8AC3E}">
        <p14:creationId xmlns:p14="http://schemas.microsoft.com/office/powerpoint/2010/main" val="1992185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69C19D2-FC25-9E3A-F783-4CF37AB544F3}"/>
              </a:ext>
            </a:extLst>
          </p:cNvPr>
          <p:cNvSpPr/>
          <p:nvPr/>
        </p:nvSpPr>
        <p:spPr>
          <a:xfrm>
            <a:off x="0" y="0"/>
            <a:ext cx="12192000" cy="6858000"/>
          </a:xfrm>
          <a:prstGeom prst="rect">
            <a:avLst/>
          </a:prstGeom>
          <a:solidFill>
            <a:srgbClr val="F5DAB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4" name="Picture 3">
            <a:extLst>
              <a:ext uri="{FF2B5EF4-FFF2-40B4-BE49-F238E27FC236}">
                <a16:creationId xmlns:a16="http://schemas.microsoft.com/office/drawing/2014/main" id="{976CE378-5C9E-3EB5-D0C4-FDA108A5EAF1}"/>
              </a:ext>
            </a:extLst>
          </p:cNvPr>
          <p:cNvPicPr>
            <a:picLocks noChangeAspect="1"/>
          </p:cNvPicPr>
          <p:nvPr/>
        </p:nvPicPr>
        <p:blipFill>
          <a:blip r:embed="rId2">
            <a:extLst>
              <a:ext uri="{28A0092B-C50C-407E-A947-70E740481C1C}">
                <a14:useLocalDpi xmlns:a14="http://schemas.microsoft.com/office/drawing/2010/main" val="0"/>
              </a:ext>
            </a:extLst>
          </a:blip>
          <a:srcRect l="24874" t="-210" r="27116"/>
          <a:stretch/>
        </p:blipFill>
        <p:spPr>
          <a:xfrm>
            <a:off x="528150" y="801279"/>
            <a:ext cx="2001178" cy="2520197"/>
          </a:xfrm>
          <a:prstGeom prst="rect">
            <a:avLst/>
          </a:prstGeom>
        </p:spPr>
      </p:pic>
      <p:pic>
        <p:nvPicPr>
          <p:cNvPr id="6" name="Picture 5">
            <a:extLst>
              <a:ext uri="{FF2B5EF4-FFF2-40B4-BE49-F238E27FC236}">
                <a16:creationId xmlns:a16="http://schemas.microsoft.com/office/drawing/2014/main" id="{E09B8FC1-9F1D-C8FC-9949-E2994992DD8F}"/>
              </a:ext>
            </a:extLst>
          </p:cNvPr>
          <p:cNvPicPr>
            <a:picLocks noChangeAspect="1"/>
          </p:cNvPicPr>
          <p:nvPr/>
        </p:nvPicPr>
        <p:blipFill>
          <a:blip r:embed="rId3">
            <a:extLst>
              <a:ext uri="{28A0092B-C50C-407E-A947-70E740481C1C}">
                <a14:useLocalDpi xmlns:a14="http://schemas.microsoft.com/office/drawing/2010/main" val="0"/>
              </a:ext>
            </a:extLst>
          </a:blip>
          <a:srcRect l="25952" t="-292" r="24102" b="-2"/>
          <a:stretch/>
        </p:blipFill>
        <p:spPr>
          <a:xfrm>
            <a:off x="8524973" y="801279"/>
            <a:ext cx="3225123" cy="3596359"/>
          </a:xfrm>
          <a:prstGeom prst="rect">
            <a:avLst/>
          </a:prstGeom>
        </p:spPr>
      </p:pic>
      <p:pic>
        <p:nvPicPr>
          <p:cNvPr id="8" name="Picture 7">
            <a:extLst>
              <a:ext uri="{FF2B5EF4-FFF2-40B4-BE49-F238E27FC236}">
                <a16:creationId xmlns:a16="http://schemas.microsoft.com/office/drawing/2014/main" id="{A9C5B7AD-9EF9-7814-19C1-0AAFC1DC21A2}"/>
              </a:ext>
            </a:extLst>
          </p:cNvPr>
          <p:cNvPicPr>
            <a:picLocks noChangeAspect="1"/>
          </p:cNvPicPr>
          <p:nvPr/>
        </p:nvPicPr>
        <p:blipFill>
          <a:blip r:embed="rId4">
            <a:extLst>
              <a:ext uri="{28A0092B-C50C-407E-A947-70E740481C1C}">
                <a14:useLocalDpi xmlns:a14="http://schemas.microsoft.com/office/drawing/2010/main" val="0"/>
              </a:ext>
            </a:extLst>
          </a:blip>
          <a:srcRect l="36963" t="-109" r="27382"/>
          <a:stretch/>
        </p:blipFill>
        <p:spPr>
          <a:xfrm>
            <a:off x="3020666" y="801279"/>
            <a:ext cx="2268860" cy="4246808"/>
          </a:xfrm>
          <a:prstGeom prst="rect">
            <a:avLst/>
          </a:prstGeom>
        </p:spPr>
      </p:pic>
      <p:pic>
        <p:nvPicPr>
          <p:cNvPr id="10" name="Picture 9">
            <a:extLst>
              <a:ext uri="{FF2B5EF4-FFF2-40B4-BE49-F238E27FC236}">
                <a16:creationId xmlns:a16="http://schemas.microsoft.com/office/drawing/2014/main" id="{DFB0AB35-E7EC-AD48-A9BC-78579D644334}"/>
              </a:ext>
            </a:extLst>
          </p:cNvPr>
          <p:cNvPicPr>
            <a:picLocks noChangeAspect="1"/>
          </p:cNvPicPr>
          <p:nvPr/>
        </p:nvPicPr>
        <p:blipFill>
          <a:blip r:embed="rId5">
            <a:extLst>
              <a:ext uri="{28A0092B-C50C-407E-A947-70E740481C1C}">
                <a14:useLocalDpi xmlns:a14="http://schemas.microsoft.com/office/drawing/2010/main" val="0"/>
              </a:ext>
            </a:extLst>
          </a:blip>
          <a:srcRect l="28195" t="139" r="28682" b="-1"/>
          <a:stretch/>
        </p:blipFill>
        <p:spPr>
          <a:xfrm>
            <a:off x="5744730" y="2083879"/>
            <a:ext cx="2432116" cy="3701168"/>
          </a:xfrm>
          <a:prstGeom prst="rect">
            <a:avLst/>
          </a:prstGeom>
        </p:spPr>
      </p:pic>
      <p:sp>
        <p:nvSpPr>
          <p:cNvPr id="11" name="TextBox 10">
            <a:extLst>
              <a:ext uri="{FF2B5EF4-FFF2-40B4-BE49-F238E27FC236}">
                <a16:creationId xmlns:a16="http://schemas.microsoft.com/office/drawing/2014/main" id="{6CC66B77-AD0B-369D-CF05-26F5466CD220}"/>
              </a:ext>
            </a:extLst>
          </p:cNvPr>
          <p:cNvSpPr txBox="1"/>
          <p:nvPr/>
        </p:nvSpPr>
        <p:spPr>
          <a:xfrm>
            <a:off x="8524973" y="4427491"/>
            <a:ext cx="2432116" cy="1015663"/>
          </a:xfrm>
          <a:prstGeom prst="rect">
            <a:avLst/>
          </a:prstGeom>
          <a:noFill/>
        </p:spPr>
        <p:txBody>
          <a:bodyPr wrap="square" rtlCol="1">
            <a:spAutoFit/>
          </a:bodyPr>
          <a:lstStyle/>
          <a:p>
            <a:r>
              <a:rPr lang="fa-IR" sz="6000" b="1" dirty="0">
                <a:latin typeface="Adobe Arabic" panose="02040503050201020203" pitchFamily="18" charset="-78"/>
                <a:cs typeface="B Nazanin" panose="00000400000000000000" pitchFamily="2" charset="-78"/>
              </a:rPr>
              <a:t>صفویه</a:t>
            </a:r>
          </a:p>
        </p:txBody>
      </p:sp>
      <p:sp>
        <p:nvSpPr>
          <p:cNvPr id="12" name="TextBox 11">
            <a:extLst>
              <a:ext uri="{FF2B5EF4-FFF2-40B4-BE49-F238E27FC236}">
                <a16:creationId xmlns:a16="http://schemas.microsoft.com/office/drawing/2014/main" id="{C18852DA-0875-643C-8FAB-D7593F026884}"/>
              </a:ext>
            </a:extLst>
          </p:cNvPr>
          <p:cNvSpPr txBox="1"/>
          <p:nvPr/>
        </p:nvSpPr>
        <p:spPr>
          <a:xfrm>
            <a:off x="5744730" y="1304993"/>
            <a:ext cx="2780243" cy="646331"/>
          </a:xfrm>
          <a:prstGeom prst="rect">
            <a:avLst/>
          </a:prstGeom>
          <a:noFill/>
        </p:spPr>
        <p:txBody>
          <a:bodyPr wrap="square" rtlCol="1">
            <a:spAutoFit/>
          </a:bodyPr>
          <a:lstStyle/>
          <a:p>
            <a:r>
              <a:rPr lang="fa-IR" sz="3600" b="1" dirty="0">
                <a:cs typeface="B Nazanin" panose="00000400000000000000" pitchFamily="2" charset="-78"/>
              </a:rPr>
              <a:t>افشاریه و زندیه</a:t>
            </a:r>
          </a:p>
        </p:txBody>
      </p:sp>
      <p:sp>
        <p:nvSpPr>
          <p:cNvPr id="13" name="TextBox 12">
            <a:extLst>
              <a:ext uri="{FF2B5EF4-FFF2-40B4-BE49-F238E27FC236}">
                <a16:creationId xmlns:a16="http://schemas.microsoft.com/office/drawing/2014/main" id="{C3707B03-0173-AA7F-A491-089C8E60BE43}"/>
              </a:ext>
            </a:extLst>
          </p:cNvPr>
          <p:cNvSpPr txBox="1"/>
          <p:nvPr/>
        </p:nvSpPr>
        <p:spPr>
          <a:xfrm>
            <a:off x="3617944" y="3429000"/>
            <a:ext cx="184731" cy="369332"/>
          </a:xfrm>
          <a:prstGeom prst="rect">
            <a:avLst/>
          </a:prstGeom>
          <a:noFill/>
        </p:spPr>
        <p:txBody>
          <a:bodyPr wrap="none" rtlCol="1">
            <a:spAutoFit/>
          </a:bodyPr>
          <a:lstStyle/>
          <a:p>
            <a:endParaRPr lang="fa-IR" dirty="0"/>
          </a:p>
        </p:txBody>
      </p:sp>
      <p:sp>
        <p:nvSpPr>
          <p:cNvPr id="14" name="TextBox 13">
            <a:extLst>
              <a:ext uri="{FF2B5EF4-FFF2-40B4-BE49-F238E27FC236}">
                <a16:creationId xmlns:a16="http://schemas.microsoft.com/office/drawing/2014/main" id="{21FA5917-7AA3-029D-0C44-2311626C6F5A}"/>
              </a:ext>
            </a:extLst>
          </p:cNvPr>
          <p:cNvSpPr txBox="1"/>
          <p:nvPr/>
        </p:nvSpPr>
        <p:spPr>
          <a:xfrm>
            <a:off x="2950590" y="5075491"/>
            <a:ext cx="2267395" cy="923330"/>
          </a:xfrm>
          <a:prstGeom prst="rect">
            <a:avLst/>
          </a:prstGeom>
          <a:noFill/>
        </p:spPr>
        <p:txBody>
          <a:bodyPr wrap="square" rtlCol="1">
            <a:spAutoFit/>
          </a:bodyPr>
          <a:lstStyle/>
          <a:p>
            <a:r>
              <a:rPr lang="fa-IR" sz="5400" b="1" dirty="0">
                <a:cs typeface="B Nazanin" panose="00000400000000000000" pitchFamily="2" charset="-78"/>
              </a:rPr>
              <a:t>قاجاریه</a:t>
            </a:r>
            <a:endParaRPr lang="fa-IR" b="1" dirty="0">
              <a:cs typeface="B Nazanin" panose="00000400000000000000" pitchFamily="2" charset="-78"/>
            </a:endParaRPr>
          </a:p>
        </p:txBody>
      </p:sp>
      <p:sp>
        <p:nvSpPr>
          <p:cNvPr id="15" name="TextBox 14">
            <a:extLst>
              <a:ext uri="{FF2B5EF4-FFF2-40B4-BE49-F238E27FC236}">
                <a16:creationId xmlns:a16="http://schemas.microsoft.com/office/drawing/2014/main" id="{21338BB1-2140-CB5B-3237-E191D7B059B1}"/>
              </a:ext>
            </a:extLst>
          </p:cNvPr>
          <p:cNvSpPr txBox="1"/>
          <p:nvPr/>
        </p:nvSpPr>
        <p:spPr>
          <a:xfrm>
            <a:off x="441904" y="3506771"/>
            <a:ext cx="2087424" cy="830997"/>
          </a:xfrm>
          <a:prstGeom prst="rect">
            <a:avLst/>
          </a:prstGeom>
          <a:noFill/>
        </p:spPr>
        <p:txBody>
          <a:bodyPr wrap="square" rtlCol="1">
            <a:spAutoFit/>
          </a:bodyPr>
          <a:lstStyle/>
          <a:p>
            <a:r>
              <a:rPr lang="fa-IR" sz="4800" b="1" dirty="0">
                <a:cs typeface="B Nazanin" panose="00000400000000000000" pitchFamily="2" charset="-78"/>
              </a:rPr>
              <a:t>پهلوی</a:t>
            </a:r>
          </a:p>
        </p:txBody>
      </p:sp>
      <p:sp>
        <p:nvSpPr>
          <p:cNvPr id="16" name="TextBox 15">
            <a:extLst>
              <a:ext uri="{FF2B5EF4-FFF2-40B4-BE49-F238E27FC236}">
                <a16:creationId xmlns:a16="http://schemas.microsoft.com/office/drawing/2014/main" id="{137A6951-F319-67E9-BE70-130EFD1EFFEF}"/>
              </a:ext>
            </a:extLst>
          </p:cNvPr>
          <p:cNvSpPr txBox="1"/>
          <p:nvPr/>
        </p:nvSpPr>
        <p:spPr>
          <a:xfrm>
            <a:off x="8614984" y="5391181"/>
            <a:ext cx="3138877" cy="461665"/>
          </a:xfrm>
          <a:prstGeom prst="rect">
            <a:avLst/>
          </a:prstGeom>
          <a:noFill/>
        </p:spPr>
        <p:txBody>
          <a:bodyPr wrap="square" rtlCol="1">
            <a:spAutoFit/>
          </a:bodyPr>
          <a:lstStyle/>
          <a:p>
            <a:r>
              <a:rPr lang="fa-IR" sz="2400" dirty="0">
                <a:latin typeface="Adobe Arabic" panose="02040503050201020203" pitchFamily="18" charset="-78"/>
                <a:cs typeface="Adobe Arabic" panose="02040503050201020203" pitchFamily="18" charset="-78"/>
              </a:rPr>
              <a:t>880-1099 ش.ه</a:t>
            </a:r>
          </a:p>
        </p:txBody>
      </p:sp>
      <p:sp>
        <p:nvSpPr>
          <p:cNvPr id="17" name="TextBox 16">
            <a:extLst>
              <a:ext uri="{FF2B5EF4-FFF2-40B4-BE49-F238E27FC236}">
                <a16:creationId xmlns:a16="http://schemas.microsoft.com/office/drawing/2014/main" id="{444BAFA7-8BEF-C661-2A28-0222C6709445}"/>
              </a:ext>
            </a:extLst>
          </p:cNvPr>
          <p:cNvSpPr txBox="1"/>
          <p:nvPr/>
        </p:nvSpPr>
        <p:spPr>
          <a:xfrm>
            <a:off x="8614984" y="5825284"/>
            <a:ext cx="3124570" cy="369332"/>
          </a:xfrm>
          <a:prstGeom prst="rect">
            <a:avLst/>
          </a:prstGeom>
          <a:noFill/>
        </p:spPr>
        <p:txBody>
          <a:bodyPr wrap="square" rtlCol="1">
            <a:spAutoFit/>
          </a:bodyPr>
          <a:lstStyle/>
          <a:p>
            <a:r>
              <a:rPr lang="en-US" dirty="0">
                <a:latin typeface="Andalus" panose="02020603050405020304" pitchFamily="18" charset="-78"/>
                <a:cs typeface="Andalus" panose="02020603050405020304" pitchFamily="18" charset="-78"/>
              </a:rPr>
              <a:t>1501– 1720 D.C</a:t>
            </a:r>
            <a:endParaRPr lang="fa-IR" dirty="0">
              <a:latin typeface="Andalus" panose="02020603050405020304" pitchFamily="18" charset="-78"/>
              <a:cs typeface="Andalus" panose="02020603050405020304" pitchFamily="18" charset="-78"/>
            </a:endParaRPr>
          </a:p>
        </p:txBody>
      </p:sp>
      <p:sp>
        <p:nvSpPr>
          <p:cNvPr id="18" name="TextBox 17">
            <a:extLst>
              <a:ext uri="{FF2B5EF4-FFF2-40B4-BE49-F238E27FC236}">
                <a16:creationId xmlns:a16="http://schemas.microsoft.com/office/drawing/2014/main" id="{22DE0574-D731-14AB-17F1-255DF4153E9C}"/>
              </a:ext>
            </a:extLst>
          </p:cNvPr>
          <p:cNvSpPr txBox="1"/>
          <p:nvPr/>
        </p:nvSpPr>
        <p:spPr>
          <a:xfrm>
            <a:off x="5744730" y="634565"/>
            <a:ext cx="3138877" cy="461665"/>
          </a:xfrm>
          <a:prstGeom prst="rect">
            <a:avLst/>
          </a:prstGeom>
          <a:noFill/>
        </p:spPr>
        <p:txBody>
          <a:bodyPr wrap="square" rtlCol="1">
            <a:spAutoFit/>
          </a:bodyPr>
          <a:lstStyle/>
          <a:p>
            <a:r>
              <a:rPr lang="fa-IR" sz="2400" dirty="0">
                <a:latin typeface="Adobe Arabic" panose="02040503050201020203" pitchFamily="18" charset="-78"/>
                <a:cs typeface="Adobe Arabic" panose="02040503050201020203" pitchFamily="18" charset="-78"/>
              </a:rPr>
              <a:t>1114-1174 ش.ه</a:t>
            </a:r>
          </a:p>
        </p:txBody>
      </p:sp>
      <p:sp>
        <p:nvSpPr>
          <p:cNvPr id="19" name="TextBox 18">
            <a:extLst>
              <a:ext uri="{FF2B5EF4-FFF2-40B4-BE49-F238E27FC236}">
                <a16:creationId xmlns:a16="http://schemas.microsoft.com/office/drawing/2014/main" id="{AD5F7F59-01BF-F63F-632E-A66BF802A93B}"/>
              </a:ext>
            </a:extLst>
          </p:cNvPr>
          <p:cNvSpPr txBox="1"/>
          <p:nvPr/>
        </p:nvSpPr>
        <p:spPr>
          <a:xfrm>
            <a:off x="5684754" y="1028308"/>
            <a:ext cx="3124570" cy="369332"/>
          </a:xfrm>
          <a:prstGeom prst="rect">
            <a:avLst/>
          </a:prstGeom>
          <a:noFill/>
        </p:spPr>
        <p:txBody>
          <a:bodyPr wrap="square" rtlCol="1">
            <a:spAutoFit/>
          </a:bodyPr>
          <a:lstStyle/>
          <a:p>
            <a:r>
              <a:rPr lang="en-US" dirty="0">
                <a:latin typeface="Andalus" panose="02020603050405020304" pitchFamily="18" charset="-78"/>
                <a:cs typeface="Andalus" panose="02020603050405020304" pitchFamily="18" charset="-78"/>
              </a:rPr>
              <a:t>1735– 1795 D.C</a:t>
            </a:r>
            <a:endParaRPr lang="fa-IR" dirty="0">
              <a:latin typeface="Andalus" panose="02020603050405020304" pitchFamily="18" charset="-78"/>
              <a:cs typeface="Andalus" panose="02020603050405020304" pitchFamily="18" charset="-78"/>
            </a:endParaRPr>
          </a:p>
        </p:txBody>
      </p:sp>
      <p:sp>
        <p:nvSpPr>
          <p:cNvPr id="20" name="TextBox 19">
            <a:extLst>
              <a:ext uri="{FF2B5EF4-FFF2-40B4-BE49-F238E27FC236}">
                <a16:creationId xmlns:a16="http://schemas.microsoft.com/office/drawing/2014/main" id="{FF351E3C-DC8C-A3A8-9BF7-7A76C5C7C0CF}"/>
              </a:ext>
            </a:extLst>
          </p:cNvPr>
          <p:cNvSpPr txBox="1"/>
          <p:nvPr/>
        </p:nvSpPr>
        <p:spPr>
          <a:xfrm>
            <a:off x="3020666" y="5881102"/>
            <a:ext cx="3138877" cy="461665"/>
          </a:xfrm>
          <a:prstGeom prst="rect">
            <a:avLst/>
          </a:prstGeom>
          <a:noFill/>
        </p:spPr>
        <p:txBody>
          <a:bodyPr wrap="square" rtlCol="1">
            <a:spAutoFit/>
          </a:bodyPr>
          <a:lstStyle/>
          <a:p>
            <a:r>
              <a:rPr lang="fa-IR" sz="2400" dirty="0">
                <a:latin typeface="Adobe Arabic" panose="02040503050201020203" pitchFamily="18" charset="-78"/>
                <a:cs typeface="Adobe Arabic" panose="02040503050201020203" pitchFamily="18" charset="-78"/>
              </a:rPr>
              <a:t>1174-1304 ش.ه</a:t>
            </a:r>
          </a:p>
        </p:txBody>
      </p:sp>
      <p:sp>
        <p:nvSpPr>
          <p:cNvPr id="21" name="TextBox 20">
            <a:extLst>
              <a:ext uri="{FF2B5EF4-FFF2-40B4-BE49-F238E27FC236}">
                <a16:creationId xmlns:a16="http://schemas.microsoft.com/office/drawing/2014/main" id="{72982BFB-363C-5659-FD16-0540CC65F758}"/>
              </a:ext>
            </a:extLst>
          </p:cNvPr>
          <p:cNvSpPr txBox="1"/>
          <p:nvPr/>
        </p:nvSpPr>
        <p:spPr>
          <a:xfrm>
            <a:off x="3003138" y="6292053"/>
            <a:ext cx="3124570" cy="369332"/>
          </a:xfrm>
          <a:prstGeom prst="rect">
            <a:avLst/>
          </a:prstGeom>
          <a:noFill/>
        </p:spPr>
        <p:txBody>
          <a:bodyPr wrap="square" rtlCol="1">
            <a:spAutoFit/>
          </a:bodyPr>
          <a:lstStyle/>
          <a:p>
            <a:r>
              <a:rPr lang="en-US" dirty="0">
                <a:latin typeface="Andalus" panose="02020603050405020304" pitchFamily="18" charset="-78"/>
                <a:cs typeface="Andalus" panose="02020603050405020304" pitchFamily="18" charset="-78"/>
              </a:rPr>
              <a:t>1795– 1925 D.C</a:t>
            </a:r>
            <a:endParaRPr lang="fa-IR" dirty="0">
              <a:latin typeface="Andalus" panose="02020603050405020304" pitchFamily="18" charset="-78"/>
              <a:cs typeface="Andalus" panose="02020603050405020304" pitchFamily="18" charset="-78"/>
            </a:endParaRPr>
          </a:p>
        </p:txBody>
      </p:sp>
      <p:sp>
        <p:nvSpPr>
          <p:cNvPr id="22" name="TextBox 21">
            <a:extLst>
              <a:ext uri="{FF2B5EF4-FFF2-40B4-BE49-F238E27FC236}">
                <a16:creationId xmlns:a16="http://schemas.microsoft.com/office/drawing/2014/main" id="{43E3A13A-7712-4E0C-E296-3DDD39C75A62}"/>
              </a:ext>
            </a:extLst>
          </p:cNvPr>
          <p:cNvSpPr txBox="1"/>
          <p:nvPr/>
        </p:nvSpPr>
        <p:spPr>
          <a:xfrm>
            <a:off x="479067" y="4320594"/>
            <a:ext cx="3138877" cy="461665"/>
          </a:xfrm>
          <a:prstGeom prst="rect">
            <a:avLst/>
          </a:prstGeom>
          <a:noFill/>
        </p:spPr>
        <p:txBody>
          <a:bodyPr wrap="square" rtlCol="1">
            <a:spAutoFit/>
          </a:bodyPr>
          <a:lstStyle/>
          <a:p>
            <a:r>
              <a:rPr lang="fa-IR" sz="2400" dirty="0">
                <a:latin typeface="Adobe Arabic" panose="02040503050201020203" pitchFamily="18" charset="-78"/>
                <a:cs typeface="Adobe Arabic" panose="02040503050201020203" pitchFamily="18" charset="-78"/>
              </a:rPr>
              <a:t>1304-1357 ش.ه</a:t>
            </a:r>
          </a:p>
        </p:txBody>
      </p:sp>
      <p:sp>
        <p:nvSpPr>
          <p:cNvPr id="23" name="TextBox 22">
            <a:extLst>
              <a:ext uri="{FF2B5EF4-FFF2-40B4-BE49-F238E27FC236}">
                <a16:creationId xmlns:a16="http://schemas.microsoft.com/office/drawing/2014/main" id="{A4B65B53-3D45-C495-C409-A5FDD8BD2899}"/>
              </a:ext>
            </a:extLst>
          </p:cNvPr>
          <p:cNvSpPr txBox="1"/>
          <p:nvPr/>
        </p:nvSpPr>
        <p:spPr>
          <a:xfrm>
            <a:off x="461539" y="4731545"/>
            <a:ext cx="3124570" cy="369332"/>
          </a:xfrm>
          <a:prstGeom prst="rect">
            <a:avLst/>
          </a:prstGeom>
          <a:noFill/>
        </p:spPr>
        <p:txBody>
          <a:bodyPr wrap="square" rtlCol="1">
            <a:spAutoFit/>
          </a:bodyPr>
          <a:lstStyle/>
          <a:p>
            <a:r>
              <a:rPr lang="en-US" dirty="0">
                <a:latin typeface="Andalus" panose="02020603050405020304" pitchFamily="18" charset="-78"/>
                <a:cs typeface="Andalus" panose="02020603050405020304" pitchFamily="18" charset="-78"/>
              </a:rPr>
              <a:t>1925– 1978 D.C</a:t>
            </a:r>
            <a:endParaRPr lang="fa-IR" dirty="0">
              <a:latin typeface="Andalus" panose="02020603050405020304" pitchFamily="18" charset="-78"/>
              <a:cs typeface="Andalus" panose="02020603050405020304" pitchFamily="18" charset="-78"/>
            </a:endParaRPr>
          </a:p>
        </p:txBody>
      </p:sp>
      <p:cxnSp>
        <p:nvCxnSpPr>
          <p:cNvPr id="29" name="Connector: Elbow 28">
            <a:extLst>
              <a:ext uri="{FF2B5EF4-FFF2-40B4-BE49-F238E27FC236}">
                <a16:creationId xmlns:a16="http://schemas.microsoft.com/office/drawing/2014/main" id="{A222D9E7-8660-3E80-5E37-49EEA8F43A63}"/>
              </a:ext>
            </a:extLst>
          </p:cNvPr>
          <p:cNvCxnSpPr>
            <a:cxnSpLocks/>
          </p:cNvCxnSpPr>
          <p:nvPr/>
        </p:nvCxnSpPr>
        <p:spPr>
          <a:xfrm>
            <a:off x="525857" y="5545111"/>
            <a:ext cx="914400" cy="914400"/>
          </a:xfrm>
          <a:prstGeom prst="bentConnector3">
            <a:avLst>
              <a:gd name="adj1" fmla="val 515"/>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3" name="Straight Connector 32">
            <a:extLst>
              <a:ext uri="{FF2B5EF4-FFF2-40B4-BE49-F238E27FC236}">
                <a16:creationId xmlns:a16="http://schemas.microsoft.com/office/drawing/2014/main" id="{CC4A6ADF-287A-0AED-F9BE-04D67295ACE7}"/>
              </a:ext>
            </a:extLst>
          </p:cNvPr>
          <p:cNvCxnSpPr/>
          <p:nvPr/>
        </p:nvCxnSpPr>
        <p:spPr>
          <a:xfrm>
            <a:off x="4977353" y="6459511"/>
            <a:ext cx="5316717" cy="0"/>
          </a:xfrm>
          <a:prstGeom prst="line">
            <a:avLst/>
          </a:prstGeom>
        </p:spPr>
        <p:style>
          <a:lnRef idx="3">
            <a:schemeClr val="dk1"/>
          </a:lnRef>
          <a:fillRef idx="0">
            <a:schemeClr val="dk1"/>
          </a:fillRef>
          <a:effectRef idx="2">
            <a:schemeClr val="dk1"/>
          </a:effectRef>
          <a:fontRef idx="minor">
            <a:schemeClr val="tx1"/>
          </a:fontRef>
        </p:style>
      </p:cxnSp>
      <p:cxnSp>
        <p:nvCxnSpPr>
          <p:cNvPr id="35" name="Connector: Elbow 34">
            <a:extLst>
              <a:ext uri="{FF2B5EF4-FFF2-40B4-BE49-F238E27FC236}">
                <a16:creationId xmlns:a16="http://schemas.microsoft.com/office/drawing/2014/main" id="{E4113F24-A563-039B-7BCD-776BC93F3C6C}"/>
              </a:ext>
            </a:extLst>
          </p:cNvPr>
          <p:cNvCxnSpPr/>
          <p:nvPr/>
        </p:nvCxnSpPr>
        <p:spPr>
          <a:xfrm rot="10800000" flipV="1">
            <a:off x="8142946" y="419149"/>
            <a:ext cx="1131219" cy="838126"/>
          </a:xfrm>
          <a:prstGeom prst="bentConnector3">
            <a:avLst>
              <a:gd name="adj1" fmla="val 100833"/>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1487654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ppt_x"/>
                                          </p:val>
                                        </p:tav>
                                        <p:tav tm="100000">
                                          <p:val>
                                            <p:strVal val="#ppt_x"/>
                                          </p:val>
                                        </p:tav>
                                      </p:tavLst>
                                    </p:anim>
                                    <p:anim calcmode="lin" valueType="num">
                                      <p:cBhvr additive="base">
                                        <p:cTn id="16" dur="500" fill="hold"/>
                                        <p:tgtEl>
                                          <p:spTgt spid="1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ppt_x"/>
                                          </p:val>
                                        </p:tav>
                                        <p:tav tm="100000">
                                          <p:val>
                                            <p:strVal val="#ppt_x"/>
                                          </p:val>
                                        </p:tav>
                                      </p:tavLst>
                                    </p:anim>
                                    <p:anim calcmode="lin" valueType="num">
                                      <p:cBhvr additive="base">
                                        <p:cTn id="30" dur="500" fill="hold"/>
                                        <p:tgtEl>
                                          <p:spTgt spid="10"/>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additive="base">
                                        <p:cTn id="33" dur="500" fill="hold"/>
                                        <p:tgtEl>
                                          <p:spTgt spid="19"/>
                                        </p:tgtEl>
                                        <p:attrNameLst>
                                          <p:attrName>ppt_x</p:attrName>
                                        </p:attrNameLst>
                                      </p:cBhvr>
                                      <p:tavLst>
                                        <p:tav tm="0">
                                          <p:val>
                                            <p:strVal val="#ppt_x"/>
                                          </p:val>
                                        </p:tav>
                                        <p:tav tm="100000">
                                          <p:val>
                                            <p:strVal val="#ppt_x"/>
                                          </p:val>
                                        </p:tav>
                                      </p:tavLst>
                                    </p:anim>
                                    <p:anim calcmode="lin" valueType="num">
                                      <p:cBhvr additive="base">
                                        <p:cTn id="34" dur="500" fill="hold"/>
                                        <p:tgtEl>
                                          <p:spTgt spid="19"/>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additive="base">
                                        <p:cTn id="37" dur="500" fill="hold"/>
                                        <p:tgtEl>
                                          <p:spTgt spid="18"/>
                                        </p:tgtEl>
                                        <p:attrNameLst>
                                          <p:attrName>ppt_x</p:attrName>
                                        </p:attrNameLst>
                                      </p:cBhvr>
                                      <p:tavLst>
                                        <p:tav tm="0">
                                          <p:val>
                                            <p:strVal val="#ppt_x"/>
                                          </p:val>
                                        </p:tav>
                                        <p:tav tm="100000">
                                          <p:val>
                                            <p:strVal val="#ppt_x"/>
                                          </p:val>
                                        </p:tav>
                                      </p:tavLst>
                                    </p:anim>
                                    <p:anim calcmode="lin" valueType="num">
                                      <p:cBhvr additive="base">
                                        <p:cTn id="3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additive="base">
                                        <p:cTn id="43" dur="500" fill="hold"/>
                                        <p:tgtEl>
                                          <p:spTgt spid="8"/>
                                        </p:tgtEl>
                                        <p:attrNameLst>
                                          <p:attrName>ppt_x</p:attrName>
                                        </p:attrNameLst>
                                      </p:cBhvr>
                                      <p:tavLst>
                                        <p:tav tm="0">
                                          <p:val>
                                            <p:strVal val="#ppt_x"/>
                                          </p:val>
                                        </p:tav>
                                        <p:tav tm="100000">
                                          <p:val>
                                            <p:strVal val="#ppt_x"/>
                                          </p:val>
                                        </p:tav>
                                      </p:tavLst>
                                    </p:anim>
                                    <p:anim calcmode="lin" valueType="num">
                                      <p:cBhvr additive="base">
                                        <p:cTn id="44" dur="500" fill="hold"/>
                                        <p:tgtEl>
                                          <p:spTgt spid="8"/>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4"/>
                                        </p:tgtEl>
                                        <p:attrNameLst>
                                          <p:attrName>style.visibility</p:attrName>
                                        </p:attrNameLst>
                                      </p:cBhvr>
                                      <p:to>
                                        <p:strVal val="visible"/>
                                      </p:to>
                                    </p:set>
                                    <p:anim calcmode="lin" valueType="num">
                                      <p:cBhvr additive="base">
                                        <p:cTn id="47" dur="500" fill="hold"/>
                                        <p:tgtEl>
                                          <p:spTgt spid="14"/>
                                        </p:tgtEl>
                                        <p:attrNameLst>
                                          <p:attrName>ppt_x</p:attrName>
                                        </p:attrNameLst>
                                      </p:cBhvr>
                                      <p:tavLst>
                                        <p:tav tm="0">
                                          <p:val>
                                            <p:strVal val="#ppt_x"/>
                                          </p:val>
                                        </p:tav>
                                        <p:tav tm="100000">
                                          <p:val>
                                            <p:strVal val="#ppt_x"/>
                                          </p:val>
                                        </p:tav>
                                      </p:tavLst>
                                    </p:anim>
                                    <p:anim calcmode="lin" valueType="num">
                                      <p:cBhvr additive="base">
                                        <p:cTn id="48" dur="500" fill="hold"/>
                                        <p:tgtEl>
                                          <p:spTgt spid="14"/>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20"/>
                                        </p:tgtEl>
                                        <p:attrNameLst>
                                          <p:attrName>style.visibility</p:attrName>
                                        </p:attrNameLst>
                                      </p:cBhvr>
                                      <p:to>
                                        <p:strVal val="visible"/>
                                      </p:to>
                                    </p:set>
                                    <p:anim calcmode="lin" valueType="num">
                                      <p:cBhvr additive="base">
                                        <p:cTn id="51" dur="500" fill="hold"/>
                                        <p:tgtEl>
                                          <p:spTgt spid="20"/>
                                        </p:tgtEl>
                                        <p:attrNameLst>
                                          <p:attrName>ppt_x</p:attrName>
                                        </p:attrNameLst>
                                      </p:cBhvr>
                                      <p:tavLst>
                                        <p:tav tm="0">
                                          <p:val>
                                            <p:strVal val="#ppt_x"/>
                                          </p:val>
                                        </p:tav>
                                        <p:tav tm="100000">
                                          <p:val>
                                            <p:strVal val="#ppt_x"/>
                                          </p:val>
                                        </p:tav>
                                      </p:tavLst>
                                    </p:anim>
                                    <p:anim calcmode="lin" valueType="num">
                                      <p:cBhvr additive="base">
                                        <p:cTn id="52" dur="500" fill="hold"/>
                                        <p:tgtEl>
                                          <p:spTgt spid="20"/>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21"/>
                                        </p:tgtEl>
                                        <p:attrNameLst>
                                          <p:attrName>style.visibility</p:attrName>
                                        </p:attrNameLst>
                                      </p:cBhvr>
                                      <p:to>
                                        <p:strVal val="visible"/>
                                      </p:to>
                                    </p:set>
                                    <p:anim calcmode="lin" valueType="num">
                                      <p:cBhvr additive="base">
                                        <p:cTn id="55" dur="500" fill="hold"/>
                                        <p:tgtEl>
                                          <p:spTgt spid="21"/>
                                        </p:tgtEl>
                                        <p:attrNameLst>
                                          <p:attrName>ppt_x</p:attrName>
                                        </p:attrNameLst>
                                      </p:cBhvr>
                                      <p:tavLst>
                                        <p:tav tm="0">
                                          <p:val>
                                            <p:strVal val="#ppt_x"/>
                                          </p:val>
                                        </p:tav>
                                        <p:tav tm="100000">
                                          <p:val>
                                            <p:strVal val="#ppt_x"/>
                                          </p:val>
                                        </p:tav>
                                      </p:tavLst>
                                    </p:anim>
                                    <p:anim calcmode="lin" valueType="num">
                                      <p:cBhvr additive="base">
                                        <p:cTn id="5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4"/>
                                        </p:tgtEl>
                                        <p:attrNameLst>
                                          <p:attrName>style.visibility</p:attrName>
                                        </p:attrNameLst>
                                      </p:cBhvr>
                                      <p:to>
                                        <p:strVal val="visible"/>
                                      </p:to>
                                    </p:set>
                                    <p:anim calcmode="lin" valueType="num">
                                      <p:cBhvr additive="base">
                                        <p:cTn id="61" dur="500" fill="hold"/>
                                        <p:tgtEl>
                                          <p:spTgt spid="4"/>
                                        </p:tgtEl>
                                        <p:attrNameLst>
                                          <p:attrName>ppt_x</p:attrName>
                                        </p:attrNameLst>
                                      </p:cBhvr>
                                      <p:tavLst>
                                        <p:tav tm="0">
                                          <p:val>
                                            <p:strVal val="#ppt_x"/>
                                          </p:val>
                                        </p:tav>
                                        <p:tav tm="100000">
                                          <p:val>
                                            <p:strVal val="#ppt_x"/>
                                          </p:val>
                                        </p:tav>
                                      </p:tavLst>
                                    </p:anim>
                                    <p:anim calcmode="lin" valueType="num">
                                      <p:cBhvr additive="base">
                                        <p:cTn id="62" dur="500" fill="hold"/>
                                        <p:tgtEl>
                                          <p:spTgt spid="4"/>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additive="base">
                                        <p:cTn id="65" dur="500" fill="hold"/>
                                        <p:tgtEl>
                                          <p:spTgt spid="15"/>
                                        </p:tgtEl>
                                        <p:attrNameLst>
                                          <p:attrName>ppt_x</p:attrName>
                                        </p:attrNameLst>
                                      </p:cBhvr>
                                      <p:tavLst>
                                        <p:tav tm="0">
                                          <p:val>
                                            <p:strVal val="#ppt_x"/>
                                          </p:val>
                                        </p:tav>
                                        <p:tav tm="100000">
                                          <p:val>
                                            <p:strVal val="#ppt_x"/>
                                          </p:val>
                                        </p:tav>
                                      </p:tavLst>
                                    </p:anim>
                                    <p:anim calcmode="lin" valueType="num">
                                      <p:cBhvr additive="base">
                                        <p:cTn id="66" dur="500" fill="hold"/>
                                        <p:tgtEl>
                                          <p:spTgt spid="15"/>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22"/>
                                        </p:tgtEl>
                                        <p:attrNameLst>
                                          <p:attrName>style.visibility</p:attrName>
                                        </p:attrNameLst>
                                      </p:cBhvr>
                                      <p:to>
                                        <p:strVal val="visible"/>
                                      </p:to>
                                    </p:set>
                                    <p:anim calcmode="lin" valueType="num">
                                      <p:cBhvr additive="base">
                                        <p:cTn id="69" dur="500" fill="hold"/>
                                        <p:tgtEl>
                                          <p:spTgt spid="22"/>
                                        </p:tgtEl>
                                        <p:attrNameLst>
                                          <p:attrName>ppt_x</p:attrName>
                                        </p:attrNameLst>
                                      </p:cBhvr>
                                      <p:tavLst>
                                        <p:tav tm="0">
                                          <p:val>
                                            <p:strVal val="#ppt_x"/>
                                          </p:val>
                                        </p:tav>
                                        <p:tav tm="100000">
                                          <p:val>
                                            <p:strVal val="#ppt_x"/>
                                          </p:val>
                                        </p:tav>
                                      </p:tavLst>
                                    </p:anim>
                                    <p:anim calcmode="lin" valueType="num">
                                      <p:cBhvr additive="base">
                                        <p:cTn id="70" dur="500" fill="hold"/>
                                        <p:tgtEl>
                                          <p:spTgt spid="22"/>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23"/>
                                        </p:tgtEl>
                                        <p:attrNameLst>
                                          <p:attrName>style.visibility</p:attrName>
                                        </p:attrNameLst>
                                      </p:cBhvr>
                                      <p:to>
                                        <p:strVal val="visible"/>
                                      </p:to>
                                    </p:set>
                                    <p:anim calcmode="lin" valueType="num">
                                      <p:cBhvr additive="base">
                                        <p:cTn id="73" dur="500" fill="hold"/>
                                        <p:tgtEl>
                                          <p:spTgt spid="23"/>
                                        </p:tgtEl>
                                        <p:attrNameLst>
                                          <p:attrName>ppt_x</p:attrName>
                                        </p:attrNameLst>
                                      </p:cBhvr>
                                      <p:tavLst>
                                        <p:tav tm="0">
                                          <p:val>
                                            <p:strVal val="#ppt_x"/>
                                          </p:val>
                                        </p:tav>
                                        <p:tav tm="100000">
                                          <p:val>
                                            <p:strVal val="#ppt_x"/>
                                          </p:val>
                                        </p:tav>
                                      </p:tavLst>
                                    </p:anim>
                                    <p:anim calcmode="lin" valueType="num">
                                      <p:cBhvr additive="base">
                                        <p:cTn id="7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4" grpId="0"/>
      <p:bldP spid="15" grpId="0"/>
      <p:bldP spid="16" grpId="0"/>
      <p:bldP spid="17" grpId="0"/>
      <p:bldP spid="18" grpId="0"/>
      <p:bldP spid="19" grpId="0"/>
      <p:bldP spid="20" grpId="0"/>
      <p:bldP spid="21" grpId="0"/>
      <p:bldP spid="22" grpId="0"/>
      <p:bldP spid="2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7D125-D062-2282-0BBE-1F7F3F47BD0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EBFCC92-415B-AAAB-23C7-8E144460E656}"/>
              </a:ext>
            </a:extLst>
          </p:cNvPr>
          <p:cNvSpPr/>
          <p:nvPr/>
        </p:nvSpPr>
        <p:spPr>
          <a:xfrm>
            <a:off x="0" y="0"/>
            <a:ext cx="12192000" cy="6858000"/>
          </a:xfrm>
          <a:prstGeom prst="rect">
            <a:avLst/>
          </a:prstGeom>
          <a:solidFill>
            <a:schemeClr val="tx1"/>
          </a:solidFill>
        </p:spPr>
        <p:style>
          <a:lnRef idx="2">
            <a:schemeClr val="dk1"/>
          </a:lnRef>
          <a:fillRef idx="1">
            <a:schemeClr val="lt1"/>
          </a:fillRef>
          <a:effectRef idx="0">
            <a:schemeClr val="dk1"/>
          </a:effectRef>
          <a:fontRef idx="minor">
            <a:schemeClr val="dk1"/>
          </a:fontRef>
        </p:style>
        <p:txBody>
          <a:bodyPr rtlCol="1" anchor="ctr"/>
          <a:lstStyle/>
          <a:p>
            <a:pPr algn="ctr"/>
            <a:endParaRPr lang="fa-IR"/>
          </a:p>
        </p:txBody>
      </p:sp>
      <p:sp>
        <p:nvSpPr>
          <p:cNvPr id="12" name="TextBox 11">
            <a:extLst>
              <a:ext uri="{FF2B5EF4-FFF2-40B4-BE49-F238E27FC236}">
                <a16:creationId xmlns:a16="http://schemas.microsoft.com/office/drawing/2014/main" id="{2B2588D4-D848-884A-B181-CBDBD2C43BDF}"/>
              </a:ext>
            </a:extLst>
          </p:cNvPr>
          <p:cNvSpPr txBox="1"/>
          <p:nvPr/>
        </p:nvSpPr>
        <p:spPr>
          <a:xfrm>
            <a:off x="458133" y="1025504"/>
            <a:ext cx="9077753" cy="3139321"/>
          </a:xfrm>
          <a:prstGeom prst="rect">
            <a:avLst/>
          </a:prstGeom>
          <a:solidFill>
            <a:schemeClr val="accent5">
              <a:lumMod val="50000"/>
            </a:schemeClr>
          </a:solidFill>
        </p:spPr>
        <p:txBody>
          <a:bodyPr wrap="square" rtlCol="1">
            <a:spAutoFit/>
          </a:bodyPr>
          <a:lstStyle>
            <a:defPPr>
              <a:defRPr lang="fa-IR"/>
            </a:defPPr>
            <a:lvl1pPr algn="just" rtl="1">
              <a:defRPr>
                <a:solidFill>
                  <a:schemeClr val="bg1"/>
                </a:solidFill>
                <a:latin typeface="IRPooya" panose="02000503000000020002" pitchFamily="2" charset="-78"/>
                <a:cs typeface="IRPooya" panose="02000503000000020002" pitchFamily="2" charset="-78"/>
              </a:defRPr>
            </a:lvl1pPr>
          </a:lstStyle>
          <a:p>
            <a:r>
              <a:rPr lang="fa-IR" b="1" dirty="0">
                <a:highlight>
                  <a:srgbClr val="B4A793"/>
                </a:highlight>
              </a:rPr>
              <a:t>1. والی</a:t>
            </a:r>
          </a:p>
          <a:p>
            <a:r>
              <a:rPr lang="fa-IR" b="1" dirty="0"/>
              <a:t>شامل چها ر والی: والی عربستان، لرستان فیلی، گرجستانات، والی کردستان و ایل بختیاری</a:t>
            </a:r>
          </a:p>
          <a:p>
            <a:r>
              <a:rPr lang="fa-IR" b="1" dirty="0"/>
              <a:t> </a:t>
            </a:r>
          </a:p>
          <a:p>
            <a:pPr marL="342900" indent="-342900">
              <a:buAutoNum type="arabicPeriod"/>
            </a:pPr>
            <a:endParaRPr lang="fa-IR" b="1" dirty="0">
              <a:highlight>
                <a:srgbClr val="B4A793"/>
              </a:highlight>
            </a:endParaRPr>
          </a:p>
          <a:p>
            <a:r>
              <a:rPr lang="fa-IR" b="1" dirty="0">
                <a:highlight>
                  <a:srgbClr val="B4A793"/>
                </a:highlight>
              </a:rPr>
              <a:t>2. بیگربیگی ها که توسط حکومت مرکزی منصوب می شدند.</a:t>
            </a:r>
          </a:p>
          <a:p>
            <a:endParaRPr lang="fa-IR" b="1" dirty="0">
              <a:highlight>
                <a:srgbClr val="B4A793"/>
              </a:highlight>
            </a:endParaRPr>
          </a:p>
          <a:p>
            <a:r>
              <a:rPr lang="fa-IR" b="1" dirty="0">
                <a:highlight>
                  <a:srgbClr val="B4A793"/>
                </a:highlight>
              </a:rPr>
              <a:t>3. خان ها </a:t>
            </a:r>
          </a:p>
          <a:p>
            <a:endParaRPr lang="fa-IR" b="1" dirty="0">
              <a:highlight>
                <a:srgbClr val="B4A793"/>
              </a:highlight>
            </a:endParaRPr>
          </a:p>
          <a:p>
            <a:r>
              <a:rPr lang="fa-IR" b="1" dirty="0">
                <a:highlight>
                  <a:srgbClr val="B4A793"/>
                </a:highlight>
              </a:rPr>
              <a:t> </a:t>
            </a:r>
          </a:p>
          <a:p>
            <a:pPr marL="342900" indent="-342900">
              <a:buAutoNum type="arabicPeriod"/>
            </a:pPr>
            <a:endParaRPr lang="fa-IR" b="1" dirty="0">
              <a:highlight>
                <a:srgbClr val="B4A793"/>
              </a:highlight>
            </a:endParaRPr>
          </a:p>
          <a:p>
            <a:pPr marL="342900" indent="-342900">
              <a:buAutoNum type="arabicPeriod"/>
            </a:pPr>
            <a:endParaRPr lang="fa-IR" b="1" dirty="0">
              <a:highlight>
                <a:srgbClr val="B4A793"/>
              </a:highlight>
            </a:endParaRPr>
          </a:p>
        </p:txBody>
      </p:sp>
      <p:cxnSp>
        <p:nvCxnSpPr>
          <p:cNvPr id="21" name="Connector: Elbow 20">
            <a:extLst>
              <a:ext uri="{FF2B5EF4-FFF2-40B4-BE49-F238E27FC236}">
                <a16:creationId xmlns:a16="http://schemas.microsoft.com/office/drawing/2014/main" id="{D1CF1FB5-CF58-B0C6-B696-1964110AA677}"/>
              </a:ext>
            </a:extLst>
          </p:cNvPr>
          <p:cNvCxnSpPr/>
          <p:nvPr/>
        </p:nvCxnSpPr>
        <p:spPr>
          <a:xfrm rot="5400000">
            <a:off x="47905" y="817983"/>
            <a:ext cx="1397310" cy="576854"/>
          </a:xfrm>
          <a:prstGeom prst="bentConnector3">
            <a:avLst>
              <a:gd name="adj1" fmla="val -664"/>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6" name="Picture 5">
            <a:extLst>
              <a:ext uri="{FF2B5EF4-FFF2-40B4-BE49-F238E27FC236}">
                <a16:creationId xmlns:a16="http://schemas.microsoft.com/office/drawing/2014/main" id="{7D4734EF-234D-0237-9809-A11AF917D8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36313" y="1315240"/>
            <a:ext cx="2128692" cy="3899017"/>
          </a:xfrm>
          <a:prstGeom prst="rect">
            <a:avLst/>
          </a:prstGeom>
        </p:spPr>
      </p:pic>
      <p:sp>
        <p:nvSpPr>
          <p:cNvPr id="2" name="TextBox 1">
            <a:extLst>
              <a:ext uri="{FF2B5EF4-FFF2-40B4-BE49-F238E27FC236}">
                <a16:creationId xmlns:a16="http://schemas.microsoft.com/office/drawing/2014/main" id="{AB987E6A-40BD-BDE6-31D0-B8F074E4F056}"/>
              </a:ext>
            </a:extLst>
          </p:cNvPr>
          <p:cNvSpPr txBox="1"/>
          <p:nvPr/>
        </p:nvSpPr>
        <p:spPr>
          <a:xfrm>
            <a:off x="3932021" y="212369"/>
            <a:ext cx="7017488" cy="707886"/>
          </a:xfrm>
          <a:prstGeom prst="rect">
            <a:avLst/>
          </a:prstGeom>
          <a:noFill/>
        </p:spPr>
        <p:txBody>
          <a:bodyPr wrap="square" rtlCol="1">
            <a:spAutoFit/>
          </a:bodyPr>
          <a:lstStyle/>
          <a:p>
            <a:pPr algn="r"/>
            <a:r>
              <a:rPr lang="fa-IR" sz="4000" dirty="0">
                <a:highlight>
                  <a:srgbClr val="F5DAB3"/>
                </a:highlight>
                <a:latin typeface="Adobe Arabic" panose="02040503050201020203" pitchFamily="18" charset="-78"/>
                <a:cs typeface="B Nazanin" panose="00000400000000000000" pitchFamily="2" charset="-78"/>
              </a:rPr>
              <a:t>ساختار ولایات </a:t>
            </a:r>
          </a:p>
        </p:txBody>
      </p:sp>
    </p:spTree>
    <p:extLst>
      <p:ext uri="{BB962C8B-B14F-4D97-AF65-F5344CB8AC3E}">
        <p14:creationId xmlns:p14="http://schemas.microsoft.com/office/powerpoint/2010/main" val="1595721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7D125-D062-2282-0BBE-1F7F3F47BD0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EBFCC92-415B-AAAB-23C7-8E144460E656}"/>
              </a:ext>
            </a:extLst>
          </p:cNvPr>
          <p:cNvSpPr/>
          <p:nvPr/>
        </p:nvSpPr>
        <p:spPr>
          <a:xfrm>
            <a:off x="0" y="0"/>
            <a:ext cx="12192000" cy="6858000"/>
          </a:xfrm>
          <a:prstGeom prst="rect">
            <a:avLst/>
          </a:prstGeom>
          <a:solidFill>
            <a:schemeClr val="tx1"/>
          </a:solidFill>
        </p:spPr>
        <p:style>
          <a:lnRef idx="2">
            <a:schemeClr val="dk1"/>
          </a:lnRef>
          <a:fillRef idx="1">
            <a:schemeClr val="lt1"/>
          </a:fillRef>
          <a:effectRef idx="0">
            <a:schemeClr val="dk1"/>
          </a:effectRef>
          <a:fontRef idx="minor">
            <a:schemeClr val="dk1"/>
          </a:fontRef>
        </p:style>
        <p:txBody>
          <a:bodyPr rtlCol="1" anchor="ctr"/>
          <a:lstStyle/>
          <a:p>
            <a:pPr algn="ctr"/>
            <a:endParaRPr lang="fa-IR"/>
          </a:p>
        </p:txBody>
      </p:sp>
      <p:sp>
        <p:nvSpPr>
          <p:cNvPr id="12" name="TextBox 11">
            <a:extLst>
              <a:ext uri="{FF2B5EF4-FFF2-40B4-BE49-F238E27FC236}">
                <a16:creationId xmlns:a16="http://schemas.microsoft.com/office/drawing/2014/main" id="{2B2588D4-D848-884A-B181-CBDBD2C43BDF}"/>
              </a:ext>
            </a:extLst>
          </p:cNvPr>
          <p:cNvSpPr txBox="1"/>
          <p:nvPr/>
        </p:nvSpPr>
        <p:spPr>
          <a:xfrm>
            <a:off x="458133" y="920255"/>
            <a:ext cx="9077753" cy="5755422"/>
          </a:xfrm>
          <a:prstGeom prst="rect">
            <a:avLst/>
          </a:prstGeom>
          <a:solidFill>
            <a:schemeClr val="accent5">
              <a:lumMod val="50000"/>
            </a:schemeClr>
          </a:solidFill>
        </p:spPr>
        <p:txBody>
          <a:bodyPr wrap="square" rtlCol="1">
            <a:spAutoFit/>
          </a:bodyPr>
          <a:lstStyle>
            <a:defPPr>
              <a:defRPr lang="fa-IR"/>
            </a:defPPr>
            <a:lvl1pPr algn="just" rtl="1">
              <a:defRPr>
                <a:solidFill>
                  <a:schemeClr val="bg1"/>
                </a:solidFill>
                <a:latin typeface="IRPooya" panose="02000503000000020002" pitchFamily="2" charset="-78"/>
                <a:cs typeface="IRPooya" panose="02000503000000020002" pitchFamily="2" charset="-78"/>
              </a:defRPr>
            </a:lvl1pPr>
          </a:lstStyle>
          <a:p>
            <a:r>
              <a:rPr lang="fa-IR" sz="2000" b="1" dirty="0"/>
              <a:t>1. تضعیف منصب وکیل و تقویت منصب وزارت اعظم</a:t>
            </a:r>
          </a:p>
          <a:p>
            <a:pPr marL="342900" indent="-342900">
              <a:buAutoNum type="arabicPeriod"/>
            </a:pPr>
            <a:endParaRPr lang="fa-IR" sz="1600" b="1" dirty="0"/>
          </a:p>
          <a:p>
            <a:r>
              <a:rPr lang="fa-IR" sz="2000" b="1" dirty="0"/>
              <a:t>2. تضعیف منصب خلیفه الخلفاء و تقویت مقام مرجعیت فقها</a:t>
            </a:r>
          </a:p>
          <a:p>
            <a:pPr marL="342900" indent="-342900">
              <a:buAutoNum type="arabicPeriod"/>
            </a:pPr>
            <a:endParaRPr lang="fa-IR" sz="1600" b="1" dirty="0"/>
          </a:p>
          <a:p>
            <a:pPr marL="342900" indent="-342900">
              <a:buAutoNum type="arabicPeriod"/>
            </a:pPr>
            <a:endParaRPr lang="fa-IR" sz="1600" b="1" dirty="0"/>
          </a:p>
          <a:p>
            <a:r>
              <a:rPr lang="fa-IR" sz="2000" b="1" dirty="0"/>
              <a:t>3. تضعیف </a:t>
            </a:r>
            <a:r>
              <a:rPr lang="fa-IR" sz="2000" b="1" dirty="0" err="1"/>
              <a:t>قزلباش‌ها</a:t>
            </a:r>
            <a:r>
              <a:rPr lang="fa-IR" sz="2000" b="1" dirty="0"/>
              <a:t> و قورچی باشی با شکل دهی به نیروی قوللرباشی </a:t>
            </a:r>
          </a:p>
          <a:p>
            <a:pPr marL="342900" indent="-342900">
              <a:buAutoNum type="arabicPeriod"/>
            </a:pPr>
            <a:endParaRPr lang="fa-IR" sz="1600" b="1" dirty="0"/>
          </a:p>
          <a:p>
            <a:pPr marL="857250"/>
            <a:r>
              <a:rPr lang="fa-IR" sz="1600" b="1" dirty="0"/>
              <a:t>پیامد  آن :</a:t>
            </a:r>
          </a:p>
          <a:p>
            <a:pPr marL="857250"/>
            <a:r>
              <a:rPr lang="fa-IR" sz="1600" b="1" dirty="0"/>
              <a:t>تشکیل یک نیروی چهل هزار نفره </a:t>
            </a:r>
          </a:p>
          <a:p>
            <a:pPr marL="857250"/>
            <a:r>
              <a:rPr lang="fa-IR" sz="1600" b="1" dirty="0"/>
              <a:t>تضعیف  قدرت </a:t>
            </a:r>
            <a:r>
              <a:rPr lang="fa-IR" sz="1600" b="1" dirty="0" err="1"/>
              <a:t>قزلباش‌ها</a:t>
            </a:r>
            <a:r>
              <a:rPr lang="fa-IR" sz="1600" b="1" dirty="0"/>
              <a:t> در عزل و نصب امیران و جایگزینی آنها با </a:t>
            </a:r>
            <a:r>
              <a:rPr lang="fa-IR" sz="1600" b="1" dirty="0" err="1"/>
              <a:t>قوللرباشی‌ها</a:t>
            </a:r>
            <a:r>
              <a:rPr lang="fa-IR" sz="1600" b="1" dirty="0"/>
              <a:t> </a:t>
            </a:r>
          </a:p>
          <a:p>
            <a:pPr marL="857250"/>
            <a:r>
              <a:rPr lang="fa-IR" sz="1600" b="1" dirty="0"/>
              <a:t>بی توجهی قوللرباشی ها به آبادانی به مناطق به علت سرسپردگی ویژه به شاه و خاندان سلطنتی </a:t>
            </a:r>
          </a:p>
          <a:p>
            <a:pPr marL="857250"/>
            <a:r>
              <a:rPr lang="fa-IR" sz="1600" b="1" dirty="0"/>
              <a:t> رایج شدن واگذاری املاک به امیران و حاکمان  ایالات تحت عنوان اقطاع یا تیول</a:t>
            </a:r>
          </a:p>
          <a:p>
            <a:pPr marL="857250"/>
            <a:r>
              <a:rPr lang="fa-IR" sz="1600" b="1" dirty="0"/>
              <a:t>اراضی خاصه شاهی که درآمد آن به دربار فرستاده </a:t>
            </a:r>
            <a:r>
              <a:rPr lang="fa-IR" sz="1600" b="1" dirty="0" err="1"/>
              <a:t>می‌شد</a:t>
            </a:r>
            <a:r>
              <a:rPr lang="fa-IR" sz="1600" b="1" dirty="0"/>
              <a:t>.</a:t>
            </a:r>
          </a:p>
          <a:p>
            <a:endParaRPr lang="fa-IR" sz="1600" b="1" dirty="0"/>
          </a:p>
          <a:p>
            <a:endParaRPr lang="fa-IR" sz="1600" b="1" dirty="0"/>
          </a:p>
          <a:p>
            <a:r>
              <a:rPr lang="fa-IR" sz="1600" b="1" dirty="0"/>
              <a:t>4</a:t>
            </a:r>
            <a:r>
              <a:rPr lang="fa-IR" sz="2000" b="1" dirty="0"/>
              <a:t>. رشد انقلاب صنعتی در اروپا و توسعه دریانوردی و امکان دور زدن از اقیانوس اطلس و رسیدن به هند و چین بدون عبور از عثمانی و ایران</a:t>
            </a:r>
          </a:p>
          <a:p>
            <a:endParaRPr lang="fa-IR" sz="1600" b="1" dirty="0"/>
          </a:p>
          <a:p>
            <a:pPr marL="342900" indent="-342900">
              <a:buAutoNum type="arabicPeriod"/>
            </a:pPr>
            <a:endParaRPr lang="fa-IR" sz="2000" b="1" dirty="0"/>
          </a:p>
          <a:p>
            <a:r>
              <a:rPr lang="fa-IR" sz="2000" b="1" dirty="0"/>
              <a:t>5. بدبینی شاهان عباسی به فرزندان خود و ضعیف شدن جانشینان و قدرت گرفتن حرمها و زنان و خواجگان در قدرت</a:t>
            </a:r>
          </a:p>
        </p:txBody>
      </p:sp>
      <p:cxnSp>
        <p:nvCxnSpPr>
          <p:cNvPr id="21" name="Connector: Elbow 20">
            <a:extLst>
              <a:ext uri="{FF2B5EF4-FFF2-40B4-BE49-F238E27FC236}">
                <a16:creationId xmlns:a16="http://schemas.microsoft.com/office/drawing/2014/main" id="{D1CF1FB5-CF58-B0C6-B696-1964110AA677}"/>
              </a:ext>
            </a:extLst>
          </p:cNvPr>
          <p:cNvCxnSpPr/>
          <p:nvPr/>
        </p:nvCxnSpPr>
        <p:spPr>
          <a:xfrm rot="5400000">
            <a:off x="47905" y="817983"/>
            <a:ext cx="1397310" cy="576854"/>
          </a:xfrm>
          <a:prstGeom prst="bentConnector3">
            <a:avLst>
              <a:gd name="adj1" fmla="val -664"/>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6" name="Picture 5">
            <a:extLst>
              <a:ext uri="{FF2B5EF4-FFF2-40B4-BE49-F238E27FC236}">
                <a16:creationId xmlns:a16="http://schemas.microsoft.com/office/drawing/2014/main" id="{7D4734EF-234D-0237-9809-A11AF917D8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36313" y="1315240"/>
            <a:ext cx="2128692" cy="3899017"/>
          </a:xfrm>
          <a:prstGeom prst="rect">
            <a:avLst/>
          </a:prstGeom>
        </p:spPr>
      </p:pic>
      <p:sp>
        <p:nvSpPr>
          <p:cNvPr id="2" name="TextBox 1">
            <a:extLst>
              <a:ext uri="{FF2B5EF4-FFF2-40B4-BE49-F238E27FC236}">
                <a16:creationId xmlns:a16="http://schemas.microsoft.com/office/drawing/2014/main" id="{AB987E6A-40BD-BDE6-31D0-B8F074E4F056}"/>
              </a:ext>
            </a:extLst>
          </p:cNvPr>
          <p:cNvSpPr txBox="1"/>
          <p:nvPr/>
        </p:nvSpPr>
        <p:spPr>
          <a:xfrm>
            <a:off x="3585237" y="212369"/>
            <a:ext cx="7364272" cy="707886"/>
          </a:xfrm>
          <a:prstGeom prst="rect">
            <a:avLst/>
          </a:prstGeom>
          <a:noFill/>
        </p:spPr>
        <p:txBody>
          <a:bodyPr wrap="square" rtlCol="1">
            <a:spAutoFit/>
          </a:bodyPr>
          <a:lstStyle/>
          <a:p>
            <a:pPr algn="r"/>
            <a:r>
              <a:rPr lang="fa-IR" sz="4000" dirty="0">
                <a:highlight>
                  <a:srgbClr val="F5DAB3"/>
                </a:highlight>
                <a:latin typeface="Adobe Arabic" panose="02040503050201020203" pitchFamily="18" charset="-78"/>
                <a:cs typeface="B Nazanin" panose="00000400000000000000" pitchFamily="2" charset="-78"/>
              </a:rPr>
              <a:t>روند کلی تغییرات ساختاری و نهادی صفویه</a:t>
            </a:r>
          </a:p>
        </p:txBody>
      </p:sp>
    </p:spTree>
    <p:extLst>
      <p:ext uri="{BB962C8B-B14F-4D97-AF65-F5344CB8AC3E}">
        <p14:creationId xmlns:p14="http://schemas.microsoft.com/office/powerpoint/2010/main" val="3891295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DC9CBA2-669C-8225-A3E5-0379DFA3772D}"/>
              </a:ext>
            </a:extLst>
          </p:cNvPr>
          <p:cNvSpPr/>
          <p:nvPr/>
        </p:nvSpPr>
        <p:spPr>
          <a:xfrm>
            <a:off x="0" y="0"/>
            <a:ext cx="12192000" cy="6858000"/>
          </a:xfrm>
          <a:prstGeom prst="rect">
            <a:avLst/>
          </a:prstGeom>
          <a:solidFill>
            <a:schemeClr val="tx1"/>
          </a:solidFill>
        </p:spPr>
        <p:style>
          <a:lnRef idx="2">
            <a:schemeClr val="dk1"/>
          </a:lnRef>
          <a:fillRef idx="1">
            <a:schemeClr val="lt1"/>
          </a:fillRef>
          <a:effectRef idx="0">
            <a:schemeClr val="dk1"/>
          </a:effectRef>
          <a:fontRef idx="minor">
            <a:schemeClr val="dk1"/>
          </a:fontRef>
        </p:style>
        <p:txBody>
          <a:bodyPr rtlCol="1" anchor="ctr"/>
          <a:lstStyle/>
          <a:p>
            <a:pPr algn="ctr"/>
            <a:endParaRPr lang="fa-IR"/>
          </a:p>
        </p:txBody>
      </p:sp>
      <p:pic>
        <p:nvPicPr>
          <p:cNvPr id="7" name="Picture 6">
            <a:extLst>
              <a:ext uri="{FF2B5EF4-FFF2-40B4-BE49-F238E27FC236}">
                <a16:creationId xmlns:a16="http://schemas.microsoft.com/office/drawing/2014/main" id="{4A5E107F-D47A-D6C4-8D78-1DFF23E5BE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4217" y="1010435"/>
            <a:ext cx="3607901" cy="5200577"/>
          </a:xfrm>
          <a:prstGeom prst="rect">
            <a:avLst/>
          </a:prstGeom>
        </p:spPr>
      </p:pic>
      <p:sp>
        <p:nvSpPr>
          <p:cNvPr id="12" name="TextBox 11">
            <a:extLst>
              <a:ext uri="{FF2B5EF4-FFF2-40B4-BE49-F238E27FC236}">
                <a16:creationId xmlns:a16="http://schemas.microsoft.com/office/drawing/2014/main" id="{30DBA21A-2D38-8572-697F-253F4ECF3AA3}"/>
              </a:ext>
            </a:extLst>
          </p:cNvPr>
          <p:cNvSpPr txBox="1"/>
          <p:nvPr/>
        </p:nvSpPr>
        <p:spPr>
          <a:xfrm>
            <a:off x="5426529" y="1712516"/>
            <a:ext cx="5673481" cy="4093428"/>
          </a:xfrm>
          <a:prstGeom prst="rect">
            <a:avLst/>
          </a:prstGeom>
          <a:solidFill>
            <a:schemeClr val="accent1">
              <a:lumMod val="75000"/>
            </a:schemeClr>
          </a:solidFill>
        </p:spPr>
        <p:txBody>
          <a:bodyPr wrap="square" rtlCol="1">
            <a:spAutoFit/>
          </a:bodyPr>
          <a:lstStyle/>
          <a:p>
            <a:pPr algn="just" rtl="1"/>
            <a:r>
              <a:rPr lang="fa-IR" sz="2000" dirty="0">
                <a:solidFill>
                  <a:schemeClr val="bg1"/>
                </a:solidFill>
                <a:latin typeface="IRPooya" panose="02000503000000020002" pitchFamily="2" charset="-78"/>
                <a:cs typeface="IRPooya" panose="02000503000000020002" pitchFamily="2" charset="-78"/>
              </a:rPr>
              <a:t>از دیگر </a:t>
            </a:r>
            <a:r>
              <a:rPr lang="fa-IR" sz="2000" dirty="0" err="1">
                <a:solidFill>
                  <a:schemeClr val="bg1"/>
                </a:solidFill>
                <a:latin typeface="IRPooya" panose="02000503000000020002" pitchFamily="2" charset="-78"/>
                <a:cs typeface="IRPooya" panose="02000503000000020002" pitchFamily="2" charset="-78"/>
              </a:rPr>
              <a:t>ویژگی‌های</a:t>
            </a:r>
            <a:r>
              <a:rPr lang="fa-IR" sz="2000" dirty="0">
                <a:solidFill>
                  <a:schemeClr val="bg1"/>
                </a:solidFill>
                <a:latin typeface="IRPooya" panose="02000503000000020002" pitchFamily="2" charset="-78"/>
                <a:cs typeface="IRPooya" panose="02000503000000020002" pitchFamily="2" charset="-78"/>
              </a:rPr>
              <a:t> دستگاه شاهی که این دوران را ممتاز از </a:t>
            </a:r>
            <a:r>
              <a:rPr lang="fa-IR" sz="2000" dirty="0" err="1">
                <a:solidFill>
                  <a:schemeClr val="bg1"/>
                </a:solidFill>
                <a:latin typeface="IRPooya" panose="02000503000000020002" pitchFamily="2" charset="-78"/>
                <a:cs typeface="IRPooya" panose="02000503000000020002" pitchFamily="2" charset="-78"/>
              </a:rPr>
              <a:t>حکومت‌های</a:t>
            </a:r>
            <a:r>
              <a:rPr lang="fa-IR" sz="2000" dirty="0">
                <a:solidFill>
                  <a:schemeClr val="bg1"/>
                </a:solidFill>
                <a:latin typeface="IRPooya" panose="02000503000000020002" pitchFamily="2" charset="-78"/>
                <a:cs typeface="IRPooya" panose="02000503000000020002" pitchFamily="2" charset="-78"/>
              </a:rPr>
              <a:t> پس از خود می کند ورود رسمی عالمان شیعی به دربار پادشاهی است. بدین ترتیب با اراده شاه، سلطنت مشروط به فتاوی فقیه </a:t>
            </a:r>
            <a:r>
              <a:rPr lang="fa-IR" sz="2000" dirty="0" err="1">
                <a:solidFill>
                  <a:schemeClr val="bg1"/>
                </a:solidFill>
                <a:latin typeface="IRPooya" panose="02000503000000020002" pitchFamily="2" charset="-78"/>
                <a:cs typeface="IRPooya" panose="02000503000000020002" pitchFamily="2" charset="-78"/>
              </a:rPr>
              <a:t>می‌شود</a:t>
            </a:r>
            <a:r>
              <a:rPr lang="fa-IR" sz="2000" dirty="0">
                <a:solidFill>
                  <a:schemeClr val="bg1"/>
                </a:solidFill>
                <a:latin typeface="IRPooya" panose="02000503000000020002" pitchFamily="2" charset="-78"/>
                <a:cs typeface="IRPooya" panose="02000503000000020002" pitchFamily="2" charset="-78"/>
              </a:rPr>
              <a:t>. </a:t>
            </a:r>
            <a:r>
              <a:rPr lang="fa-IR" sz="2000" dirty="0" err="1">
                <a:solidFill>
                  <a:schemeClr val="bg1"/>
                </a:solidFill>
                <a:latin typeface="IRPooya" panose="02000503000000020002" pitchFamily="2" charset="-78"/>
                <a:cs typeface="IRPooya" panose="02000503000000020002" pitchFamily="2" charset="-78"/>
              </a:rPr>
              <a:t>نمی‌توان</a:t>
            </a:r>
            <a:r>
              <a:rPr lang="fa-IR" sz="2000" dirty="0">
                <a:solidFill>
                  <a:schemeClr val="bg1"/>
                </a:solidFill>
                <a:latin typeface="IRPooya" panose="02000503000000020002" pitchFamily="2" charset="-78"/>
                <a:cs typeface="IRPooya" panose="02000503000000020002" pitchFamily="2" charset="-78"/>
              </a:rPr>
              <a:t> گفت که شاهان صفوی در امور جزئیه خود را مقید به شریعت جعفری </a:t>
            </a:r>
            <a:r>
              <a:rPr lang="fa-IR" sz="2000" dirty="0" err="1">
                <a:solidFill>
                  <a:schemeClr val="bg1"/>
                </a:solidFill>
                <a:latin typeface="IRPooya" panose="02000503000000020002" pitchFamily="2" charset="-78"/>
                <a:cs typeface="IRPooya" panose="02000503000000020002" pitchFamily="2" charset="-78"/>
              </a:rPr>
              <a:t>کرده‌اند</a:t>
            </a:r>
            <a:r>
              <a:rPr lang="fa-IR" sz="2000" dirty="0">
                <a:solidFill>
                  <a:schemeClr val="bg1"/>
                </a:solidFill>
                <a:latin typeface="IRPooya" panose="02000503000000020002" pitchFamily="2" charset="-78"/>
                <a:cs typeface="IRPooya" panose="02000503000000020002" pitchFamily="2" charset="-78"/>
              </a:rPr>
              <a:t> اما روشن است که عالمان  دربار شاه را مشروط به دماء، فروج و اموال الناس کرده و بدین ترتیب شاه </a:t>
            </a:r>
            <a:r>
              <a:rPr lang="fa-IR" sz="2000" dirty="0" err="1">
                <a:solidFill>
                  <a:schemeClr val="bg1"/>
                </a:solidFill>
                <a:latin typeface="IRPooya" panose="02000503000000020002" pitchFamily="2" charset="-78"/>
                <a:cs typeface="IRPooya" panose="02000503000000020002" pitchFamily="2" charset="-78"/>
              </a:rPr>
              <a:t>نمی‌تواند</a:t>
            </a:r>
            <a:r>
              <a:rPr lang="fa-IR" sz="2000" dirty="0">
                <a:solidFill>
                  <a:schemeClr val="bg1"/>
                </a:solidFill>
                <a:latin typeface="IRPooya" panose="02000503000000020002" pitchFamily="2" charset="-78"/>
                <a:cs typeface="IRPooya" panose="02000503000000020002" pitchFamily="2" charset="-78"/>
              </a:rPr>
              <a:t> همانند گذشته به صورت مطلق فرمان صادر کند؛ و یا صدور چنین فرامینی برای پادشاه هزینه‌‌زاست. در واقع </a:t>
            </a:r>
            <a:r>
              <a:rPr lang="fa-IR" sz="2000" dirty="0" err="1">
                <a:solidFill>
                  <a:schemeClr val="bg1"/>
                </a:solidFill>
                <a:latin typeface="IRPooya" panose="02000503000000020002" pitchFamily="2" charset="-78"/>
                <a:cs typeface="IRPooya" panose="02000503000000020002" pitchFamily="2" charset="-78"/>
              </a:rPr>
              <a:t>می‌توان</a:t>
            </a:r>
            <a:r>
              <a:rPr lang="fa-IR" sz="2000" dirty="0">
                <a:solidFill>
                  <a:schemeClr val="bg1"/>
                </a:solidFill>
                <a:latin typeface="IRPooya" panose="02000503000000020002" pitchFamily="2" charset="-78"/>
                <a:cs typeface="IRPooya" panose="02000503000000020002" pitchFamily="2" charset="-78"/>
              </a:rPr>
              <a:t> گفت که در عصر صفوی فرهنگ قابلیت تقیید سیاست و سلطنت را در سازوکارهای پیچیده خود دارد. در این عصر امیال شاه قابل دسترس است از مال وثروت و خدم و حشم. </a:t>
            </a:r>
            <a:r>
              <a:rPr lang="fa-IR" sz="2000" dirty="0" err="1">
                <a:solidFill>
                  <a:schemeClr val="bg1"/>
                </a:solidFill>
                <a:latin typeface="IRPooya" panose="02000503000000020002" pitchFamily="2" charset="-78"/>
                <a:cs typeface="IRPooya" panose="02000503000000020002" pitchFamily="2" charset="-78"/>
              </a:rPr>
              <a:t>خواسته‌های</a:t>
            </a:r>
            <a:r>
              <a:rPr lang="fa-IR" sz="2000" dirty="0">
                <a:solidFill>
                  <a:schemeClr val="bg1"/>
                </a:solidFill>
                <a:latin typeface="IRPooya" panose="02000503000000020002" pitchFamily="2" charset="-78"/>
                <a:cs typeface="IRPooya" panose="02000503000000020002" pitchFamily="2" charset="-78"/>
              </a:rPr>
              <a:t> شاهی </a:t>
            </a:r>
            <a:r>
              <a:rPr lang="fa-IR" sz="2000" dirty="0" err="1">
                <a:solidFill>
                  <a:schemeClr val="bg1"/>
                </a:solidFill>
                <a:latin typeface="IRPooya" panose="02000503000000020002" pitchFamily="2" charset="-78"/>
                <a:cs typeface="IRPooya" panose="02000503000000020002" pitchFamily="2" charset="-78"/>
              </a:rPr>
              <a:t>هزینه‌های</a:t>
            </a:r>
            <a:r>
              <a:rPr lang="fa-IR" sz="2000" dirty="0">
                <a:solidFill>
                  <a:schemeClr val="bg1"/>
                </a:solidFill>
                <a:latin typeface="IRPooya" panose="02000503000000020002" pitchFamily="2" charset="-78"/>
                <a:cs typeface="IRPooya" panose="02000503000000020002" pitchFamily="2" charset="-78"/>
              </a:rPr>
              <a:t> هنگفتی بر ملت تحمیل </a:t>
            </a:r>
            <a:r>
              <a:rPr lang="fa-IR" sz="2000" dirty="0" err="1">
                <a:solidFill>
                  <a:schemeClr val="bg1"/>
                </a:solidFill>
                <a:latin typeface="IRPooya" panose="02000503000000020002" pitchFamily="2" charset="-78"/>
                <a:cs typeface="IRPooya" panose="02000503000000020002" pitchFamily="2" charset="-78"/>
              </a:rPr>
              <a:t>نمی‌کند</a:t>
            </a:r>
            <a:r>
              <a:rPr lang="fa-IR" sz="2000" dirty="0">
                <a:solidFill>
                  <a:schemeClr val="bg1"/>
                </a:solidFill>
                <a:latin typeface="IRPooya" panose="02000503000000020002" pitchFamily="2" charset="-78"/>
                <a:cs typeface="IRPooya" panose="02000503000000020002" pitchFamily="2" charset="-78"/>
              </a:rPr>
              <a:t> و </a:t>
            </a:r>
            <a:r>
              <a:rPr lang="fa-IR" sz="2000" dirty="0" err="1">
                <a:solidFill>
                  <a:schemeClr val="bg1"/>
                </a:solidFill>
                <a:latin typeface="IRPooya" panose="02000503000000020002" pitchFamily="2" charset="-78"/>
                <a:cs typeface="IRPooya" panose="02000503000000020002" pitchFamily="2" charset="-78"/>
              </a:rPr>
              <a:t>مهم‌ترین</a:t>
            </a:r>
            <a:r>
              <a:rPr lang="fa-IR" sz="2000" dirty="0">
                <a:solidFill>
                  <a:schemeClr val="bg1"/>
                </a:solidFill>
                <a:latin typeface="IRPooya" panose="02000503000000020002" pitchFamily="2" charset="-78"/>
                <a:cs typeface="IRPooya" panose="02000503000000020002" pitchFamily="2" charset="-78"/>
              </a:rPr>
              <a:t> چالش درگیری حکومت صفوی با </a:t>
            </a:r>
            <a:r>
              <a:rPr lang="fa-IR" sz="2000" dirty="0" err="1">
                <a:solidFill>
                  <a:schemeClr val="bg1"/>
                </a:solidFill>
                <a:latin typeface="IRPooya" panose="02000503000000020002" pitchFamily="2" charset="-78"/>
                <a:cs typeface="IRPooya" panose="02000503000000020002" pitchFamily="2" charset="-78"/>
              </a:rPr>
              <a:t>حکومت‌های</a:t>
            </a:r>
            <a:r>
              <a:rPr lang="fa-IR" sz="2000" dirty="0">
                <a:solidFill>
                  <a:schemeClr val="bg1"/>
                </a:solidFill>
                <a:latin typeface="IRPooya" panose="02000503000000020002" pitchFamily="2" charset="-78"/>
                <a:cs typeface="IRPooya" panose="02000503000000020002" pitchFamily="2" charset="-78"/>
              </a:rPr>
              <a:t> پیرامونی ازبک و عثمانی است.</a:t>
            </a:r>
            <a:endParaRPr lang="en-US" dirty="0"/>
          </a:p>
        </p:txBody>
      </p:sp>
      <p:cxnSp>
        <p:nvCxnSpPr>
          <p:cNvPr id="21" name="Connector: Elbow 20">
            <a:extLst>
              <a:ext uri="{FF2B5EF4-FFF2-40B4-BE49-F238E27FC236}">
                <a16:creationId xmlns:a16="http://schemas.microsoft.com/office/drawing/2014/main" id="{7757EC02-4EE1-4DB2-047A-3863C449476F}"/>
              </a:ext>
            </a:extLst>
          </p:cNvPr>
          <p:cNvCxnSpPr/>
          <p:nvPr/>
        </p:nvCxnSpPr>
        <p:spPr>
          <a:xfrm rot="5400000">
            <a:off x="605562" y="1225739"/>
            <a:ext cx="1397310" cy="576854"/>
          </a:xfrm>
          <a:prstGeom prst="bentConnector3">
            <a:avLst>
              <a:gd name="adj1" fmla="val -664"/>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3" name="Straight Connector 2">
            <a:extLst>
              <a:ext uri="{FF2B5EF4-FFF2-40B4-BE49-F238E27FC236}">
                <a16:creationId xmlns:a16="http://schemas.microsoft.com/office/drawing/2014/main" id="{69879B44-77DE-2BDB-11EC-B3DDA5DB1681}"/>
              </a:ext>
            </a:extLst>
          </p:cNvPr>
          <p:cNvCxnSpPr>
            <a:cxnSpLocks/>
          </p:cNvCxnSpPr>
          <p:nvPr/>
        </p:nvCxnSpPr>
        <p:spPr>
          <a:xfrm>
            <a:off x="11196083" y="1010434"/>
            <a:ext cx="0" cy="5103287"/>
          </a:xfrm>
          <a:prstGeom prst="line">
            <a:avLst/>
          </a:prstGeom>
          <a:ln w="5715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66341AF-B60C-9977-2577-DD2D7AE8A9A8}"/>
              </a:ext>
            </a:extLst>
          </p:cNvPr>
          <p:cNvSpPr txBox="1"/>
          <p:nvPr/>
        </p:nvSpPr>
        <p:spPr>
          <a:xfrm>
            <a:off x="3986450" y="806280"/>
            <a:ext cx="7017488" cy="707886"/>
          </a:xfrm>
          <a:prstGeom prst="rect">
            <a:avLst/>
          </a:prstGeom>
          <a:noFill/>
        </p:spPr>
        <p:txBody>
          <a:bodyPr wrap="square" rtlCol="1">
            <a:spAutoFit/>
          </a:bodyPr>
          <a:lstStyle/>
          <a:p>
            <a:pPr algn="r"/>
            <a:r>
              <a:rPr lang="fa-IR" sz="4000" dirty="0">
                <a:highlight>
                  <a:srgbClr val="F5DAB3"/>
                </a:highlight>
                <a:latin typeface="Adobe Arabic" panose="02040503050201020203" pitchFamily="18" charset="-78"/>
                <a:cs typeface="B Nazanin" panose="00000400000000000000" pitchFamily="2" charset="-78"/>
              </a:rPr>
              <a:t>امکان مهار سیاست از پایگاه فرهنگ </a:t>
            </a:r>
          </a:p>
        </p:txBody>
      </p:sp>
    </p:spTree>
    <p:extLst>
      <p:ext uri="{BB962C8B-B14F-4D97-AF65-F5344CB8AC3E}">
        <p14:creationId xmlns:p14="http://schemas.microsoft.com/office/powerpoint/2010/main" val="153395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DC9CBA2-669C-8225-A3E5-0379DFA3772D}"/>
              </a:ext>
            </a:extLst>
          </p:cNvPr>
          <p:cNvSpPr/>
          <p:nvPr/>
        </p:nvSpPr>
        <p:spPr>
          <a:xfrm>
            <a:off x="0" y="0"/>
            <a:ext cx="12192000" cy="6858000"/>
          </a:xfrm>
          <a:prstGeom prst="rect">
            <a:avLst/>
          </a:prstGeom>
          <a:solidFill>
            <a:schemeClr val="tx1"/>
          </a:solidFill>
        </p:spPr>
        <p:style>
          <a:lnRef idx="2">
            <a:schemeClr val="dk1"/>
          </a:lnRef>
          <a:fillRef idx="1">
            <a:schemeClr val="lt1"/>
          </a:fillRef>
          <a:effectRef idx="0">
            <a:schemeClr val="dk1"/>
          </a:effectRef>
          <a:fontRef idx="minor">
            <a:schemeClr val="dk1"/>
          </a:fontRef>
        </p:style>
        <p:txBody>
          <a:bodyPr rtlCol="1" anchor="ctr"/>
          <a:lstStyle/>
          <a:p>
            <a:pPr algn="ctr"/>
            <a:endParaRPr lang="fa-IR"/>
          </a:p>
        </p:txBody>
      </p:sp>
      <p:pic>
        <p:nvPicPr>
          <p:cNvPr id="7" name="Picture 6">
            <a:extLst>
              <a:ext uri="{FF2B5EF4-FFF2-40B4-BE49-F238E27FC236}">
                <a16:creationId xmlns:a16="http://schemas.microsoft.com/office/drawing/2014/main" id="{4A5E107F-D47A-D6C4-8D78-1DFF23E5BE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4217" y="1010435"/>
            <a:ext cx="3607901" cy="5200577"/>
          </a:xfrm>
          <a:prstGeom prst="rect">
            <a:avLst/>
          </a:prstGeom>
        </p:spPr>
      </p:pic>
      <p:sp>
        <p:nvSpPr>
          <p:cNvPr id="12" name="TextBox 11">
            <a:extLst>
              <a:ext uri="{FF2B5EF4-FFF2-40B4-BE49-F238E27FC236}">
                <a16:creationId xmlns:a16="http://schemas.microsoft.com/office/drawing/2014/main" id="{30DBA21A-2D38-8572-697F-253F4ECF3AA3}"/>
              </a:ext>
            </a:extLst>
          </p:cNvPr>
          <p:cNvSpPr txBox="1"/>
          <p:nvPr/>
        </p:nvSpPr>
        <p:spPr>
          <a:xfrm>
            <a:off x="4630479" y="1889655"/>
            <a:ext cx="6485860" cy="646331"/>
          </a:xfrm>
          <a:prstGeom prst="rect">
            <a:avLst/>
          </a:prstGeom>
          <a:noFill/>
        </p:spPr>
        <p:txBody>
          <a:bodyPr wrap="square" rtlCol="1">
            <a:spAutoFit/>
          </a:bodyPr>
          <a:lstStyle/>
          <a:p>
            <a:pPr algn="r"/>
            <a:r>
              <a:rPr lang="fa-IR" sz="3600" b="1" dirty="0">
                <a:solidFill>
                  <a:srgbClr val="F5DAB3"/>
                </a:solidFill>
                <a:cs typeface="B Ferdosi" panose="00000400000000000000" pitchFamily="2" charset="-78"/>
              </a:rPr>
              <a:t>وجـــود امکــــان دخـالـت مردم به نمایندگی علماء</a:t>
            </a:r>
          </a:p>
        </p:txBody>
      </p:sp>
      <p:cxnSp>
        <p:nvCxnSpPr>
          <p:cNvPr id="21" name="Connector: Elbow 20">
            <a:extLst>
              <a:ext uri="{FF2B5EF4-FFF2-40B4-BE49-F238E27FC236}">
                <a16:creationId xmlns:a16="http://schemas.microsoft.com/office/drawing/2014/main" id="{7757EC02-4EE1-4DB2-047A-3863C449476F}"/>
              </a:ext>
            </a:extLst>
          </p:cNvPr>
          <p:cNvCxnSpPr/>
          <p:nvPr/>
        </p:nvCxnSpPr>
        <p:spPr>
          <a:xfrm rot="5400000">
            <a:off x="605562" y="1225739"/>
            <a:ext cx="1397310" cy="576854"/>
          </a:xfrm>
          <a:prstGeom prst="bentConnector3">
            <a:avLst>
              <a:gd name="adj1" fmla="val -664"/>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3" name="Straight Connector 2">
            <a:extLst>
              <a:ext uri="{FF2B5EF4-FFF2-40B4-BE49-F238E27FC236}">
                <a16:creationId xmlns:a16="http://schemas.microsoft.com/office/drawing/2014/main" id="{69879B44-77DE-2BDB-11EC-B3DDA5DB1681}"/>
              </a:ext>
            </a:extLst>
          </p:cNvPr>
          <p:cNvCxnSpPr>
            <a:cxnSpLocks/>
          </p:cNvCxnSpPr>
          <p:nvPr/>
        </p:nvCxnSpPr>
        <p:spPr>
          <a:xfrm>
            <a:off x="11196083" y="1010434"/>
            <a:ext cx="0" cy="5103287"/>
          </a:xfrm>
          <a:prstGeom prst="line">
            <a:avLst/>
          </a:prstGeom>
          <a:ln w="5715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66341AF-B60C-9977-2577-DD2D7AE8A9A8}"/>
              </a:ext>
            </a:extLst>
          </p:cNvPr>
          <p:cNvSpPr txBox="1"/>
          <p:nvPr/>
        </p:nvSpPr>
        <p:spPr>
          <a:xfrm>
            <a:off x="4019107" y="1232258"/>
            <a:ext cx="7017488" cy="707886"/>
          </a:xfrm>
          <a:prstGeom prst="rect">
            <a:avLst/>
          </a:prstGeom>
          <a:noFill/>
        </p:spPr>
        <p:txBody>
          <a:bodyPr wrap="square" rtlCol="1">
            <a:spAutoFit/>
          </a:bodyPr>
          <a:lstStyle/>
          <a:p>
            <a:pPr algn="r"/>
            <a:r>
              <a:rPr lang="fa-IR" sz="4000" dirty="0">
                <a:highlight>
                  <a:srgbClr val="F5DAB3"/>
                </a:highlight>
                <a:latin typeface="Adobe Arabic" panose="02040503050201020203" pitchFamily="18" charset="-78"/>
                <a:cs typeface="B Nazanin" panose="00000400000000000000" pitchFamily="2" charset="-78"/>
              </a:rPr>
              <a:t>امکان مهار سیاست از پایگاه فرهنگ </a:t>
            </a:r>
          </a:p>
        </p:txBody>
      </p:sp>
      <p:sp>
        <p:nvSpPr>
          <p:cNvPr id="8" name="TextBox 7">
            <a:extLst>
              <a:ext uri="{FF2B5EF4-FFF2-40B4-BE49-F238E27FC236}">
                <a16:creationId xmlns:a16="http://schemas.microsoft.com/office/drawing/2014/main" id="{5DE8BCE0-A84D-0120-0463-E99A667DD4C3}"/>
              </a:ext>
            </a:extLst>
          </p:cNvPr>
          <p:cNvSpPr txBox="1"/>
          <p:nvPr/>
        </p:nvSpPr>
        <p:spPr>
          <a:xfrm>
            <a:off x="5624623" y="3562077"/>
            <a:ext cx="5411972" cy="2677656"/>
          </a:xfrm>
          <a:prstGeom prst="rect">
            <a:avLst/>
          </a:prstGeom>
          <a:noFill/>
        </p:spPr>
        <p:txBody>
          <a:bodyPr wrap="square" rtlCol="1">
            <a:spAutoFit/>
          </a:bodyPr>
          <a:lstStyle/>
          <a:p>
            <a:pPr marL="457200" indent="-457200" algn="r" rtl="1">
              <a:buFont typeface="Arial" panose="020B0604020202020204" pitchFamily="34" charset="0"/>
              <a:buChar char="•"/>
            </a:pPr>
            <a:r>
              <a:rPr lang="fa-IR" sz="2800" dirty="0">
                <a:solidFill>
                  <a:schemeClr val="bg1"/>
                </a:solidFill>
                <a:latin typeface="Adobe Arabic" panose="02040503050201020203" pitchFamily="18" charset="-78"/>
                <a:cs typeface="Adobe Arabic" panose="02040503050201020203" pitchFamily="18" charset="-78"/>
              </a:rPr>
              <a:t>مقید شدن سلطنت به:</a:t>
            </a:r>
          </a:p>
          <a:p>
            <a:pPr marL="914400" lvl="1" indent="-457200" algn="r" rtl="1">
              <a:buFont typeface="Arial" panose="020B0604020202020204" pitchFamily="34" charset="0"/>
              <a:buChar char="•"/>
            </a:pPr>
            <a:r>
              <a:rPr lang="fa-IR" sz="2800" dirty="0">
                <a:solidFill>
                  <a:schemeClr val="bg1"/>
                </a:solidFill>
                <a:latin typeface="Adobe Arabic" panose="02040503050201020203" pitchFamily="18" charset="-78"/>
                <a:cs typeface="Adobe Arabic" panose="02040503050201020203" pitchFamily="18" charset="-78"/>
              </a:rPr>
              <a:t>دم</a:t>
            </a:r>
          </a:p>
          <a:p>
            <a:pPr marL="914400" lvl="1" indent="-457200" algn="r" rtl="1">
              <a:buFont typeface="Arial" panose="020B0604020202020204" pitchFamily="34" charset="0"/>
              <a:buChar char="•"/>
            </a:pPr>
            <a:r>
              <a:rPr lang="fa-IR" sz="2800" dirty="0">
                <a:solidFill>
                  <a:schemeClr val="bg1"/>
                </a:solidFill>
                <a:latin typeface="Adobe Arabic" panose="02040503050201020203" pitchFamily="18" charset="-78"/>
                <a:cs typeface="Adobe Arabic" panose="02040503050201020203" pitchFamily="18" charset="-78"/>
              </a:rPr>
              <a:t>فروج</a:t>
            </a:r>
          </a:p>
          <a:p>
            <a:pPr marL="914400" lvl="1" indent="-457200" algn="r" rtl="1">
              <a:buFont typeface="Arial" panose="020B0604020202020204" pitchFamily="34" charset="0"/>
              <a:buChar char="•"/>
            </a:pPr>
            <a:r>
              <a:rPr lang="fa-IR" sz="2800" dirty="0">
                <a:solidFill>
                  <a:schemeClr val="bg1"/>
                </a:solidFill>
                <a:latin typeface="Adobe Arabic" panose="02040503050201020203" pitchFamily="18" charset="-78"/>
                <a:cs typeface="Adobe Arabic" panose="02040503050201020203" pitchFamily="18" charset="-78"/>
              </a:rPr>
              <a:t>عرض</a:t>
            </a:r>
          </a:p>
          <a:p>
            <a:pPr marL="914400" lvl="1" indent="-457200" algn="r" rtl="1">
              <a:buFont typeface="Arial" panose="020B0604020202020204" pitchFamily="34" charset="0"/>
              <a:buChar char="•"/>
            </a:pPr>
            <a:r>
              <a:rPr lang="fa-IR" sz="2800" dirty="0">
                <a:solidFill>
                  <a:schemeClr val="bg1"/>
                </a:solidFill>
                <a:latin typeface="Adobe Arabic" panose="02040503050201020203" pitchFamily="18" charset="-78"/>
                <a:cs typeface="Adobe Arabic" panose="02040503050201020203" pitchFamily="18" charset="-78"/>
              </a:rPr>
              <a:t>مال</a:t>
            </a:r>
          </a:p>
          <a:p>
            <a:pPr lvl="1" algn="r" rtl="1"/>
            <a:endParaRPr lang="fa-IR" sz="2800" dirty="0">
              <a:solidFill>
                <a:schemeClr val="bg1"/>
              </a:solidFill>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1270533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84A0F28-6B3B-EE7A-DAD0-57D49191FE98}"/>
              </a:ext>
            </a:extLst>
          </p:cNvPr>
          <p:cNvPicPr>
            <a:picLocks noChangeAspect="1"/>
          </p:cNvPicPr>
          <p:nvPr/>
        </p:nvPicPr>
        <p:blipFill>
          <a:blip r:embed="rId2">
            <a:extLst>
              <a:ext uri="{28A0092B-C50C-407E-A947-70E740481C1C}">
                <a14:useLocalDpi xmlns:a14="http://schemas.microsoft.com/office/drawing/2010/main" val="0"/>
              </a:ext>
            </a:extLst>
          </a:blip>
          <a:srcRect t="10914" b="4709"/>
          <a:stretch/>
        </p:blipFill>
        <p:spPr>
          <a:xfrm>
            <a:off x="0" y="-1"/>
            <a:ext cx="12192000" cy="6858001"/>
          </a:xfrm>
          <a:prstGeom prst="rect">
            <a:avLst/>
          </a:prstGeom>
        </p:spPr>
      </p:pic>
      <p:sp>
        <p:nvSpPr>
          <p:cNvPr id="6" name="TextBox 5">
            <a:extLst>
              <a:ext uri="{FF2B5EF4-FFF2-40B4-BE49-F238E27FC236}">
                <a16:creationId xmlns:a16="http://schemas.microsoft.com/office/drawing/2014/main" id="{9C805FB9-D5A0-7660-8B26-231741948943}"/>
              </a:ext>
            </a:extLst>
          </p:cNvPr>
          <p:cNvSpPr txBox="1"/>
          <p:nvPr/>
        </p:nvSpPr>
        <p:spPr>
          <a:xfrm>
            <a:off x="2496878" y="269868"/>
            <a:ext cx="7198242" cy="707886"/>
          </a:xfrm>
          <a:prstGeom prst="rect">
            <a:avLst/>
          </a:prstGeom>
          <a:noFill/>
        </p:spPr>
        <p:txBody>
          <a:bodyPr wrap="square" rtlCol="1">
            <a:spAutoFit/>
          </a:bodyPr>
          <a:lstStyle/>
          <a:p>
            <a:pPr algn="ctr"/>
            <a:r>
              <a:rPr lang="fa-IR" sz="4000" b="1" spc="-150" dirty="0">
                <a:cs typeface="B Nazanin" panose="00000400000000000000" pitchFamily="2" charset="-78"/>
              </a:rPr>
              <a:t>افشاریه و کریم خان زند</a:t>
            </a:r>
          </a:p>
        </p:txBody>
      </p:sp>
      <p:sp>
        <p:nvSpPr>
          <p:cNvPr id="7" name="TextBox 6">
            <a:extLst>
              <a:ext uri="{FF2B5EF4-FFF2-40B4-BE49-F238E27FC236}">
                <a16:creationId xmlns:a16="http://schemas.microsoft.com/office/drawing/2014/main" id="{69DD5D33-DB8D-6CC6-CAAD-BCB5D71453B6}"/>
              </a:ext>
            </a:extLst>
          </p:cNvPr>
          <p:cNvSpPr txBox="1"/>
          <p:nvPr/>
        </p:nvSpPr>
        <p:spPr>
          <a:xfrm>
            <a:off x="4224669" y="864037"/>
            <a:ext cx="3742661" cy="584775"/>
          </a:xfrm>
          <a:prstGeom prst="rect">
            <a:avLst/>
          </a:prstGeom>
          <a:noFill/>
        </p:spPr>
        <p:txBody>
          <a:bodyPr wrap="square" rtlCol="1">
            <a:spAutoFit/>
          </a:bodyPr>
          <a:lstStyle/>
          <a:p>
            <a:pPr algn="ctr"/>
            <a:r>
              <a:rPr lang="fa-IR" sz="3200" b="1" dirty="0">
                <a:cs typeface="B Ferdosi" panose="00000400000000000000" pitchFamily="2" charset="-78"/>
              </a:rPr>
              <a:t>دوران مطلقه شدن امر سیاسی</a:t>
            </a:r>
          </a:p>
        </p:txBody>
      </p:sp>
    </p:spTree>
    <p:extLst>
      <p:ext uri="{BB962C8B-B14F-4D97-AF65-F5344CB8AC3E}">
        <p14:creationId xmlns:p14="http://schemas.microsoft.com/office/powerpoint/2010/main" val="3468209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EB57524-0BC7-A482-0741-2D4F20BBEB05}"/>
              </a:ext>
            </a:extLst>
          </p:cNvPr>
          <p:cNvSpPr/>
          <p:nvPr/>
        </p:nvSpPr>
        <p:spPr>
          <a:xfrm>
            <a:off x="0" y="0"/>
            <a:ext cx="12192000" cy="6858000"/>
          </a:xfrm>
          <a:prstGeom prst="rect">
            <a:avLst/>
          </a:prstGeom>
          <a:solidFill>
            <a:srgbClr val="F5DAB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12" name="Picture 11">
            <a:extLst>
              <a:ext uri="{FF2B5EF4-FFF2-40B4-BE49-F238E27FC236}">
                <a16:creationId xmlns:a16="http://schemas.microsoft.com/office/drawing/2014/main" id="{BD962E78-B65C-FCAC-F84B-8EEA31FBFDF6}"/>
              </a:ext>
            </a:extLst>
          </p:cNvPr>
          <p:cNvPicPr>
            <a:picLocks noChangeAspect="1"/>
          </p:cNvPicPr>
          <p:nvPr/>
        </p:nvPicPr>
        <p:blipFill>
          <a:blip r:embed="rId2">
            <a:extLst>
              <a:ext uri="{28A0092B-C50C-407E-A947-70E740481C1C}">
                <a14:useLocalDpi xmlns:a14="http://schemas.microsoft.com/office/drawing/2010/main" val="0"/>
              </a:ext>
            </a:extLst>
          </a:blip>
          <a:srcRect l="19135" t="1053" r="26985"/>
          <a:stretch/>
        </p:blipFill>
        <p:spPr>
          <a:xfrm>
            <a:off x="3219011" y="887422"/>
            <a:ext cx="1901200" cy="2385826"/>
          </a:xfrm>
          <a:prstGeom prst="rect">
            <a:avLst/>
          </a:prstGeom>
        </p:spPr>
      </p:pic>
      <p:pic>
        <p:nvPicPr>
          <p:cNvPr id="14" name="Picture 13">
            <a:extLst>
              <a:ext uri="{FF2B5EF4-FFF2-40B4-BE49-F238E27FC236}">
                <a16:creationId xmlns:a16="http://schemas.microsoft.com/office/drawing/2014/main" id="{0F9379D5-8F29-355B-460A-D849019B2EF0}"/>
              </a:ext>
            </a:extLst>
          </p:cNvPr>
          <p:cNvPicPr>
            <a:picLocks noChangeAspect="1"/>
          </p:cNvPicPr>
          <p:nvPr/>
        </p:nvPicPr>
        <p:blipFill>
          <a:blip r:embed="rId3">
            <a:extLst>
              <a:ext uri="{28A0092B-C50C-407E-A947-70E740481C1C}">
                <a14:useLocalDpi xmlns:a14="http://schemas.microsoft.com/office/drawing/2010/main" val="0"/>
              </a:ext>
            </a:extLst>
          </a:blip>
          <a:srcRect l="724" b="21722"/>
          <a:stretch/>
        </p:blipFill>
        <p:spPr>
          <a:xfrm>
            <a:off x="5363039" y="887422"/>
            <a:ext cx="2668211" cy="2385826"/>
          </a:xfrm>
          <a:prstGeom prst="rect">
            <a:avLst/>
          </a:prstGeom>
        </p:spPr>
      </p:pic>
      <p:pic>
        <p:nvPicPr>
          <p:cNvPr id="16" name="Picture 15">
            <a:extLst>
              <a:ext uri="{FF2B5EF4-FFF2-40B4-BE49-F238E27FC236}">
                <a16:creationId xmlns:a16="http://schemas.microsoft.com/office/drawing/2014/main" id="{B6C58D80-2CA2-A88D-00ED-28F552FDEFDB}"/>
              </a:ext>
            </a:extLst>
          </p:cNvPr>
          <p:cNvPicPr>
            <a:picLocks noChangeAspect="1"/>
          </p:cNvPicPr>
          <p:nvPr/>
        </p:nvPicPr>
        <p:blipFill>
          <a:blip r:embed="rId4">
            <a:extLst>
              <a:ext uri="{28A0092B-C50C-407E-A947-70E740481C1C}">
                <a14:useLocalDpi xmlns:a14="http://schemas.microsoft.com/office/drawing/2010/main" val="0"/>
              </a:ext>
            </a:extLst>
          </a:blip>
          <a:srcRect t="13090" r="13090"/>
          <a:stretch/>
        </p:blipFill>
        <p:spPr>
          <a:xfrm>
            <a:off x="3219011" y="3462081"/>
            <a:ext cx="3621445" cy="2385826"/>
          </a:xfrm>
          <a:prstGeom prst="rect">
            <a:avLst/>
          </a:prstGeom>
        </p:spPr>
      </p:pic>
      <p:pic>
        <p:nvPicPr>
          <p:cNvPr id="18" name="Picture 17">
            <a:extLst>
              <a:ext uri="{FF2B5EF4-FFF2-40B4-BE49-F238E27FC236}">
                <a16:creationId xmlns:a16="http://schemas.microsoft.com/office/drawing/2014/main" id="{A9F73833-D81C-EE79-CB7A-32297399C167}"/>
              </a:ext>
            </a:extLst>
          </p:cNvPr>
          <p:cNvPicPr>
            <a:picLocks noChangeAspect="1"/>
          </p:cNvPicPr>
          <p:nvPr/>
        </p:nvPicPr>
        <p:blipFill>
          <a:blip r:embed="rId5">
            <a:extLst>
              <a:ext uri="{28A0092B-C50C-407E-A947-70E740481C1C}">
                <a14:useLocalDpi xmlns:a14="http://schemas.microsoft.com/office/drawing/2010/main" val="0"/>
              </a:ext>
            </a:extLst>
          </a:blip>
          <a:srcRect l="24963" t="259" r="23033"/>
          <a:stretch/>
        </p:blipFill>
        <p:spPr>
          <a:xfrm>
            <a:off x="768124" y="887422"/>
            <a:ext cx="2217689" cy="4960485"/>
          </a:xfrm>
          <a:prstGeom prst="rect">
            <a:avLst/>
          </a:prstGeom>
        </p:spPr>
      </p:pic>
      <p:sp>
        <p:nvSpPr>
          <p:cNvPr id="20" name="TextBox 19">
            <a:extLst>
              <a:ext uri="{FF2B5EF4-FFF2-40B4-BE49-F238E27FC236}">
                <a16:creationId xmlns:a16="http://schemas.microsoft.com/office/drawing/2014/main" id="{3CDFF944-9A6C-B672-5E46-3C1EC80D4119}"/>
              </a:ext>
            </a:extLst>
          </p:cNvPr>
          <p:cNvSpPr txBox="1"/>
          <p:nvPr/>
        </p:nvSpPr>
        <p:spPr>
          <a:xfrm>
            <a:off x="8274078" y="1203172"/>
            <a:ext cx="2913321" cy="1754326"/>
          </a:xfrm>
          <a:prstGeom prst="rect">
            <a:avLst/>
          </a:prstGeom>
          <a:noFill/>
        </p:spPr>
        <p:txBody>
          <a:bodyPr wrap="square" rtlCol="1">
            <a:spAutoFit/>
          </a:bodyPr>
          <a:lstStyle/>
          <a:p>
            <a:r>
              <a:rPr lang="fa-IR" sz="3600" b="1" dirty="0" err="1">
                <a:cs typeface="B Nazanin" panose="00000400000000000000" pitchFamily="2" charset="-78"/>
              </a:rPr>
              <a:t>شکل‌گیری</a:t>
            </a:r>
            <a:r>
              <a:rPr lang="fa-IR" sz="3600" b="1" dirty="0">
                <a:cs typeface="B Nazanin" panose="00000400000000000000" pitchFamily="2" charset="-78"/>
              </a:rPr>
              <a:t> استبداد مطلقه سنتی</a:t>
            </a:r>
          </a:p>
        </p:txBody>
      </p:sp>
      <p:sp>
        <p:nvSpPr>
          <p:cNvPr id="21" name="TextBox 20">
            <a:extLst>
              <a:ext uri="{FF2B5EF4-FFF2-40B4-BE49-F238E27FC236}">
                <a16:creationId xmlns:a16="http://schemas.microsoft.com/office/drawing/2014/main" id="{942FA502-51FB-7DD9-64C0-848AA9B726EF}"/>
              </a:ext>
            </a:extLst>
          </p:cNvPr>
          <p:cNvSpPr txBox="1"/>
          <p:nvPr/>
        </p:nvSpPr>
        <p:spPr>
          <a:xfrm>
            <a:off x="7202499" y="3931719"/>
            <a:ext cx="3621445" cy="1446550"/>
          </a:xfrm>
          <a:prstGeom prst="rect">
            <a:avLst/>
          </a:prstGeom>
          <a:noFill/>
        </p:spPr>
        <p:txBody>
          <a:bodyPr wrap="square" rtlCol="1">
            <a:spAutoFit/>
          </a:bodyPr>
          <a:lstStyle/>
          <a:p>
            <a:r>
              <a:rPr lang="fa-IR" sz="4400" dirty="0">
                <a:cs typeface="B Nazanin" panose="00000400000000000000" pitchFamily="2" charset="-78"/>
              </a:rPr>
              <a:t>کوچ اجباری علمای شیعه به نجف اشرف</a:t>
            </a:r>
          </a:p>
        </p:txBody>
      </p:sp>
      <p:cxnSp>
        <p:nvCxnSpPr>
          <p:cNvPr id="23" name="Straight Connector 22">
            <a:extLst>
              <a:ext uri="{FF2B5EF4-FFF2-40B4-BE49-F238E27FC236}">
                <a16:creationId xmlns:a16="http://schemas.microsoft.com/office/drawing/2014/main" id="{54AA4697-894B-77DD-6882-8EFC651D1365}"/>
              </a:ext>
            </a:extLst>
          </p:cNvPr>
          <p:cNvCxnSpPr/>
          <p:nvPr/>
        </p:nvCxnSpPr>
        <p:spPr>
          <a:xfrm>
            <a:off x="768124" y="6229142"/>
            <a:ext cx="7365783" cy="0"/>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28" name="Connector: Elbow 27">
            <a:extLst>
              <a:ext uri="{FF2B5EF4-FFF2-40B4-BE49-F238E27FC236}">
                <a16:creationId xmlns:a16="http://schemas.microsoft.com/office/drawing/2014/main" id="{B3135C8C-72F8-720F-9342-D8B8ABA062BE}"/>
              </a:ext>
            </a:extLst>
          </p:cNvPr>
          <p:cNvCxnSpPr>
            <a:cxnSpLocks/>
          </p:cNvCxnSpPr>
          <p:nvPr/>
        </p:nvCxnSpPr>
        <p:spPr>
          <a:xfrm flipV="1">
            <a:off x="7678879" y="3808371"/>
            <a:ext cx="2668684" cy="1603871"/>
          </a:xfrm>
          <a:prstGeom prst="bentConnector3">
            <a:avLst>
              <a:gd name="adj1" fmla="val 125301"/>
            </a:avLst>
          </a:prstGeom>
          <a:ln w="285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3" name="Connector: Elbow 32">
            <a:extLst>
              <a:ext uri="{FF2B5EF4-FFF2-40B4-BE49-F238E27FC236}">
                <a16:creationId xmlns:a16="http://schemas.microsoft.com/office/drawing/2014/main" id="{A056F425-5802-98EE-7555-3D2080289D5A}"/>
              </a:ext>
            </a:extLst>
          </p:cNvPr>
          <p:cNvCxnSpPr/>
          <p:nvPr/>
        </p:nvCxnSpPr>
        <p:spPr>
          <a:xfrm rot="5400000">
            <a:off x="7897135" y="1134828"/>
            <a:ext cx="1632494" cy="1137683"/>
          </a:xfrm>
          <a:prstGeom prst="bentConnector3">
            <a:avLst>
              <a:gd name="adj1" fmla="val 501"/>
            </a:avLst>
          </a:prstGeom>
          <a:ln w="1905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3258222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ppt_x"/>
                                          </p:val>
                                        </p:tav>
                                        <p:tav tm="100000">
                                          <p:val>
                                            <p:strVal val="#ppt_x"/>
                                          </p:val>
                                        </p:tav>
                                      </p:tavLst>
                                    </p:anim>
                                    <p:anim calcmode="lin" valueType="num">
                                      <p:cBhvr additive="base">
                                        <p:cTn id="16" dur="500" fill="hold"/>
                                        <p:tgtEl>
                                          <p:spTgt spid="18"/>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500" fill="hold"/>
                                        <p:tgtEl>
                                          <p:spTgt spid="21"/>
                                        </p:tgtEl>
                                        <p:attrNameLst>
                                          <p:attrName>ppt_x</p:attrName>
                                        </p:attrNameLst>
                                      </p:cBhvr>
                                      <p:tavLst>
                                        <p:tav tm="0">
                                          <p:val>
                                            <p:strVal val="#ppt_x"/>
                                          </p:val>
                                        </p:tav>
                                        <p:tav tm="100000">
                                          <p:val>
                                            <p:strVal val="#ppt_x"/>
                                          </p:val>
                                        </p:tav>
                                      </p:tavLst>
                                    </p:anim>
                                    <p:anim calcmode="lin" valueType="num">
                                      <p:cBhvr additive="base">
                                        <p:cTn id="2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C0E41-0797-38E0-66B2-F74E29A85E5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04CD252-CA1A-F089-BBFF-38DD23A725DC}"/>
              </a:ext>
            </a:extLst>
          </p:cNvPr>
          <p:cNvSpPr/>
          <p:nvPr/>
        </p:nvSpPr>
        <p:spPr>
          <a:xfrm>
            <a:off x="0" y="0"/>
            <a:ext cx="12192000" cy="6858000"/>
          </a:xfrm>
          <a:prstGeom prst="rect">
            <a:avLst/>
          </a:prstGeom>
          <a:solidFill>
            <a:srgbClr val="F5DAB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fa-IR" dirty="0"/>
          </a:p>
        </p:txBody>
      </p:sp>
      <p:cxnSp>
        <p:nvCxnSpPr>
          <p:cNvPr id="23" name="Straight Connector 22">
            <a:extLst>
              <a:ext uri="{FF2B5EF4-FFF2-40B4-BE49-F238E27FC236}">
                <a16:creationId xmlns:a16="http://schemas.microsoft.com/office/drawing/2014/main" id="{69C7A931-4F53-0134-E84A-53341C4390BA}"/>
              </a:ext>
            </a:extLst>
          </p:cNvPr>
          <p:cNvCxnSpPr/>
          <p:nvPr/>
        </p:nvCxnSpPr>
        <p:spPr>
          <a:xfrm>
            <a:off x="686614" y="5314742"/>
            <a:ext cx="7365783" cy="0"/>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28" name="Connector: Elbow 27">
            <a:extLst>
              <a:ext uri="{FF2B5EF4-FFF2-40B4-BE49-F238E27FC236}">
                <a16:creationId xmlns:a16="http://schemas.microsoft.com/office/drawing/2014/main" id="{2597C347-422C-FFA5-A48E-06F94DD4EE9B}"/>
              </a:ext>
            </a:extLst>
          </p:cNvPr>
          <p:cNvCxnSpPr>
            <a:cxnSpLocks/>
          </p:cNvCxnSpPr>
          <p:nvPr/>
        </p:nvCxnSpPr>
        <p:spPr>
          <a:xfrm flipV="1">
            <a:off x="8274302" y="918789"/>
            <a:ext cx="2668684" cy="1603871"/>
          </a:xfrm>
          <a:prstGeom prst="bentConnector3">
            <a:avLst>
              <a:gd name="adj1" fmla="val 125301"/>
            </a:avLst>
          </a:prstGeom>
          <a:ln w="285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3" name="Connector: Elbow 32">
            <a:extLst>
              <a:ext uri="{FF2B5EF4-FFF2-40B4-BE49-F238E27FC236}">
                <a16:creationId xmlns:a16="http://schemas.microsoft.com/office/drawing/2014/main" id="{9FC8EDBA-FB7E-5B4F-77F4-DAA5AB071F1B}"/>
              </a:ext>
            </a:extLst>
          </p:cNvPr>
          <p:cNvCxnSpPr/>
          <p:nvPr/>
        </p:nvCxnSpPr>
        <p:spPr>
          <a:xfrm rot="5400000">
            <a:off x="281589" y="1046384"/>
            <a:ext cx="1632494" cy="1137683"/>
          </a:xfrm>
          <a:prstGeom prst="bentConnector3">
            <a:avLst>
              <a:gd name="adj1" fmla="val 501"/>
            </a:avLst>
          </a:prstGeom>
          <a:ln w="1905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4" name="Picture 3">
            <a:extLst>
              <a:ext uri="{FF2B5EF4-FFF2-40B4-BE49-F238E27FC236}">
                <a16:creationId xmlns:a16="http://schemas.microsoft.com/office/drawing/2014/main" id="{50C2B7CE-0C41-73E6-7862-8C64DB664E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6614" y="918789"/>
            <a:ext cx="6189818" cy="4137320"/>
          </a:xfrm>
          <a:prstGeom prst="rect">
            <a:avLst/>
          </a:prstGeom>
        </p:spPr>
      </p:pic>
      <p:sp>
        <p:nvSpPr>
          <p:cNvPr id="5" name="TextBox 4">
            <a:extLst>
              <a:ext uri="{FF2B5EF4-FFF2-40B4-BE49-F238E27FC236}">
                <a16:creationId xmlns:a16="http://schemas.microsoft.com/office/drawing/2014/main" id="{E836D110-5CAC-5D16-227F-6635D1E07D67}"/>
              </a:ext>
            </a:extLst>
          </p:cNvPr>
          <p:cNvSpPr txBox="1"/>
          <p:nvPr/>
        </p:nvSpPr>
        <p:spPr>
          <a:xfrm>
            <a:off x="7841473" y="1120559"/>
            <a:ext cx="3821533" cy="1200329"/>
          </a:xfrm>
          <a:prstGeom prst="rect">
            <a:avLst/>
          </a:prstGeom>
          <a:noFill/>
        </p:spPr>
        <p:txBody>
          <a:bodyPr wrap="square" rtlCol="1">
            <a:spAutoFit/>
          </a:bodyPr>
          <a:lstStyle/>
          <a:p>
            <a:r>
              <a:rPr lang="fa-IR" sz="3600" b="1" dirty="0">
                <a:latin typeface="Adobe Arabic" panose="02040503050201020203" pitchFamily="18" charset="-78"/>
                <a:cs typeface="B Nazanin" panose="00000400000000000000" pitchFamily="2" charset="-78"/>
              </a:rPr>
              <a:t>قاجاریه پیش از </a:t>
            </a:r>
            <a:r>
              <a:rPr lang="fa-IR" sz="3600" b="1" dirty="0" err="1">
                <a:latin typeface="Adobe Arabic" panose="02040503050201020203" pitchFamily="18" charset="-78"/>
                <a:cs typeface="B Nazanin" panose="00000400000000000000" pitchFamily="2" charset="-78"/>
              </a:rPr>
              <a:t>جنگ‌های</a:t>
            </a:r>
            <a:r>
              <a:rPr lang="fa-IR" sz="3600" b="1" dirty="0">
                <a:latin typeface="Adobe Arabic" panose="02040503050201020203" pitchFamily="18" charset="-78"/>
                <a:cs typeface="B Nazanin" panose="00000400000000000000" pitchFamily="2" charset="-78"/>
              </a:rPr>
              <a:t> ایران و روس</a:t>
            </a:r>
          </a:p>
        </p:txBody>
      </p:sp>
      <p:sp>
        <p:nvSpPr>
          <p:cNvPr id="6" name="TextBox 5">
            <a:extLst>
              <a:ext uri="{FF2B5EF4-FFF2-40B4-BE49-F238E27FC236}">
                <a16:creationId xmlns:a16="http://schemas.microsoft.com/office/drawing/2014/main" id="{67D26C7D-AF9C-3491-2FDD-D2B1444C6623}"/>
              </a:ext>
            </a:extLst>
          </p:cNvPr>
          <p:cNvSpPr txBox="1"/>
          <p:nvPr/>
        </p:nvSpPr>
        <p:spPr>
          <a:xfrm>
            <a:off x="7559749" y="2724430"/>
            <a:ext cx="3945637" cy="2308324"/>
          </a:xfrm>
          <a:prstGeom prst="rect">
            <a:avLst/>
          </a:prstGeom>
          <a:noFill/>
        </p:spPr>
        <p:txBody>
          <a:bodyPr wrap="square" rtlCol="1">
            <a:spAutoFit/>
          </a:bodyPr>
          <a:lstStyle/>
          <a:p>
            <a:pPr marL="285750" indent="-285750" algn="r" rtl="1">
              <a:buFont typeface="Arial" panose="020B0604020202020204" pitchFamily="34" charset="0"/>
              <a:buChar char="•"/>
            </a:pPr>
            <a:r>
              <a:rPr lang="fa-IR" sz="2400" dirty="0">
                <a:latin typeface="Adobe Arabic" panose="02040503050201020203" pitchFamily="18" charset="-78"/>
                <a:cs typeface="B Nazanin" panose="00000400000000000000" pitchFamily="2" charset="-78"/>
              </a:rPr>
              <a:t>برآمده از ساختار ایلاتی</a:t>
            </a:r>
          </a:p>
          <a:p>
            <a:pPr marL="285750" indent="-285750" algn="r" rtl="1">
              <a:buFont typeface="Arial" panose="020B0604020202020204" pitchFamily="34" charset="0"/>
              <a:buChar char="•"/>
            </a:pPr>
            <a:r>
              <a:rPr lang="fa-IR" sz="2400" dirty="0">
                <a:latin typeface="Adobe Arabic" panose="02040503050201020203" pitchFamily="18" charset="-78"/>
                <a:cs typeface="B Nazanin" panose="00000400000000000000" pitchFamily="2" charset="-78"/>
              </a:rPr>
              <a:t>قاجار، مهمترین دولت جانشین صفویه</a:t>
            </a:r>
          </a:p>
          <a:p>
            <a:pPr marL="285750" indent="-285750" algn="r" rtl="1">
              <a:buFont typeface="Arial" panose="020B0604020202020204" pitchFamily="34" charset="0"/>
              <a:buChar char="•"/>
            </a:pPr>
            <a:endParaRPr lang="fa-IR" sz="2400" dirty="0">
              <a:latin typeface="Adobe Arabic" panose="02040503050201020203" pitchFamily="18" charset="-78"/>
              <a:cs typeface="B Nazanin" panose="00000400000000000000" pitchFamily="2" charset="-78"/>
            </a:endParaRPr>
          </a:p>
          <a:p>
            <a:pPr algn="r" rtl="1"/>
            <a:endParaRPr lang="fa-IR" sz="2400" dirty="0">
              <a:latin typeface="Adobe Arabic" panose="02040503050201020203" pitchFamily="18" charset="-78"/>
              <a:cs typeface="B Nazanin" panose="00000400000000000000" pitchFamily="2" charset="-78"/>
            </a:endParaRPr>
          </a:p>
          <a:p>
            <a:pPr marL="285750" indent="-285750" algn="r" rtl="1">
              <a:buFont typeface="Arial" panose="020B0604020202020204" pitchFamily="34" charset="0"/>
              <a:buChar char="•"/>
            </a:pPr>
            <a:r>
              <a:rPr lang="fa-IR" sz="2400" dirty="0">
                <a:latin typeface="Adobe Arabic" panose="02040503050201020203" pitchFamily="18" charset="-78"/>
                <a:cs typeface="B Nazanin" panose="00000400000000000000" pitchFamily="2" charset="-78"/>
              </a:rPr>
              <a:t>حکومت سلطنتی سنتی مطلقه</a:t>
            </a:r>
          </a:p>
          <a:p>
            <a:pPr marL="285750" indent="-285750" algn="r" rtl="1">
              <a:buFont typeface="Arial" panose="020B0604020202020204" pitchFamily="34" charset="0"/>
              <a:buChar char="•"/>
            </a:pPr>
            <a:endParaRPr lang="fa-IR" sz="2400" dirty="0">
              <a:latin typeface="Adobe Arabic" panose="02040503050201020203" pitchFamily="18" charset="-78"/>
              <a:cs typeface="B Nazanin" panose="00000400000000000000" pitchFamily="2" charset="-78"/>
            </a:endParaRPr>
          </a:p>
        </p:txBody>
      </p:sp>
    </p:spTree>
    <p:extLst>
      <p:ext uri="{BB962C8B-B14F-4D97-AF65-F5344CB8AC3E}">
        <p14:creationId xmlns:p14="http://schemas.microsoft.com/office/powerpoint/2010/main" val="834261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BB9E09E-7B8A-35CA-30C1-6B2372F1A948}"/>
              </a:ext>
            </a:extLst>
          </p:cNvPr>
          <p:cNvPicPr>
            <a:picLocks noChangeAspect="1"/>
          </p:cNvPicPr>
          <p:nvPr/>
        </p:nvPicPr>
        <p:blipFill>
          <a:blip r:embed="rId2">
            <a:extLst>
              <a:ext uri="{28A0092B-C50C-407E-A947-70E740481C1C}">
                <a14:useLocalDpi xmlns:a14="http://schemas.microsoft.com/office/drawing/2010/main" val="0"/>
              </a:ext>
            </a:extLst>
          </a:blip>
          <a:srcRect t="11607"/>
          <a:stretch/>
        </p:blipFill>
        <p:spPr>
          <a:xfrm>
            <a:off x="0" y="0"/>
            <a:ext cx="12192000" cy="6858000"/>
          </a:xfrm>
          <a:prstGeom prst="rect">
            <a:avLst/>
          </a:prstGeom>
        </p:spPr>
      </p:pic>
      <p:sp>
        <p:nvSpPr>
          <p:cNvPr id="5" name="TextBox 4">
            <a:extLst>
              <a:ext uri="{FF2B5EF4-FFF2-40B4-BE49-F238E27FC236}">
                <a16:creationId xmlns:a16="http://schemas.microsoft.com/office/drawing/2014/main" id="{0634B55C-FB54-F049-AB3C-C1670C078523}"/>
              </a:ext>
            </a:extLst>
          </p:cNvPr>
          <p:cNvSpPr txBox="1"/>
          <p:nvPr/>
        </p:nvSpPr>
        <p:spPr>
          <a:xfrm>
            <a:off x="4348716" y="1118076"/>
            <a:ext cx="6794205" cy="830997"/>
          </a:xfrm>
          <a:prstGeom prst="rect">
            <a:avLst/>
          </a:prstGeom>
          <a:noFill/>
        </p:spPr>
        <p:txBody>
          <a:bodyPr wrap="square" rtlCol="1">
            <a:spAutoFit/>
          </a:bodyPr>
          <a:lstStyle/>
          <a:p>
            <a:pPr algn="r"/>
            <a:r>
              <a:rPr lang="fa-IR" sz="4800" dirty="0">
                <a:highlight>
                  <a:srgbClr val="F5DAB3"/>
                </a:highlight>
                <a:cs typeface="B Ferdosi" panose="00000400000000000000" pitchFamily="2" charset="-78"/>
              </a:rPr>
              <a:t>سیاست و جامعه در بحران</a:t>
            </a:r>
          </a:p>
        </p:txBody>
      </p:sp>
      <p:sp>
        <p:nvSpPr>
          <p:cNvPr id="4" name="TextBox 3">
            <a:extLst>
              <a:ext uri="{FF2B5EF4-FFF2-40B4-BE49-F238E27FC236}">
                <a16:creationId xmlns:a16="http://schemas.microsoft.com/office/drawing/2014/main" id="{089AD5FE-8CBB-24B5-DF24-A7907C352593}"/>
              </a:ext>
            </a:extLst>
          </p:cNvPr>
          <p:cNvSpPr txBox="1"/>
          <p:nvPr/>
        </p:nvSpPr>
        <p:spPr>
          <a:xfrm>
            <a:off x="5326912" y="287079"/>
            <a:ext cx="5816009" cy="830997"/>
          </a:xfrm>
          <a:prstGeom prst="rect">
            <a:avLst/>
          </a:prstGeom>
          <a:noFill/>
        </p:spPr>
        <p:txBody>
          <a:bodyPr wrap="square" rtlCol="1">
            <a:spAutoFit/>
          </a:bodyPr>
          <a:lstStyle/>
          <a:p>
            <a:pPr algn="r"/>
            <a:r>
              <a:rPr lang="fa-IR" sz="4800" spc="-150" dirty="0">
                <a:solidFill>
                  <a:schemeClr val="tx1">
                    <a:lumMod val="95000"/>
                    <a:lumOff val="5000"/>
                  </a:schemeClr>
                </a:solidFill>
                <a:highlight>
                  <a:srgbClr val="F5DAB3"/>
                </a:highlight>
                <a:cs typeface="B Nazanin" panose="00000400000000000000" pitchFamily="2" charset="-78"/>
              </a:rPr>
              <a:t>قاجاریه بعد از جنگ ایران و روس</a:t>
            </a:r>
          </a:p>
        </p:txBody>
      </p:sp>
    </p:spTree>
    <p:extLst>
      <p:ext uri="{BB962C8B-B14F-4D97-AF65-F5344CB8AC3E}">
        <p14:creationId xmlns:p14="http://schemas.microsoft.com/office/powerpoint/2010/main" val="1563451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5424A74-D2BE-8682-4067-99CB0B5172D8}"/>
              </a:ext>
            </a:extLst>
          </p:cNvPr>
          <p:cNvSpPr/>
          <p:nvPr/>
        </p:nvSpPr>
        <p:spPr>
          <a:xfrm>
            <a:off x="0" y="0"/>
            <a:ext cx="12192000" cy="6858000"/>
          </a:xfrm>
          <a:prstGeom prst="rect">
            <a:avLst/>
          </a:prstGeom>
          <a:solidFill>
            <a:srgbClr val="F5DAB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4" name="Picture 3">
            <a:extLst>
              <a:ext uri="{FF2B5EF4-FFF2-40B4-BE49-F238E27FC236}">
                <a16:creationId xmlns:a16="http://schemas.microsoft.com/office/drawing/2014/main" id="{024BEB13-C12E-5249-40B8-B0D9BFF5CE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765" y="202594"/>
            <a:ext cx="2975770" cy="6595336"/>
          </a:xfrm>
          <a:prstGeom prst="rect">
            <a:avLst/>
          </a:prstGeom>
        </p:spPr>
      </p:pic>
      <p:sp>
        <p:nvSpPr>
          <p:cNvPr id="9" name="TextBox 8">
            <a:extLst>
              <a:ext uri="{FF2B5EF4-FFF2-40B4-BE49-F238E27FC236}">
                <a16:creationId xmlns:a16="http://schemas.microsoft.com/office/drawing/2014/main" id="{9BD10399-0E64-9B90-0693-2A6C304B9F8C}"/>
              </a:ext>
            </a:extLst>
          </p:cNvPr>
          <p:cNvSpPr txBox="1"/>
          <p:nvPr/>
        </p:nvSpPr>
        <p:spPr>
          <a:xfrm>
            <a:off x="6945086" y="590473"/>
            <a:ext cx="4473561" cy="1077218"/>
          </a:xfrm>
          <a:prstGeom prst="rect">
            <a:avLst/>
          </a:prstGeom>
          <a:noFill/>
        </p:spPr>
        <p:txBody>
          <a:bodyPr wrap="square" rtlCol="1">
            <a:spAutoFit/>
          </a:bodyPr>
          <a:lstStyle/>
          <a:p>
            <a:pPr algn="ctr"/>
            <a:r>
              <a:rPr lang="fa-IR" sz="3200" b="1" dirty="0">
                <a:cs typeface="B Nazanin" panose="00000400000000000000" pitchFamily="2" charset="-78"/>
              </a:rPr>
              <a:t>قاجاریه در دوران جنگ‌های </a:t>
            </a:r>
          </a:p>
          <a:p>
            <a:pPr algn="ctr"/>
            <a:r>
              <a:rPr lang="fa-IR" sz="3200" b="1" dirty="0">
                <a:cs typeface="B Nazanin" panose="00000400000000000000" pitchFamily="2" charset="-78"/>
              </a:rPr>
              <a:t>ایران و روسیه تزاری</a:t>
            </a:r>
          </a:p>
        </p:txBody>
      </p:sp>
      <p:sp>
        <p:nvSpPr>
          <p:cNvPr id="10" name="TextBox 9">
            <a:extLst>
              <a:ext uri="{FF2B5EF4-FFF2-40B4-BE49-F238E27FC236}">
                <a16:creationId xmlns:a16="http://schemas.microsoft.com/office/drawing/2014/main" id="{C82B49E5-91F0-6A33-CF0B-AB98DE9A1E68}"/>
              </a:ext>
            </a:extLst>
          </p:cNvPr>
          <p:cNvSpPr txBox="1"/>
          <p:nvPr/>
        </p:nvSpPr>
        <p:spPr>
          <a:xfrm>
            <a:off x="7431905" y="4480066"/>
            <a:ext cx="4164419" cy="1815882"/>
          </a:xfrm>
          <a:prstGeom prst="rect">
            <a:avLst/>
          </a:prstGeom>
          <a:noFill/>
        </p:spPr>
        <p:txBody>
          <a:bodyPr wrap="square" rtlCol="1">
            <a:spAutoFit/>
          </a:bodyPr>
          <a:lstStyle/>
          <a:p>
            <a:pPr algn="r" rtl="1"/>
            <a:r>
              <a:rPr lang="fa-IR" sz="2800" b="1" dirty="0" err="1">
                <a:cs typeface="B Ferdosi" panose="00000400000000000000" pitchFamily="2" charset="-78"/>
              </a:rPr>
              <a:t>شکست‌های</a:t>
            </a:r>
            <a:r>
              <a:rPr lang="fa-IR" sz="2800" b="1" dirty="0">
                <a:cs typeface="B Ferdosi" panose="00000400000000000000" pitchFamily="2" charset="-78"/>
              </a:rPr>
              <a:t> سهمگین؛ </a:t>
            </a:r>
          </a:p>
          <a:p>
            <a:pPr algn="r" rtl="1"/>
            <a:r>
              <a:rPr lang="fa-IR" sz="2800" b="1" dirty="0">
                <a:cs typeface="B Ferdosi" panose="00000400000000000000" pitchFamily="2" charset="-78"/>
              </a:rPr>
              <a:t>در مقابل لشکریان مجهز تزاری</a:t>
            </a:r>
          </a:p>
          <a:p>
            <a:pPr algn="r" rtl="1"/>
            <a:r>
              <a:rPr lang="fa-IR" sz="2800" b="1" dirty="0">
                <a:cs typeface="B Ferdosi" panose="00000400000000000000" pitchFamily="2" charset="-78"/>
              </a:rPr>
              <a:t>مجذوب شدن دستگاه پادشاهی</a:t>
            </a:r>
          </a:p>
          <a:p>
            <a:pPr algn="r" rtl="1"/>
            <a:r>
              <a:rPr lang="fa-IR" sz="2800" b="1" dirty="0">
                <a:cs typeface="B Ferdosi" panose="00000400000000000000" pitchFamily="2" charset="-78"/>
              </a:rPr>
              <a:t>به فکر فرو رفتن علماء و روشنفکران</a:t>
            </a:r>
          </a:p>
        </p:txBody>
      </p:sp>
      <p:pic>
        <p:nvPicPr>
          <p:cNvPr id="11" name="Picture 10">
            <a:extLst>
              <a:ext uri="{FF2B5EF4-FFF2-40B4-BE49-F238E27FC236}">
                <a16:creationId xmlns:a16="http://schemas.microsoft.com/office/drawing/2014/main" id="{261E5148-3F28-13E4-CF49-A3C6F5F9C9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85079" y="486248"/>
            <a:ext cx="3353557" cy="2246883"/>
          </a:xfrm>
          <a:prstGeom prst="rect">
            <a:avLst/>
          </a:prstGeom>
        </p:spPr>
      </p:pic>
      <p:pic>
        <p:nvPicPr>
          <p:cNvPr id="12" name="Picture 11">
            <a:extLst>
              <a:ext uri="{FF2B5EF4-FFF2-40B4-BE49-F238E27FC236}">
                <a16:creationId xmlns:a16="http://schemas.microsoft.com/office/drawing/2014/main" id="{80750F3D-FC8B-173C-E5E7-81B93A93DB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87300" y="4611117"/>
            <a:ext cx="3148929" cy="2246883"/>
          </a:xfrm>
          <a:prstGeom prst="rect">
            <a:avLst/>
          </a:prstGeom>
        </p:spPr>
      </p:pic>
      <p:sp>
        <p:nvSpPr>
          <p:cNvPr id="3" name="TextBox 2">
            <a:extLst>
              <a:ext uri="{FF2B5EF4-FFF2-40B4-BE49-F238E27FC236}">
                <a16:creationId xmlns:a16="http://schemas.microsoft.com/office/drawing/2014/main" id="{4528C49E-72AD-ACD2-F1BA-DC9F5FD232FA}"/>
              </a:ext>
            </a:extLst>
          </p:cNvPr>
          <p:cNvSpPr txBox="1"/>
          <p:nvPr/>
        </p:nvSpPr>
        <p:spPr>
          <a:xfrm>
            <a:off x="7130143" y="1609690"/>
            <a:ext cx="4920343" cy="2308324"/>
          </a:xfrm>
          <a:prstGeom prst="rect">
            <a:avLst/>
          </a:prstGeom>
          <a:noFill/>
        </p:spPr>
        <p:txBody>
          <a:bodyPr wrap="square" rtlCol="1">
            <a:spAutoFit/>
          </a:bodyPr>
          <a:lstStyle/>
          <a:p>
            <a:pPr algn="ctr"/>
            <a:r>
              <a:rPr lang="fa-IR" dirty="0">
                <a:latin typeface="IRKoodak" panose="02000506000000020002" pitchFamily="2" charset="-78"/>
                <a:cs typeface="IRKoodak" panose="02000506000000020002" pitchFamily="2" charset="-78"/>
              </a:rPr>
              <a:t>دو جنگ بزرگ بین ایران و </a:t>
            </a:r>
            <a:r>
              <a:rPr lang="fa-IR" u="sng" dirty="0">
                <a:latin typeface="IRKoodak" panose="02000506000000020002" pitchFamily="2" charset="-78"/>
                <a:cs typeface="IRKoodak" panose="02000506000000020002" pitchFamily="2" charset="-78"/>
                <a:hlinkClick r:id="rId5">
                  <a:extLst>
                    <a:ext uri="{A12FA001-AC4F-418D-AE19-62706E023703}">
                      <ahyp:hlinkClr xmlns:ahyp="http://schemas.microsoft.com/office/drawing/2018/hyperlinkcolor" val="tx"/>
                    </a:ext>
                  </a:extLst>
                </a:hlinkClick>
              </a:rPr>
              <a:t>امپراتوری روسیه</a:t>
            </a:r>
            <a:r>
              <a:rPr lang="fa-IR" dirty="0">
                <a:latin typeface="IRKoodak" panose="02000506000000020002" pitchFamily="2" charset="-78"/>
                <a:cs typeface="IRKoodak" panose="02000506000000020002" pitchFamily="2" charset="-78"/>
              </a:rPr>
              <a:t> در یک دوره ۲۵ ساله در زمان پادشاهی </a:t>
            </a:r>
            <a:r>
              <a:rPr lang="fa-IR" dirty="0">
                <a:latin typeface="IRKoodak" panose="02000506000000020002" pitchFamily="2" charset="-78"/>
                <a:cs typeface="IRKoodak" panose="02000506000000020002" pitchFamily="2" charset="-78"/>
                <a:hlinkClick r:id="rId6" tooltip="فتحعلی‌شاه قاجار">
                  <a:extLst>
                    <a:ext uri="{A12FA001-AC4F-418D-AE19-62706E023703}">
                      <ahyp:hlinkClr xmlns:ahyp="http://schemas.microsoft.com/office/drawing/2018/hyperlinkcolor" val="tx"/>
                    </a:ext>
                  </a:extLst>
                </a:hlinkClick>
              </a:rPr>
              <a:t>فتحعلی‌شاه قاجار</a:t>
            </a:r>
            <a:r>
              <a:rPr lang="fa-IR" dirty="0">
                <a:latin typeface="IRKoodak" panose="02000506000000020002" pitchFamily="2" charset="-78"/>
                <a:cs typeface="IRKoodak" panose="02000506000000020002" pitchFamily="2" charset="-78"/>
              </a:rPr>
              <a:t> است </a:t>
            </a:r>
          </a:p>
          <a:p>
            <a:pPr algn="ctr"/>
            <a:r>
              <a:rPr lang="fa-IR" dirty="0">
                <a:latin typeface="IRKoodak" panose="02000506000000020002" pitchFamily="2" charset="-78"/>
                <a:cs typeface="IRKoodak" panose="02000506000000020002" pitchFamily="2" charset="-78"/>
              </a:rPr>
              <a:t>دوره اول جنگ‌های ایران و روسیه ۱۱۸۳–۱۱۹۲ ه‍.ش</a:t>
            </a:r>
          </a:p>
          <a:p>
            <a:pPr algn="ctr"/>
            <a:r>
              <a:rPr lang="fa-IR" dirty="0">
                <a:latin typeface="IRKoodak" panose="02000506000000020002" pitchFamily="2" charset="-78"/>
                <a:cs typeface="IRKoodak" panose="02000506000000020002" pitchFamily="2" charset="-78"/>
              </a:rPr>
              <a:t>(1218ـ  1228 هـ .ق ) (۱۸۰۴–۱۸۱۳ م)</a:t>
            </a:r>
          </a:p>
          <a:p>
            <a:pPr algn="ctr"/>
            <a:r>
              <a:rPr lang="fa-IR" dirty="0">
                <a:latin typeface="IRKoodak" panose="02000506000000020002" pitchFamily="2" charset="-78"/>
                <a:cs typeface="IRKoodak" panose="02000506000000020002" pitchFamily="2" charset="-78"/>
              </a:rPr>
              <a:t> (عهدنامه گلستان)</a:t>
            </a:r>
          </a:p>
          <a:p>
            <a:pPr algn="ctr"/>
            <a:r>
              <a:rPr lang="fa-IR" dirty="0">
                <a:latin typeface="IRKoodak" panose="02000506000000020002" pitchFamily="2" charset="-78"/>
                <a:cs typeface="IRKoodak" panose="02000506000000020002" pitchFamily="2" charset="-78"/>
              </a:rPr>
              <a:t>دوره دوم جنگ‌های ایران و روسیه ۱۲۰۵–۱۲۰۶ ه‍.ش</a:t>
            </a:r>
          </a:p>
          <a:p>
            <a:pPr algn="ctr"/>
            <a:r>
              <a:rPr lang="fa-IR" dirty="0">
                <a:latin typeface="IRKoodak" panose="02000506000000020002" pitchFamily="2" charset="-78"/>
                <a:cs typeface="IRKoodak" panose="02000506000000020002" pitchFamily="2" charset="-78"/>
              </a:rPr>
              <a:t>(1241ـ1243 هـ .ق ) (۱۸۲۶–۱۸۲۸ م) </a:t>
            </a:r>
          </a:p>
          <a:p>
            <a:pPr algn="ctr"/>
            <a:r>
              <a:rPr lang="fa-IR" dirty="0">
                <a:latin typeface="IRKoodak" panose="02000506000000020002" pitchFamily="2" charset="-78"/>
                <a:cs typeface="IRKoodak" panose="02000506000000020002" pitchFamily="2" charset="-78"/>
              </a:rPr>
              <a:t>(عهدنامه ترکمن‌چای)</a:t>
            </a:r>
            <a:endParaRPr lang="fa-IR" sz="3200" b="1" dirty="0">
              <a:latin typeface="IRKoodak" panose="02000506000000020002" pitchFamily="2" charset="-78"/>
              <a:cs typeface="IRKoodak" panose="02000506000000020002" pitchFamily="2" charset="-78"/>
            </a:endParaRPr>
          </a:p>
        </p:txBody>
      </p:sp>
    </p:spTree>
    <p:extLst>
      <p:ext uri="{BB962C8B-B14F-4D97-AF65-F5344CB8AC3E}">
        <p14:creationId xmlns:p14="http://schemas.microsoft.com/office/powerpoint/2010/main" val="3143747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D8A2B30-240E-708A-861C-3D9DBB4AB7B0}"/>
              </a:ext>
            </a:extLst>
          </p:cNvPr>
          <p:cNvSpPr/>
          <p:nvPr/>
        </p:nvSpPr>
        <p:spPr>
          <a:xfrm>
            <a:off x="0" y="0"/>
            <a:ext cx="12192000" cy="6858000"/>
          </a:xfrm>
          <a:prstGeom prst="rect">
            <a:avLst/>
          </a:prstGeom>
          <a:solidFill>
            <a:srgbClr val="F5DAB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4" name="TextBox 3">
            <a:extLst>
              <a:ext uri="{FF2B5EF4-FFF2-40B4-BE49-F238E27FC236}">
                <a16:creationId xmlns:a16="http://schemas.microsoft.com/office/drawing/2014/main" id="{3FF11E00-9D01-D93D-6D0A-A49C352AE488}"/>
              </a:ext>
            </a:extLst>
          </p:cNvPr>
          <p:cNvSpPr txBox="1"/>
          <p:nvPr/>
        </p:nvSpPr>
        <p:spPr>
          <a:xfrm>
            <a:off x="3569193" y="4283250"/>
            <a:ext cx="4186911" cy="2062103"/>
          </a:xfrm>
          <a:prstGeom prst="rect">
            <a:avLst/>
          </a:prstGeom>
          <a:noFill/>
        </p:spPr>
        <p:txBody>
          <a:bodyPr wrap="square" rtlCol="1">
            <a:spAutoFit/>
          </a:bodyPr>
          <a:lstStyle/>
          <a:p>
            <a:r>
              <a:rPr lang="fa-IR" sz="3200" dirty="0" err="1">
                <a:cs typeface="B Ferdosi" panose="00000400000000000000" pitchFamily="2" charset="-78"/>
              </a:rPr>
              <a:t>شکل‌گیری</a:t>
            </a:r>
            <a:r>
              <a:rPr lang="fa-IR" sz="3200" dirty="0">
                <a:cs typeface="B Ferdosi" panose="00000400000000000000" pitchFamily="2" charset="-78"/>
              </a:rPr>
              <a:t> استبداد مطلقه سنتی </a:t>
            </a:r>
            <a:r>
              <a:rPr lang="fa-IR" sz="3200" dirty="0" err="1">
                <a:cs typeface="B Ferdosi" panose="00000400000000000000" pitchFamily="2" charset="-78"/>
              </a:rPr>
              <a:t>زیاده‌خواه</a:t>
            </a:r>
            <a:r>
              <a:rPr lang="fa-IR" sz="3200" dirty="0">
                <a:cs typeface="B Ferdosi" panose="00000400000000000000" pitchFamily="2" charset="-78"/>
              </a:rPr>
              <a:t> </a:t>
            </a:r>
          </a:p>
          <a:p>
            <a:r>
              <a:rPr lang="fa-IR" sz="3200" dirty="0">
                <a:cs typeface="B Ferdosi" panose="00000400000000000000" pitchFamily="2" charset="-78"/>
              </a:rPr>
              <a:t>که در باطن تحت تاثیر استعمار مدرن است.</a:t>
            </a:r>
          </a:p>
        </p:txBody>
      </p:sp>
      <p:cxnSp>
        <p:nvCxnSpPr>
          <p:cNvPr id="7" name="Straight Connector 6">
            <a:extLst>
              <a:ext uri="{FF2B5EF4-FFF2-40B4-BE49-F238E27FC236}">
                <a16:creationId xmlns:a16="http://schemas.microsoft.com/office/drawing/2014/main" id="{1A7D5E7E-A2F1-DB10-FFFC-6AE86E359072}"/>
              </a:ext>
            </a:extLst>
          </p:cNvPr>
          <p:cNvCxnSpPr>
            <a:cxnSpLocks/>
          </p:cNvCxnSpPr>
          <p:nvPr/>
        </p:nvCxnSpPr>
        <p:spPr>
          <a:xfrm>
            <a:off x="7676204" y="85060"/>
            <a:ext cx="0" cy="3429000"/>
          </a:xfrm>
          <a:prstGeom prst="line">
            <a:avLst/>
          </a:prstGeom>
          <a:ln w="19050" cap="flat" cmpd="sng" algn="ctr">
            <a:solidFill>
              <a:srgbClr val="C0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0" name="Straight Connector 9">
            <a:extLst>
              <a:ext uri="{FF2B5EF4-FFF2-40B4-BE49-F238E27FC236}">
                <a16:creationId xmlns:a16="http://schemas.microsoft.com/office/drawing/2014/main" id="{626E2C96-FE5D-1458-1F4E-8F8FBA3A2D30}"/>
              </a:ext>
            </a:extLst>
          </p:cNvPr>
          <p:cNvCxnSpPr/>
          <p:nvPr/>
        </p:nvCxnSpPr>
        <p:spPr>
          <a:xfrm>
            <a:off x="3769715" y="899606"/>
            <a:ext cx="364465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E4F7453A-514B-7D4F-EE22-EB87A5C3730B}"/>
              </a:ext>
            </a:extLst>
          </p:cNvPr>
          <p:cNvPicPr>
            <a:picLocks noChangeAspect="1"/>
          </p:cNvPicPr>
          <p:nvPr/>
        </p:nvPicPr>
        <p:blipFill>
          <a:blip r:embed="rId2">
            <a:extLst>
              <a:ext uri="{28A0092B-C50C-407E-A947-70E740481C1C}">
                <a14:useLocalDpi xmlns:a14="http://schemas.microsoft.com/office/drawing/2010/main" val="0"/>
              </a:ext>
            </a:extLst>
          </a:blip>
          <a:srcRect l="9850" t="5194" r="10644" b="6435"/>
          <a:stretch/>
        </p:blipFill>
        <p:spPr>
          <a:xfrm>
            <a:off x="517536" y="1162908"/>
            <a:ext cx="2807276" cy="5063756"/>
          </a:xfrm>
          <a:prstGeom prst="rect">
            <a:avLst/>
          </a:prstGeom>
        </p:spPr>
      </p:pic>
      <p:pic>
        <p:nvPicPr>
          <p:cNvPr id="14" name="Picture 13">
            <a:extLst>
              <a:ext uri="{FF2B5EF4-FFF2-40B4-BE49-F238E27FC236}">
                <a16:creationId xmlns:a16="http://schemas.microsoft.com/office/drawing/2014/main" id="{570D5ED8-10B9-73C7-7479-C492CB779623}"/>
              </a:ext>
            </a:extLst>
          </p:cNvPr>
          <p:cNvPicPr>
            <a:picLocks noChangeAspect="1"/>
          </p:cNvPicPr>
          <p:nvPr/>
        </p:nvPicPr>
        <p:blipFill>
          <a:blip r:embed="rId3">
            <a:extLst>
              <a:ext uri="{28A0092B-C50C-407E-A947-70E740481C1C}">
                <a14:useLocalDpi xmlns:a14="http://schemas.microsoft.com/office/drawing/2010/main" val="0"/>
              </a:ext>
            </a:extLst>
          </a:blip>
          <a:srcRect l="12882"/>
          <a:stretch/>
        </p:blipFill>
        <p:spPr>
          <a:xfrm>
            <a:off x="7825890" y="923615"/>
            <a:ext cx="3084097" cy="5180889"/>
          </a:xfrm>
          <a:prstGeom prst="rect">
            <a:avLst/>
          </a:prstGeom>
        </p:spPr>
      </p:pic>
      <p:pic>
        <p:nvPicPr>
          <p:cNvPr id="16" name="Picture 15">
            <a:extLst>
              <a:ext uri="{FF2B5EF4-FFF2-40B4-BE49-F238E27FC236}">
                <a16:creationId xmlns:a16="http://schemas.microsoft.com/office/drawing/2014/main" id="{6A40CFDF-DA24-5D49-60C1-F47499EA1A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69193" y="1162908"/>
            <a:ext cx="2022847" cy="2905346"/>
          </a:xfrm>
          <a:prstGeom prst="rect">
            <a:avLst/>
          </a:prstGeom>
        </p:spPr>
      </p:pic>
      <p:sp>
        <p:nvSpPr>
          <p:cNvPr id="17" name="TextBox 16">
            <a:extLst>
              <a:ext uri="{FF2B5EF4-FFF2-40B4-BE49-F238E27FC236}">
                <a16:creationId xmlns:a16="http://schemas.microsoft.com/office/drawing/2014/main" id="{AAEF4FFD-3187-BEDE-94C2-FD01BAB97F6D}"/>
              </a:ext>
            </a:extLst>
          </p:cNvPr>
          <p:cNvSpPr txBox="1"/>
          <p:nvPr/>
        </p:nvSpPr>
        <p:spPr>
          <a:xfrm>
            <a:off x="5653358" y="1057107"/>
            <a:ext cx="2022846" cy="2862322"/>
          </a:xfrm>
          <a:prstGeom prst="rect">
            <a:avLst/>
          </a:prstGeom>
          <a:noFill/>
        </p:spPr>
        <p:txBody>
          <a:bodyPr wrap="square" rtlCol="1">
            <a:spAutoFit/>
          </a:bodyPr>
          <a:lstStyle/>
          <a:p>
            <a:r>
              <a:rPr lang="fa-IR" sz="3600" b="1" dirty="0">
                <a:cs typeface="B Nazanin" panose="00000400000000000000" pitchFamily="2" charset="-78"/>
              </a:rPr>
              <a:t>عدم امکان کنترل سیاست</a:t>
            </a:r>
          </a:p>
          <a:p>
            <a:r>
              <a:rPr lang="fa-IR" sz="3600" b="1" dirty="0">
                <a:cs typeface="B Nazanin" panose="00000400000000000000" pitchFamily="2" charset="-78"/>
              </a:rPr>
              <a:t>در ساحت فرهنگ</a:t>
            </a:r>
          </a:p>
        </p:txBody>
      </p:sp>
    </p:spTree>
    <p:extLst>
      <p:ext uri="{BB962C8B-B14F-4D97-AF65-F5344CB8AC3E}">
        <p14:creationId xmlns:p14="http://schemas.microsoft.com/office/powerpoint/2010/main" val="1454520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1A5ECBF-7763-A51F-A77F-CF0A9F8786F9}"/>
              </a:ext>
            </a:extLst>
          </p:cNvPr>
          <p:cNvPicPr>
            <a:picLocks noChangeAspect="1"/>
          </p:cNvPicPr>
          <p:nvPr/>
        </p:nvPicPr>
        <p:blipFill>
          <a:blip r:embed="rId2">
            <a:extLst>
              <a:ext uri="{28A0092B-C50C-407E-A947-70E740481C1C}">
                <a14:useLocalDpi xmlns:a14="http://schemas.microsoft.com/office/drawing/2010/main" val="0"/>
              </a:ext>
            </a:extLst>
          </a:blip>
          <a:srcRect r="34" b="7795"/>
          <a:stretch/>
        </p:blipFill>
        <p:spPr>
          <a:xfrm>
            <a:off x="-119020" y="-703"/>
            <a:ext cx="12311020" cy="6858000"/>
          </a:xfrm>
          <a:prstGeom prst="rect">
            <a:avLst/>
          </a:prstGeom>
        </p:spPr>
      </p:pic>
      <p:sp>
        <p:nvSpPr>
          <p:cNvPr id="6" name="TextBox 5">
            <a:extLst>
              <a:ext uri="{FF2B5EF4-FFF2-40B4-BE49-F238E27FC236}">
                <a16:creationId xmlns:a16="http://schemas.microsoft.com/office/drawing/2014/main" id="{1412EB64-F323-BA21-5CEC-DCB709401D7C}"/>
              </a:ext>
            </a:extLst>
          </p:cNvPr>
          <p:cNvSpPr txBox="1"/>
          <p:nvPr/>
        </p:nvSpPr>
        <p:spPr>
          <a:xfrm>
            <a:off x="182812" y="4367622"/>
            <a:ext cx="6410226" cy="1200329"/>
          </a:xfrm>
          <a:prstGeom prst="rect">
            <a:avLst/>
          </a:prstGeom>
          <a:noFill/>
        </p:spPr>
        <p:txBody>
          <a:bodyPr wrap="square" rtlCol="1">
            <a:spAutoFit/>
          </a:bodyPr>
          <a:lstStyle/>
          <a:p>
            <a:r>
              <a:rPr lang="fa-IR" sz="7200" b="1" dirty="0">
                <a:solidFill>
                  <a:srgbClr val="F5DAB3"/>
                </a:solidFill>
                <a:latin typeface="+mj-lt"/>
                <a:cs typeface="B Nazanin" panose="00000400000000000000" pitchFamily="2" charset="-78"/>
              </a:rPr>
              <a:t>سلطنت صفویه</a:t>
            </a:r>
          </a:p>
        </p:txBody>
      </p:sp>
      <p:sp>
        <p:nvSpPr>
          <p:cNvPr id="7" name="TextBox 6">
            <a:extLst>
              <a:ext uri="{FF2B5EF4-FFF2-40B4-BE49-F238E27FC236}">
                <a16:creationId xmlns:a16="http://schemas.microsoft.com/office/drawing/2014/main" id="{F532038A-81F0-55B8-CA0C-E3624B750B95}"/>
              </a:ext>
            </a:extLst>
          </p:cNvPr>
          <p:cNvSpPr txBox="1"/>
          <p:nvPr/>
        </p:nvSpPr>
        <p:spPr>
          <a:xfrm>
            <a:off x="94268" y="5320072"/>
            <a:ext cx="5099902" cy="584775"/>
          </a:xfrm>
          <a:prstGeom prst="rect">
            <a:avLst/>
          </a:prstGeom>
          <a:noFill/>
        </p:spPr>
        <p:txBody>
          <a:bodyPr wrap="square" rtlCol="1">
            <a:spAutoFit/>
          </a:bodyPr>
          <a:lstStyle/>
          <a:p>
            <a:r>
              <a:rPr lang="fa-IR" sz="3200" dirty="0">
                <a:solidFill>
                  <a:srgbClr val="F5DAB3"/>
                </a:solidFill>
                <a:cs typeface="B Ferdosi" panose="00000400000000000000" pitchFamily="2" charset="-78"/>
              </a:rPr>
              <a:t>امکان کنترل امر سیاست در ساحت فرهنگ</a:t>
            </a:r>
          </a:p>
        </p:txBody>
      </p:sp>
      <p:cxnSp>
        <p:nvCxnSpPr>
          <p:cNvPr id="9" name="Straight Connector 8">
            <a:extLst>
              <a:ext uri="{FF2B5EF4-FFF2-40B4-BE49-F238E27FC236}">
                <a16:creationId xmlns:a16="http://schemas.microsoft.com/office/drawing/2014/main" id="{FCB0436A-F54D-C450-5D2D-D6CC88E33337}"/>
              </a:ext>
            </a:extLst>
          </p:cNvPr>
          <p:cNvCxnSpPr/>
          <p:nvPr/>
        </p:nvCxnSpPr>
        <p:spPr>
          <a:xfrm>
            <a:off x="182812" y="6088684"/>
            <a:ext cx="4857136" cy="0"/>
          </a:xfrm>
          <a:prstGeom prst="line">
            <a:avLst/>
          </a:prstGeom>
          <a:ln w="95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5623146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BA7CD53-8505-1EAC-BFF2-DB2D207D26B1}"/>
              </a:ext>
            </a:extLst>
          </p:cNvPr>
          <p:cNvPicPr>
            <a:picLocks noChangeAspect="1"/>
          </p:cNvPicPr>
          <p:nvPr/>
        </p:nvPicPr>
        <p:blipFill>
          <a:blip r:embed="rId2">
            <a:extLst>
              <a:ext uri="{28A0092B-C50C-407E-A947-70E740481C1C}">
                <a14:useLocalDpi xmlns:a14="http://schemas.microsoft.com/office/drawing/2010/main" val="0"/>
              </a:ext>
            </a:extLst>
          </a:blip>
          <a:srcRect t="9321" r="230" b="2282"/>
          <a:stretch/>
        </p:blipFill>
        <p:spPr>
          <a:xfrm>
            <a:off x="0" y="0"/>
            <a:ext cx="12291237" cy="6858000"/>
          </a:xfrm>
          <a:prstGeom prst="rect">
            <a:avLst/>
          </a:prstGeom>
        </p:spPr>
      </p:pic>
      <p:sp>
        <p:nvSpPr>
          <p:cNvPr id="4" name="TextBox 3">
            <a:extLst>
              <a:ext uri="{FF2B5EF4-FFF2-40B4-BE49-F238E27FC236}">
                <a16:creationId xmlns:a16="http://schemas.microsoft.com/office/drawing/2014/main" id="{6755A74F-BE9E-1CFB-1C6B-4DB546938CF4}"/>
              </a:ext>
            </a:extLst>
          </p:cNvPr>
          <p:cNvSpPr txBox="1"/>
          <p:nvPr/>
        </p:nvSpPr>
        <p:spPr>
          <a:xfrm>
            <a:off x="467834" y="446568"/>
            <a:ext cx="3615068" cy="6186309"/>
          </a:xfrm>
          <a:prstGeom prst="rect">
            <a:avLst/>
          </a:prstGeom>
          <a:noFill/>
        </p:spPr>
        <p:txBody>
          <a:bodyPr wrap="square" rtlCol="1">
            <a:spAutoFit/>
          </a:bodyPr>
          <a:lstStyle/>
          <a:p>
            <a:r>
              <a:rPr lang="fa-IR" sz="6600" b="1" dirty="0" err="1">
                <a:ln w="19050">
                  <a:solidFill>
                    <a:schemeClr val="bg1"/>
                  </a:solidFill>
                </a:ln>
                <a:highlight>
                  <a:srgbClr val="F5DAB3"/>
                </a:highlight>
                <a:cs typeface="B Nazanin" panose="00000400000000000000" pitchFamily="2" charset="-78"/>
              </a:rPr>
              <a:t>شکل‌گیری</a:t>
            </a:r>
            <a:r>
              <a:rPr lang="fa-IR" sz="6600" b="1" dirty="0">
                <a:ln w="19050">
                  <a:solidFill>
                    <a:schemeClr val="bg1"/>
                  </a:solidFill>
                </a:ln>
                <a:highlight>
                  <a:srgbClr val="F5DAB3"/>
                </a:highlight>
                <a:cs typeface="B Nazanin" panose="00000400000000000000" pitchFamily="2" charset="-78"/>
              </a:rPr>
              <a:t> </a:t>
            </a:r>
            <a:r>
              <a:rPr lang="fa-IR" sz="6600" b="1" dirty="0" err="1">
                <a:ln w="19050">
                  <a:solidFill>
                    <a:schemeClr val="bg1"/>
                  </a:solidFill>
                </a:ln>
                <a:highlight>
                  <a:srgbClr val="F5DAB3"/>
                </a:highlight>
                <a:cs typeface="B Nazanin" panose="00000400000000000000" pitchFamily="2" charset="-78"/>
              </a:rPr>
              <a:t>جنبش‌های</a:t>
            </a:r>
            <a:r>
              <a:rPr lang="fa-IR" sz="6600" b="1" dirty="0">
                <a:ln w="19050">
                  <a:solidFill>
                    <a:schemeClr val="bg1"/>
                  </a:solidFill>
                </a:ln>
                <a:highlight>
                  <a:srgbClr val="F5DAB3"/>
                </a:highlight>
                <a:cs typeface="B Nazanin" panose="00000400000000000000" pitchFamily="2" charset="-78"/>
              </a:rPr>
              <a:t> اجتماعی بر علیه استبداد و استعمار</a:t>
            </a:r>
          </a:p>
        </p:txBody>
      </p:sp>
      <p:pic>
        <p:nvPicPr>
          <p:cNvPr id="2" name="Picture 1">
            <a:extLst>
              <a:ext uri="{FF2B5EF4-FFF2-40B4-BE49-F238E27FC236}">
                <a16:creationId xmlns:a16="http://schemas.microsoft.com/office/drawing/2014/main" id="{9DB2EADB-D7CA-9250-129A-6903BA2DBB8F}"/>
              </a:ext>
            </a:extLst>
          </p:cNvPr>
          <p:cNvPicPr>
            <a:picLocks noChangeAspect="1"/>
          </p:cNvPicPr>
          <p:nvPr/>
        </p:nvPicPr>
        <p:blipFill>
          <a:blip r:embed="rId3">
            <a:extLst>
              <a:ext uri="{28A0092B-C50C-407E-A947-70E740481C1C}">
                <a14:useLocalDpi xmlns:a14="http://schemas.microsoft.com/office/drawing/2010/main" val="0"/>
              </a:ext>
            </a:extLst>
          </a:blip>
          <a:srcRect b="2767"/>
          <a:stretch/>
        </p:blipFill>
        <p:spPr>
          <a:xfrm>
            <a:off x="21116150" y="-2647421"/>
            <a:ext cx="3012826" cy="4919174"/>
          </a:xfrm>
          <a:prstGeom prst="rect">
            <a:avLst/>
          </a:prstGeom>
        </p:spPr>
      </p:pic>
      <p:sp>
        <p:nvSpPr>
          <p:cNvPr id="5" name="TextBox 4">
            <a:extLst>
              <a:ext uri="{FF2B5EF4-FFF2-40B4-BE49-F238E27FC236}">
                <a16:creationId xmlns:a16="http://schemas.microsoft.com/office/drawing/2014/main" id="{F6CA033B-6C68-399E-01B5-E5E4BA458093}"/>
              </a:ext>
            </a:extLst>
          </p:cNvPr>
          <p:cNvSpPr txBox="1"/>
          <p:nvPr/>
        </p:nvSpPr>
        <p:spPr>
          <a:xfrm>
            <a:off x="15991672" y="-2503709"/>
            <a:ext cx="4823751" cy="1446550"/>
          </a:xfrm>
          <a:prstGeom prst="rect">
            <a:avLst/>
          </a:prstGeom>
          <a:noFill/>
        </p:spPr>
        <p:txBody>
          <a:bodyPr wrap="square" rtlCol="1">
            <a:spAutoFit/>
          </a:bodyPr>
          <a:lstStyle/>
          <a:p>
            <a:pPr algn="r" rtl="1"/>
            <a:r>
              <a:rPr lang="fa-IR" sz="4400" b="1" dirty="0">
                <a:highlight>
                  <a:srgbClr val="F5DAB3"/>
                </a:highlight>
                <a:latin typeface="Adobe Arabic" panose="02040503050201020203" pitchFamily="18" charset="-78"/>
                <a:cs typeface="Adobe Arabic" panose="02040503050201020203" pitchFamily="18" charset="-78"/>
              </a:rPr>
              <a:t>قرار داد رژی  انحصار معاملات توتون و تنباکو </a:t>
            </a:r>
          </a:p>
        </p:txBody>
      </p:sp>
      <p:pic>
        <p:nvPicPr>
          <p:cNvPr id="6" name="Picture 5">
            <a:extLst>
              <a:ext uri="{FF2B5EF4-FFF2-40B4-BE49-F238E27FC236}">
                <a16:creationId xmlns:a16="http://schemas.microsoft.com/office/drawing/2014/main" id="{F8BA753D-667A-5B99-EDB1-3298355E1E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890236" y="-456253"/>
            <a:ext cx="3925187" cy="2728006"/>
          </a:xfrm>
          <a:prstGeom prst="rect">
            <a:avLst/>
          </a:prstGeom>
        </p:spPr>
      </p:pic>
      <p:sp>
        <p:nvSpPr>
          <p:cNvPr id="7" name="TextBox 6">
            <a:extLst>
              <a:ext uri="{FF2B5EF4-FFF2-40B4-BE49-F238E27FC236}">
                <a16:creationId xmlns:a16="http://schemas.microsoft.com/office/drawing/2014/main" id="{553EEFC6-E82E-C0C3-A7CC-3A31E76776DE}"/>
              </a:ext>
            </a:extLst>
          </p:cNvPr>
          <p:cNvSpPr txBox="1"/>
          <p:nvPr/>
        </p:nvSpPr>
        <p:spPr>
          <a:xfrm>
            <a:off x="21116150" y="2505670"/>
            <a:ext cx="3012826" cy="923330"/>
          </a:xfrm>
          <a:prstGeom prst="rect">
            <a:avLst/>
          </a:prstGeom>
          <a:noFill/>
        </p:spPr>
        <p:txBody>
          <a:bodyPr wrap="square" rtlCol="1">
            <a:spAutoFit/>
          </a:bodyPr>
          <a:lstStyle/>
          <a:p>
            <a:r>
              <a:rPr lang="fa-IR" b="0" i="0" dirty="0">
                <a:effectLst/>
                <a:latin typeface="Adobe Arabic" panose="02040503050201020203" pitchFamily="18" charset="-78"/>
                <a:cs typeface="Adobe Arabic" panose="02040503050201020203" pitchFamily="18" charset="-78"/>
              </a:rPr>
              <a:t>۲۹ اسفندماه ۱۲۶۸</a:t>
            </a:r>
          </a:p>
          <a:p>
            <a:r>
              <a:rPr lang="fa-IR" dirty="0">
                <a:latin typeface="Adobe Arabic" panose="02040503050201020203" pitchFamily="18" charset="-78"/>
                <a:cs typeface="Adobe Arabic" panose="02040503050201020203" pitchFamily="18" charset="-78"/>
              </a:rPr>
              <a:t>رجب ۱۳۰۷ ه‍.ق</a:t>
            </a:r>
          </a:p>
          <a:p>
            <a:r>
              <a:rPr lang="fa-IR" dirty="0">
                <a:latin typeface="Adobe Arabic" panose="02040503050201020203" pitchFamily="18" charset="-78"/>
                <a:cs typeface="Adobe Arabic" panose="02040503050201020203" pitchFamily="18" charset="-78"/>
              </a:rPr>
              <a:t>مارس ۱۸۹۰ میلادی</a:t>
            </a:r>
          </a:p>
        </p:txBody>
      </p:sp>
      <p:sp>
        <p:nvSpPr>
          <p:cNvPr id="8" name="TextBox 7">
            <a:extLst>
              <a:ext uri="{FF2B5EF4-FFF2-40B4-BE49-F238E27FC236}">
                <a16:creationId xmlns:a16="http://schemas.microsoft.com/office/drawing/2014/main" id="{2922AAED-5CE2-00A0-84BF-C07747C6A216}"/>
              </a:ext>
            </a:extLst>
          </p:cNvPr>
          <p:cNvSpPr txBox="1"/>
          <p:nvPr/>
        </p:nvSpPr>
        <p:spPr>
          <a:xfrm>
            <a:off x="13971184" y="190078"/>
            <a:ext cx="2849525" cy="307777"/>
          </a:xfrm>
          <a:prstGeom prst="rect">
            <a:avLst/>
          </a:prstGeom>
          <a:noFill/>
        </p:spPr>
        <p:txBody>
          <a:bodyPr wrap="square" rtlCol="1">
            <a:spAutoFit/>
          </a:bodyPr>
          <a:lstStyle/>
          <a:p>
            <a:pPr algn="r" rtl="1"/>
            <a:r>
              <a:rPr lang="fa-IR" sz="1400" b="0" i="0" dirty="0">
                <a:effectLst/>
                <a:latin typeface="Adobe Arabic" panose="02040503050201020203" pitchFamily="18" charset="-78"/>
                <a:cs typeface="Adobe Arabic" panose="02040503050201020203" pitchFamily="18" charset="-78"/>
              </a:rPr>
              <a:t>۱۵ هزار </a:t>
            </a:r>
            <a:r>
              <a:rPr lang="fa-IR" sz="1400" b="0" i="0" u="none" strike="noStrike" dirty="0">
                <a:effectLst/>
                <a:latin typeface="Adobe Arabic" panose="02040503050201020203" pitchFamily="18" charset="-78"/>
                <a:cs typeface="Adobe Arabic" panose="02040503050201020203" pitchFamily="18" charset="-78"/>
                <a:hlinkClick r:id="rId5" tooltip="پوند استرلینگ">
                  <a:extLst>
                    <a:ext uri="{A12FA001-AC4F-418D-AE19-62706E023703}">
                      <ahyp:hlinkClr xmlns:ahyp="http://schemas.microsoft.com/office/drawing/2018/hyperlinkcolor" val="tx"/>
                    </a:ext>
                  </a:extLst>
                </a:hlinkClick>
              </a:rPr>
              <a:t>پوند</a:t>
            </a:r>
            <a:r>
              <a:rPr lang="fa-IR" sz="1400" b="0" i="0" u="none" strike="noStrike" dirty="0">
                <a:effectLst/>
                <a:latin typeface="Adobe Arabic" panose="02040503050201020203" pitchFamily="18" charset="-78"/>
                <a:cs typeface="Adobe Arabic" panose="02040503050201020203" pitchFamily="18" charset="-78"/>
              </a:rPr>
              <a:t> و  یک چهارم از سود</a:t>
            </a:r>
            <a:endParaRPr lang="fa-IR" sz="1400" dirty="0">
              <a:latin typeface="Adobe Arabic" panose="02040503050201020203" pitchFamily="18" charset="-78"/>
              <a:cs typeface="Adobe Arabic" panose="02040503050201020203" pitchFamily="18" charset="-78"/>
            </a:endParaRPr>
          </a:p>
        </p:txBody>
      </p:sp>
      <p:sp>
        <p:nvSpPr>
          <p:cNvPr id="9" name="TextBox 8">
            <a:extLst>
              <a:ext uri="{FF2B5EF4-FFF2-40B4-BE49-F238E27FC236}">
                <a16:creationId xmlns:a16="http://schemas.microsoft.com/office/drawing/2014/main" id="{8A2B981D-F632-B54F-F5E7-778091866907}"/>
              </a:ext>
            </a:extLst>
          </p:cNvPr>
          <p:cNvSpPr txBox="1"/>
          <p:nvPr/>
        </p:nvSpPr>
        <p:spPr>
          <a:xfrm>
            <a:off x="12759071" y="-456253"/>
            <a:ext cx="4061638" cy="369332"/>
          </a:xfrm>
          <a:prstGeom prst="rect">
            <a:avLst/>
          </a:prstGeom>
          <a:noFill/>
        </p:spPr>
        <p:txBody>
          <a:bodyPr wrap="square" rtlCol="1">
            <a:spAutoFit/>
          </a:bodyPr>
          <a:lstStyle/>
          <a:p>
            <a:pPr algn="r" rtl="1"/>
            <a:r>
              <a:rPr lang="fa-IR" b="0" i="0" dirty="0">
                <a:effectLst/>
                <a:latin typeface="Adobe Arabic" panose="02040503050201020203" pitchFamily="18" charset="-78"/>
                <a:cs typeface="Adobe Arabic" panose="02040503050201020203" pitchFamily="18" charset="-78"/>
              </a:rPr>
              <a:t>انحصار خرید و فروش توتون و تنباکوی ایران به مدت پنجاه سال</a:t>
            </a:r>
            <a:endParaRPr lang="fa-IR" dirty="0">
              <a:latin typeface="Adobe Arabic" panose="02040503050201020203" pitchFamily="18" charset="-78"/>
              <a:cs typeface="Adobe Arabic" panose="02040503050201020203" pitchFamily="18" charset="-78"/>
            </a:endParaRPr>
          </a:p>
        </p:txBody>
      </p:sp>
      <p:sp>
        <p:nvSpPr>
          <p:cNvPr id="10" name="TextBox 9">
            <a:extLst>
              <a:ext uri="{FF2B5EF4-FFF2-40B4-BE49-F238E27FC236}">
                <a16:creationId xmlns:a16="http://schemas.microsoft.com/office/drawing/2014/main" id="{CE8A6E8E-9C60-981A-ED47-A45C0986D7C5}"/>
              </a:ext>
            </a:extLst>
          </p:cNvPr>
          <p:cNvSpPr txBox="1"/>
          <p:nvPr/>
        </p:nvSpPr>
        <p:spPr>
          <a:xfrm>
            <a:off x="16820709" y="2376620"/>
            <a:ext cx="2513812" cy="523220"/>
          </a:xfrm>
          <a:prstGeom prst="rect">
            <a:avLst/>
          </a:prstGeom>
          <a:noFill/>
        </p:spPr>
        <p:txBody>
          <a:bodyPr wrap="square" rtlCol="1">
            <a:spAutoFit/>
          </a:bodyPr>
          <a:lstStyle/>
          <a:p>
            <a:r>
              <a:rPr lang="fa-IR" sz="1400" b="0" i="0" dirty="0">
                <a:effectLst/>
                <a:latin typeface="IRAN"/>
                <a:cs typeface="2  Traffic" panose="00000400000000000000" pitchFamily="2" charset="-78"/>
              </a:rPr>
              <a:t>۲۰۰ هزار نفر از شهروندان انگلیسی، هندی و پاکستانی</a:t>
            </a:r>
            <a:endParaRPr lang="fa-IR" sz="1400" dirty="0">
              <a:cs typeface="2  Traffic" panose="00000400000000000000" pitchFamily="2" charset="-78"/>
            </a:endParaRPr>
          </a:p>
        </p:txBody>
      </p:sp>
    </p:spTree>
    <p:extLst>
      <p:ext uri="{BB962C8B-B14F-4D97-AF65-F5344CB8AC3E}">
        <p14:creationId xmlns:p14="http://schemas.microsoft.com/office/powerpoint/2010/main" val="29573829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99C3ABE-AB2D-EA2C-41B0-A5A59CA5339E}"/>
              </a:ext>
            </a:extLst>
          </p:cNvPr>
          <p:cNvSpPr/>
          <p:nvPr/>
        </p:nvSpPr>
        <p:spPr>
          <a:xfrm>
            <a:off x="0" y="0"/>
            <a:ext cx="12192000" cy="694306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fa-IR" dirty="0"/>
          </a:p>
        </p:txBody>
      </p:sp>
      <p:pic>
        <p:nvPicPr>
          <p:cNvPr id="4" name="Picture 3">
            <a:extLst>
              <a:ext uri="{FF2B5EF4-FFF2-40B4-BE49-F238E27FC236}">
                <a16:creationId xmlns:a16="http://schemas.microsoft.com/office/drawing/2014/main" id="{2065E9BA-D63D-9C2E-D618-08C522F7DEBC}"/>
              </a:ext>
            </a:extLst>
          </p:cNvPr>
          <p:cNvPicPr>
            <a:picLocks noChangeAspect="1"/>
          </p:cNvPicPr>
          <p:nvPr/>
        </p:nvPicPr>
        <p:blipFill>
          <a:blip r:embed="rId2">
            <a:extLst>
              <a:ext uri="{28A0092B-C50C-407E-A947-70E740481C1C}">
                <a14:useLocalDpi xmlns:a14="http://schemas.microsoft.com/office/drawing/2010/main" val="0"/>
              </a:ext>
            </a:extLst>
          </a:blip>
          <a:srcRect b="2767"/>
          <a:stretch/>
        </p:blipFill>
        <p:spPr>
          <a:xfrm>
            <a:off x="8878447" y="244550"/>
            <a:ext cx="3012826" cy="4919174"/>
          </a:xfrm>
          <a:prstGeom prst="rect">
            <a:avLst/>
          </a:prstGeom>
        </p:spPr>
      </p:pic>
      <p:sp>
        <p:nvSpPr>
          <p:cNvPr id="6" name="TextBox 5">
            <a:extLst>
              <a:ext uri="{FF2B5EF4-FFF2-40B4-BE49-F238E27FC236}">
                <a16:creationId xmlns:a16="http://schemas.microsoft.com/office/drawing/2014/main" id="{ADC4E902-F953-CA23-BE66-54DB4DF2B2DB}"/>
              </a:ext>
            </a:extLst>
          </p:cNvPr>
          <p:cNvSpPr txBox="1"/>
          <p:nvPr/>
        </p:nvSpPr>
        <p:spPr>
          <a:xfrm>
            <a:off x="3753969" y="388262"/>
            <a:ext cx="4823751" cy="1446550"/>
          </a:xfrm>
          <a:prstGeom prst="rect">
            <a:avLst/>
          </a:prstGeom>
          <a:noFill/>
        </p:spPr>
        <p:txBody>
          <a:bodyPr wrap="square" rtlCol="1">
            <a:spAutoFit/>
          </a:bodyPr>
          <a:lstStyle/>
          <a:p>
            <a:pPr algn="r" rtl="1"/>
            <a:r>
              <a:rPr lang="fa-IR" sz="4400" b="1" dirty="0">
                <a:highlight>
                  <a:srgbClr val="F5DAB3"/>
                </a:highlight>
                <a:latin typeface="Adobe Arabic" panose="02040503050201020203" pitchFamily="18" charset="-78"/>
                <a:cs typeface="B Nazanin" panose="00000400000000000000" pitchFamily="2" charset="-78"/>
              </a:rPr>
              <a:t>قرارداد رژی انحصار معاملات توتون و تنباکو </a:t>
            </a:r>
          </a:p>
        </p:txBody>
      </p:sp>
      <p:pic>
        <p:nvPicPr>
          <p:cNvPr id="14" name="Picture 13">
            <a:extLst>
              <a:ext uri="{FF2B5EF4-FFF2-40B4-BE49-F238E27FC236}">
                <a16:creationId xmlns:a16="http://schemas.microsoft.com/office/drawing/2014/main" id="{5B044AE6-5423-8464-3551-BF6528E1C4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2533" y="2435718"/>
            <a:ext cx="3925187" cy="2728006"/>
          </a:xfrm>
          <a:prstGeom prst="rect">
            <a:avLst/>
          </a:prstGeom>
        </p:spPr>
      </p:pic>
      <p:sp>
        <p:nvSpPr>
          <p:cNvPr id="16" name="TextBox 15">
            <a:extLst>
              <a:ext uri="{FF2B5EF4-FFF2-40B4-BE49-F238E27FC236}">
                <a16:creationId xmlns:a16="http://schemas.microsoft.com/office/drawing/2014/main" id="{82803A60-3723-93A9-8B8D-AF1D72E7353D}"/>
              </a:ext>
            </a:extLst>
          </p:cNvPr>
          <p:cNvSpPr txBox="1"/>
          <p:nvPr/>
        </p:nvSpPr>
        <p:spPr>
          <a:xfrm>
            <a:off x="8878447" y="5397641"/>
            <a:ext cx="3012826" cy="923330"/>
          </a:xfrm>
          <a:prstGeom prst="rect">
            <a:avLst/>
          </a:prstGeom>
          <a:noFill/>
        </p:spPr>
        <p:txBody>
          <a:bodyPr wrap="square" rtlCol="1">
            <a:spAutoFit/>
          </a:bodyPr>
          <a:lstStyle/>
          <a:p>
            <a:pPr algn="ctr"/>
            <a:r>
              <a:rPr lang="fa-IR" b="0" i="0" dirty="0">
                <a:solidFill>
                  <a:schemeClr val="bg1"/>
                </a:solidFill>
                <a:effectLst/>
                <a:highlight>
                  <a:srgbClr val="B4A793"/>
                </a:highlight>
                <a:latin typeface="Adobe Arabic" panose="02040503050201020203" pitchFamily="18" charset="-78"/>
                <a:cs typeface="Adobe Arabic" panose="02040503050201020203" pitchFamily="18" charset="-78"/>
              </a:rPr>
              <a:t>۲۹ اسفندماه ۱۲۶۸هـ .ق</a:t>
            </a:r>
          </a:p>
          <a:p>
            <a:pPr algn="ctr"/>
            <a:r>
              <a:rPr lang="fa-IR" dirty="0">
                <a:solidFill>
                  <a:schemeClr val="bg1"/>
                </a:solidFill>
                <a:highlight>
                  <a:srgbClr val="B4A793"/>
                </a:highlight>
                <a:latin typeface="Adobe Arabic" panose="02040503050201020203" pitchFamily="18" charset="-78"/>
                <a:cs typeface="Adobe Arabic" panose="02040503050201020203" pitchFamily="18" charset="-78"/>
              </a:rPr>
              <a:t>رجب ۱۳۰۷ ه‍.ق</a:t>
            </a:r>
          </a:p>
          <a:p>
            <a:pPr algn="ctr"/>
            <a:r>
              <a:rPr lang="fa-IR" dirty="0">
                <a:solidFill>
                  <a:schemeClr val="bg1"/>
                </a:solidFill>
                <a:highlight>
                  <a:srgbClr val="B4A793"/>
                </a:highlight>
                <a:latin typeface="Adobe Arabic" panose="02040503050201020203" pitchFamily="18" charset="-78"/>
                <a:cs typeface="Adobe Arabic" panose="02040503050201020203" pitchFamily="18" charset="-78"/>
              </a:rPr>
              <a:t>مارس ۱۸۹۰ میلادی</a:t>
            </a:r>
          </a:p>
        </p:txBody>
      </p:sp>
      <p:sp>
        <p:nvSpPr>
          <p:cNvPr id="20" name="TextBox 19">
            <a:extLst>
              <a:ext uri="{FF2B5EF4-FFF2-40B4-BE49-F238E27FC236}">
                <a16:creationId xmlns:a16="http://schemas.microsoft.com/office/drawing/2014/main" id="{24597E01-C425-93E4-99F4-376E14BCE870}"/>
              </a:ext>
            </a:extLst>
          </p:cNvPr>
          <p:cNvSpPr txBox="1"/>
          <p:nvPr/>
        </p:nvSpPr>
        <p:spPr>
          <a:xfrm>
            <a:off x="1098646" y="2865715"/>
            <a:ext cx="3340578" cy="461665"/>
          </a:xfrm>
          <a:prstGeom prst="rect">
            <a:avLst/>
          </a:prstGeom>
          <a:noFill/>
        </p:spPr>
        <p:txBody>
          <a:bodyPr wrap="square" rtlCol="1">
            <a:spAutoFit/>
          </a:bodyPr>
          <a:lstStyle/>
          <a:p>
            <a:pPr algn="r" rtl="1"/>
            <a:r>
              <a:rPr lang="fa-IR" sz="1400" b="0" i="0" dirty="0">
                <a:solidFill>
                  <a:schemeClr val="bg1"/>
                </a:solidFill>
                <a:effectLst/>
                <a:latin typeface="Adobe Arabic" panose="02040503050201020203" pitchFamily="18" charset="-78"/>
                <a:cs typeface="B Nazanin" panose="00000400000000000000" pitchFamily="2" charset="-78"/>
              </a:rPr>
              <a:t>۱</a:t>
            </a:r>
            <a:r>
              <a:rPr lang="fa-IR" sz="2400" dirty="0">
                <a:solidFill>
                  <a:schemeClr val="bg1"/>
                </a:solidFill>
                <a:latin typeface="Adobe Arabic" panose="02040503050201020203" pitchFamily="18" charset="-78"/>
                <a:cs typeface="B Nazanin" panose="00000400000000000000" pitchFamily="2" charset="-78"/>
              </a:rPr>
              <a:t>۵ هزار </a:t>
            </a:r>
            <a:r>
              <a:rPr lang="fa-IR" sz="2400" dirty="0">
                <a:solidFill>
                  <a:schemeClr val="bg1"/>
                </a:solidFill>
                <a:latin typeface="Adobe Arabic" panose="02040503050201020203" pitchFamily="18" charset="-78"/>
                <a:cs typeface="B Nazanin" panose="00000400000000000000" pitchFamily="2" charset="-78"/>
                <a:hlinkClick r:id="rId4" tooltip="پوند استرلینگ">
                  <a:extLst>
                    <a:ext uri="{A12FA001-AC4F-418D-AE19-62706E023703}">
                      <ahyp:hlinkClr xmlns:ahyp="http://schemas.microsoft.com/office/drawing/2018/hyperlinkcolor" val="tx"/>
                    </a:ext>
                  </a:extLst>
                </a:hlinkClick>
              </a:rPr>
              <a:t>پوند</a:t>
            </a:r>
            <a:r>
              <a:rPr lang="fa-IR" sz="2400" dirty="0">
                <a:solidFill>
                  <a:schemeClr val="bg1"/>
                </a:solidFill>
                <a:latin typeface="Adobe Arabic" panose="02040503050201020203" pitchFamily="18" charset="-78"/>
                <a:cs typeface="B Nazanin" panose="00000400000000000000" pitchFamily="2" charset="-78"/>
              </a:rPr>
              <a:t> و  یک چهارم از سود</a:t>
            </a:r>
          </a:p>
        </p:txBody>
      </p:sp>
      <p:sp>
        <p:nvSpPr>
          <p:cNvPr id="21" name="TextBox 20">
            <a:extLst>
              <a:ext uri="{FF2B5EF4-FFF2-40B4-BE49-F238E27FC236}">
                <a16:creationId xmlns:a16="http://schemas.microsoft.com/office/drawing/2014/main" id="{CC778487-AEDD-AD68-0EED-8B39EDA0CB0B}"/>
              </a:ext>
            </a:extLst>
          </p:cNvPr>
          <p:cNvSpPr txBox="1"/>
          <p:nvPr/>
        </p:nvSpPr>
        <p:spPr>
          <a:xfrm>
            <a:off x="465743" y="1905612"/>
            <a:ext cx="4061638" cy="830997"/>
          </a:xfrm>
          <a:prstGeom prst="rect">
            <a:avLst/>
          </a:prstGeom>
          <a:noFill/>
        </p:spPr>
        <p:txBody>
          <a:bodyPr wrap="square" rtlCol="1">
            <a:spAutoFit/>
          </a:bodyPr>
          <a:lstStyle/>
          <a:p>
            <a:pPr algn="r" rtl="1"/>
            <a:r>
              <a:rPr lang="fa-IR" sz="2400" b="0" i="0" dirty="0">
                <a:solidFill>
                  <a:schemeClr val="bg1"/>
                </a:solidFill>
                <a:effectLst/>
                <a:latin typeface="Adobe Arabic" panose="02040503050201020203" pitchFamily="18" charset="-78"/>
                <a:cs typeface="B Nazanin" panose="00000400000000000000" pitchFamily="2" charset="-78"/>
              </a:rPr>
              <a:t>انحصار خرید و فروش توتون و تنباکوی ایران به مدت پنجاه سال</a:t>
            </a:r>
            <a:endParaRPr lang="fa-IR" sz="2400" dirty="0">
              <a:solidFill>
                <a:schemeClr val="bg1"/>
              </a:solidFill>
              <a:latin typeface="Adobe Arabic" panose="02040503050201020203" pitchFamily="18" charset="-78"/>
              <a:cs typeface="B Nazanin" panose="00000400000000000000" pitchFamily="2" charset="-78"/>
            </a:endParaRPr>
          </a:p>
        </p:txBody>
      </p:sp>
      <p:sp>
        <p:nvSpPr>
          <p:cNvPr id="22" name="TextBox 21">
            <a:extLst>
              <a:ext uri="{FF2B5EF4-FFF2-40B4-BE49-F238E27FC236}">
                <a16:creationId xmlns:a16="http://schemas.microsoft.com/office/drawing/2014/main" id="{AF08FE33-210B-9F9A-2892-2C4AE7C01A33}"/>
              </a:ext>
            </a:extLst>
          </p:cNvPr>
          <p:cNvSpPr txBox="1"/>
          <p:nvPr/>
        </p:nvSpPr>
        <p:spPr>
          <a:xfrm>
            <a:off x="4583006" y="5268591"/>
            <a:ext cx="2513812" cy="584775"/>
          </a:xfrm>
          <a:prstGeom prst="rect">
            <a:avLst/>
          </a:prstGeom>
          <a:noFill/>
        </p:spPr>
        <p:txBody>
          <a:bodyPr wrap="square" rtlCol="1">
            <a:spAutoFit/>
          </a:bodyPr>
          <a:lstStyle/>
          <a:p>
            <a:r>
              <a:rPr lang="fa-IR" sz="1600" b="0" i="0" dirty="0">
                <a:solidFill>
                  <a:schemeClr val="bg1"/>
                </a:solidFill>
                <a:effectLst/>
                <a:latin typeface="IRAN"/>
                <a:cs typeface="B Nazanin" panose="00000400000000000000" pitchFamily="2" charset="-78"/>
              </a:rPr>
              <a:t>۲۰۰ هزار نفر از شهروندان انگلیسی، هندی و پاکستانی</a:t>
            </a:r>
            <a:endParaRPr lang="fa-IR" sz="1600" dirty="0">
              <a:solidFill>
                <a:schemeClr val="bg1"/>
              </a:solidFill>
              <a:cs typeface="B Nazanin" panose="00000400000000000000" pitchFamily="2" charset="-78"/>
            </a:endParaRPr>
          </a:p>
        </p:txBody>
      </p:sp>
      <p:pic>
        <p:nvPicPr>
          <p:cNvPr id="2" name="Picture 1">
            <a:extLst>
              <a:ext uri="{FF2B5EF4-FFF2-40B4-BE49-F238E27FC236}">
                <a16:creationId xmlns:a16="http://schemas.microsoft.com/office/drawing/2014/main" id="{59321DF3-DB1D-D0A4-DBAA-09050AD89FD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230253" y="711208"/>
            <a:ext cx="2404124" cy="3396302"/>
          </a:xfrm>
          <a:prstGeom prst="rect">
            <a:avLst/>
          </a:prstGeom>
        </p:spPr>
      </p:pic>
      <p:sp>
        <p:nvSpPr>
          <p:cNvPr id="3" name="TextBox 2">
            <a:extLst>
              <a:ext uri="{FF2B5EF4-FFF2-40B4-BE49-F238E27FC236}">
                <a16:creationId xmlns:a16="http://schemas.microsoft.com/office/drawing/2014/main" id="{C49CAD2D-3FF5-48A3-58A0-BF5465B98BF0}"/>
              </a:ext>
            </a:extLst>
          </p:cNvPr>
          <p:cNvSpPr txBox="1"/>
          <p:nvPr/>
        </p:nvSpPr>
        <p:spPr>
          <a:xfrm>
            <a:off x="15971783" y="2367185"/>
            <a:ext cx="4211263" cy="1754326"/>
          </a:xfrm>
          <a:prstGeom prst="rect">
            <a:avLst/>
          </a:prstGeom>
          <a:noFill/>
        </p:spPr>
        <p:txBody>
          <a:bodyPr wrap="square" rtlCol="1">
            <a:spAutoFit/>
          </a:bodyPr>
          <a:lstStyle/>
          <a:p>
            <a:r>
              <a:rPr lang="fa-IR" sz="3600" dirty="0">
                <a:cs typeface="B Nazanin" panose="00000400000000000000" pitchFamily="2" charset="-78"/>
              </a:rPr>
              <a:t>1.مقابله باتکیه بر ایده ولایت</a:t>
            </a:r>
          </a:p>
          <a:p>
            <a:r>
              <a:rPr lang="fa-IR" sz="3600" dirty="0">
                <a:cs typeface="B Nazanin" panose="00000400000000000000" pitchFamily="2" charset="-78"/>
              </a:rPr>
              <a:t>فتوای تاریخی</a:t>
            </a:r>
          </a:p>
          <a:p>
            <a:r>
              <a:rPr lang="fa-IR" sz="3600" dirty="0">
                <a:cs typeface="B Nazanin" panose="00000400000000000000" pitchFamily="2" charset="-78"/>
              </a:rPr>
              <a:t>  میرزای شیرازی</a:t>
            </a:r>
          </a:p>
        </p:txBody>
      </p:sp>
      <p:cxnSp>
        <p:nvCxnSpPr>
          <p:cNvPr id="5" name="Straight Connector 4">
            <a:extLst>
              <a:ext uri="{FF2B5EF4-FFF2-40B4-BE49-F238E27FC236}">
                <a16:creationId xmlns:a16="http://schemas.microsoft.com/office/drawing/2014/main" id="{96E5C8B0-1C1E-5573-EABC-C840D131DF13}"/>
              </a:ext>
            </a:extLst>
          </p:cNvPr>
          <p:cNvCxnSpPr/>
          <p:nvPr/>
        </p:nvCxnSpPr>
        <p:spPr>
          <a:xfrm>
            <a:off x="16034535" y="2275326"/>
            <a:ext cx="3678468"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1B9BAED2-A452-39B6-2ACD-96C4D619D68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971783" y="-1407951"/>
            <a:ext cx="2979832" cy="2710325"/>
          </a:xfrm>
          <a:prstGeom prst="rect">
            <a:avLst/>
          </a:prstGeom>
        </p:spPr>
      </p:pic>
      <p:pic>
        <p:nvPicPr>
          <p:cNvPr id="9" name="Picture 8">
            <a:extLst>
              <a:ext uri="{FF2B5EF4-FFF2-40B4-BE49-F238E27FC236}">
                <a16:creationId xmlns:a16="http://schemas.microsoft.com/office/drawing/2014/main" id="{3B866F78-DE40-2B7D-02E2-E0DF30645C8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274872" y="1416758"/>
            <a:ext cx="1647109" cy="2445708"/>
          </a:xfrm>
          <a:prstGeom prst="rect">
            <a:avLst/>
          </a:prstGeom>
        </p:spPr>
      </p:pic>
      <p:pic>
        <p:nvPicPr>
          <p:cNvPr id="10" name="Picture 9">
            <a:extLst>
              <a:ext uri="{FF2B5EF4-FFF2-40B4-BE49-F238E27FC236}">
                <a16:creationId xmlns:a16="http://schemas.microsoft.com/office/drawing/2014/main" id="{6F6512A3-2C03-9E7B-875D-64AE3324A03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066444" y="-687578"/>
            <a:ext cx="2855537" cy="1989952"/>
          </a:xfrm>
          <a:prstGeom prst="rect">
            <a:avLst/>
          </a:prstGeom>
        </p:spPr>
      </p:pic>
      <p:sp>
        <p:nvSpPr>
          <p:cNvPr id="11" name="TextBox 10">
            <a:extLst>
              <a:ext uri="{FF2B5EF4-FFF2-40B4-BE49-F238E27FC236}">
                <a16:creationId xmlns:a16="http://schemas.microsoft.com/office/drawing/2014/main" id="{A44C3DB9-3028-AEC8-4EC3-46BCEA6BDF4E}"/>
              </a:ext>
            </a:extLst>
          </p:cNvPr>
          <p:cNvSpPr txBox="1"/>
          <p:nvPr/>
        </p:nvSpPr>
        <p:spPr>
          <a:xfrm>
            <a:off x="21744367" y="2935509"/>
            <a:ext cx="1722475" cy="931785"/>
          </a:xfrm>
          <a:prstGeom prst="rect">
            <a:avLst/>
          </a:prstGeom>
          <a:noFill/>
        </p:spPr>
        <p:txBody>
          <a:bodyPr wrap="square" rtlCol="1">
            <a:spAutoFit/>
          </a:bodyPr>
          <a:lstStyle/>
          <a:p>
            <a:pPr algn="r" rtl="1"/>
            <a:r>
              <a:rPr lang="fa-IR" b="0" i="0" dirty="0">
                <a:solidFill>
                  <a:srgbClr val="000000"/>
                </a:solidFill>
                <a:effectLst/>
                <a:highlight>
                  <a:srgbClr val="F5DAB3"/>
                </a:highlight>
                <a:latin typeface="Adobe Arabic" panose="02040503050201020203" pitchFamily="18" charset="-78"/>
                <a:cs typeface="Adobe Arabic" panose="02040503050201020203" pitchFamily="18" charset="-78"/>
              </a:rPr>
              <a:t>سِر هنری دراموند ولف وزیر مختار انگلیس در ایران</a:t>
            </a:r>
            <a:endParaRPr lang="fa-IR" dirty="0">
              <a:highlight>
                <a:srgbClr val="F5DAB3"/>
              </a:highlight>
              <a:latin typeface="Adobe Arabic" panose="02040503050201020203" pitchFamily="18" charset="-78"/>
              <a:cs typeface="Adobe Arabic" panose="02040503050201020203" pitchFamily="18" charset="-78"/>
            </a:endParaRPr>
          </a:p>
        </p:txBody>
      </p:sp>
      <p:pic>
        <p:nvPicPr>
          <p:cNvPr id="12" name="Picture 11">
            <a:extLst>
              <a:ext uri="{FF2B5EF4-FFF2-40B4-BE49-F238E27FC236}">
                <a16:creationId xmlns:a16="http://schemas.microsoft.com/office/drawing/2014/main" id="{A4A45CA2-8710-C66A-0BA5-3F1193A36DF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230253" y="-2255905"/>
            <a:ext cx="1782180" cy="2710325"/>
          </a:xfrm>
          <a:prstGeom prst="rect">
            <a:avLst/>
          </a:prstGeom>
        </p:spPr>
      </p:pic>
      <p:sp>
        <p:nvSpPr>
          <p:cNvPr id="13" name="TextBox 12">
            <a:extLst>
              <a:ext uri="{FF2B5EF4-FFF2-40B4-BE49-F238E27FC236}">
                <a16:creationId xmlns:a16="http://schemas.microsoft.com/office/drawing/2014/main" id="{CCC19DC7-6AF5-4F03-C8A4-957D1523351A}"/>
              </a:ext>
            </a:extLst>
          </p:cNvPr>
          <p:cNvSpPr txBox="1"/>
          <p:nvPr/>
        </p:nvSpPr>
        <p:spPr>
          <a:xfrm>
            <a:off x="15116993" y="-2235192"/>
            <a:ext cx="2341413" cy="369332"/>
          </a:xfrm>
          <a:prstGeom prst="rect">
            <a:avLst/>
          </a:prstGeom>
          <a:noFill/>
        </p:spPr>
        <p:txBody>
          <a:bodyPr wrap="square" rtlCol="1">
            <a:spAutoFit/>
          </a:bodyPr>
          <a:lstStyle/>
          <a:p>
            <a:r>
              <a:rPr lang="fa-IR" dirty="0">
                <a:highlight>
                  <a:srgbClr val="F5DAB3"/>
                </a:highlight>
                <a:latin typeface="Adobe Arabic" panose="02040503050201020203" pitchFamily="18" charset="-78"/>
                <a:cs typeface="Adobe Arabic" panose="02040503050201020203" pitchFamily="18" charset="-78"/>
              </a:rPr>
              <a:t>سید علی اکبر فال اسیری</a:t>
            </a:r>
          </a:p>
        </p:txBody>
      </p:sp>
      <p:pic>
        <p:nvPicPr>
          <p:cNvPr id="15" name="Picture 14">
            <a:extLst>
              <a:ext uri="{FF2B5EF4-FFF2-40B4-BE49-F238E27FC236}">
                <a16:creationId xmlns:a16="http://schemas.microsoft.com/office/drawing/2014/main" id="{F983AF17-D6DA-BC41-B2EC-06C63273DC8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2085696" y="-1302374"/>
            <a:ext cx="2083798" cy="2604748"/>
          </a:xfrm>
          <a:prstGeom prst="rect">
            <a:avLst/>
          </a:prstGeom>
        </p:spPr>
      </p:pic>
      <p:sp>
        <p:nvSpPr>
          <p:cNvPr id="17" name="TextBox 16">
            <a:extLst>
              <a:ext uri="{FF2B5EF4-FFF2-40B4-BE49-F238E27FC236}">
                <a16:creationId xmlns:a16="http://schemas.microsoft.com/office/drawing/2014/main" id="{909AD69A-C543-5029-3755-B5967F7845AB}"/>
              </a:ext>
            </a:extLst>
          </p:cNvPr>
          <p:cNvSpPr txBox="1"/>
          <p:nvPr/>
        </p:nvSpPr>
        <p:spPr>
          <a:xfrm>
            <a:off x="22008929" y="1322998"/>
            <a:ext cx="1772946" cy="1200329"/>
          </a:xfrm>
          <a:prstGeom prst="rect">
            <a:avLst/>
          </a:prstGeom>
          <a:noFill/>
        </p:spPr>
        <p:txBody>
          <a:bodyPr wrap="square" rtlCol="1">
            <a:spAutoFit/>
          </a:bodyPr>
          <a:lstStyle/>
          <a:p>
            <a:r>
              <a:rPr lang="fa-IR" sz="2400" dirty="0">
                <a:latin typeface="Arabic Typesetting" panose="03020402040406030203" pitchFamily="66" charset="-78"/>
                <a:cs typeface="Arabic Typesetting" panose="03020402040406030203" pitchFamily="66" charset="-78"/>
              </a:rPr>
              <a:t>میرزای آشتیانی </a:t>
            </a:r>
          </a:p>
          <a:p>
            <a:r>
              <a:rPr lang="fa-IR" sz="2400" dirty="0">
                <a:latin typeface="Arabic Typesetting" panose="03020402040406030203" pitchFamily="66" charset="-78"/>
                <a:cs typeface="Arabic Typesetting" panose="03020402040406030203" pitchFamily="66" charset="-78"/>
              </a:rPr>
              <a:t>جشن پیروزی جنبش تنباکو</a:t>
            </a:r>
          </a:p>
        </p:txBody>
      </p:sp>
      <p:sp>
        <p:nvSpPr>
          <p:cNvPr id="18" name="TextBox 17">
            <a:extLst>
              <a:ext uri="{FF2B5EF4-FFF2-40B4-BE49-F238E27FC236}">
                <a16:creationId xmlns:a16="http://schemas.microsoft.com/office/drawing/2014/main" id="{A9517474-46C8-C37D-61B0-ACAAB9500F27}"/>
              </a:ext>
            </a:extLst>
          </p:cNvPr>
          <p:cNvSpPr txBox="1"/>
          <p:nvPr/>
        </p:nvSpPr>
        <p:spPr>
          <a:xfrm>
            <a:off x="15948652" y="1416758"/>
            <a:ext cx="3222736" cy="400110"/>
          </a:xfrm>
          <a:prstGeom prst="rect">
            <a:avLst/>
          </a:prstGeom>
          <a:noFill/>
        </p:spPr>
        <p:txBody>
          <a:bodyPr wrap="square" rtlCol="1">
            <a:spAutoFit/>
          </a:bodyPr>
          <a:lstStyle/>
          <a:p>
            <a:r>
              <a:rPr lang="fa-IR" sz="2000" dirty="0">
                <a:latin typeface="Arabic Typesetting" panose="03020402040406030203" pitchFamily="66" charset="-78"/>
                <a:cs typeface="Arabic Typesetting" panose="03020402040406030203" pitchFamily="66" charset="-78"/>
              </a:rPr>
              <a:t>ارسال تلگراف به ناصرالدین شاه</a:t>
            </a:r>
          </a:p>
        </p:txBody>
      </p:sp>
      <p:sp>
        <p:nvSpPr>
          <p:cNvPr id="19" name="TextBox 18">
            <a:extLst>
              <a:ext uri="{FF2B5EF4-FFF2-40B4-BE49-F238E27FC236}">
                <a16:creationId xmlns:a16="http://schemas.microsoft.com/office/drawing/2014/main" id="{A29F39DB-DC4F-7099-683E-C46328E5166C}"/>
              </a:ext>
            </a:extLst>
          </p:cNvPr>
          <p:cNvSpPr txBox="1"/>
          <p:nvPr/>
        </p:nvSpPr>
        <p:spPr>
          <a:xfrm>
            <a:off x="377586" y="3624199"/>
            <a:ext cx="4061638" cy="1323439"/>
          </a:xfrm>
          <a:prstGeom prst="rect">
            <a:avLst/>
          </a:prstGeom>
          <a:noFill/>
        </p:spPr>
        <p:txBody>
          <a:bodyPr wrap="square" rtlCol="1">
            <a:spAutoFit/>
          </a:bodyPr>
          <a:lstStyle/>
          <a:p>
            <a:pPr algn="r" rtl="1"/>
            <a:r>
              <a:rPr lang="fa-IR" sz="2000" b="0" i="0" dirty="0">
                <a:solidFill>
                  <a:schemeClr val="bg1"/>
                </a:solidFill>
                <a:effectLst/>
                <a:highlight>
                  <a:srgbClr val="B4A793"/>
                </a:highlight>
                <a:latin typeface="tahoma" panose="020B0604030504040204" pitchFamily="34" charset="0"/>
                <a:cs typeface="B Nazanin" panose="00000400000000000000" pitchFamily="2" charset="-78"/>
              </a:rPr>
              <a:t>«اجازه‌نامه‌ای برای فروش و معامله و غیره توتون و تنباکو و سیگار... حق خالص صاحبان این امتیاز است و احدی جز صاحبان این امتیازنامه حق صدور اجازه‌نامه‌جات مزبور را ندارند.»</a:t>
            </a:r>
            <a:endParaRPr lang="fa-IR" sz="2000" dirty="0">
              <a:solidFill>
                <a:schemeClr val="bg1"/>
              </a:solidFill>
              <a:highlight>
                <a:srgbClr val="B4A793"/>
              </a:highlight>
              <a:latin typeface="Adobe Arabic" panose="02040503050201020203" pitchFamily="18" charset="-78"/>
              <a:cs typeface="B Nazanin" panose="00000400000000000000" pitchFamily="2" charset="-78"/>
            </a:endParaRPr>
          </a:p>
        </p:txBody>
      </p:sp>
    </p:spTree>
    <p:extLst>
      <p:ext uri="{BB962C8B-B14F-4D97-AF65-F5344CB8AC3E}">
        <p14:creationId xmlns:p14="http://schemas.microsoft.com/office/powerpoint/2010/main" val="26355340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081B79-9E19-7841-B6AD-FCE839CF59B2}"/>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D63C5F5C-E967-73AB-E72F-013D4846CCFC}"/>
              </a:ext>
            </a:extLst>
          </p:cNvPr>
          <p:cNvSpPr/>
          <p:nvPr/>
        </p:nvSpPr>
        <p:spPr>
          <a:xfrm>
            <a:off x="0" y="0"/>
            <a:ext cx="12192000" cy="694306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5" name="Picture 4">
            <a:extLst>
              <a:ext uri="{FF2B5EF4-FFF2-40B4-BE49-F238E27FC236}">
                <a16:creationId xmlns:a16="http://schemas.microsoft.com/office/drawing/2014/main" id="{4598B8F7-7AFB-2F46-5D12-2719FF6C4A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0536" y="3223902"/>
            <a:ext cx="2404124" cy="3396302"/>
          </a:xfrm>
          <a:prstGeom prst="rect">
            <a:avLst/>
          </a:prstGeom>
        </p:spPr>
      </p:pic>
      <p:sp>
        <p:nvSpPr>
          <p:cNvPr id="11" name="TextBox 10">
            <a:extLst>
              <a:ext uri="{FF2B5EF4-FFF2-40B4-BE49-F238E27FC236}">
                <a16:creationId xmlns:a16="http://schemas.microsoft.com/office/drawing/2014/main" id="{7172FC4E-517E-5034-DC59-9C0FFA8264E1}"/>
              </a:ext>
            </a:extLst>
          </p:cNvPr>
          <p:cNvSpPr txBox="1"/>
          <p:nvPr/>
        </p:nvSpPr>
        <p:spPr>
          <a:xfrm>
            <a:off x="3316406" y="4879879"/>
            <a:ext cx="4326923" cy="1754326"/>
          </a:xfrm>
          <a:prstGeom prst="rect">
            <a:avLst/>
          </a:prstGeom>
          <a:noFill/>
        </p:spPr>
        <p:txBody>
          <a:bodyPr wrap="square" rtlCol="1">
            <a:spAutoFit/>
          </a:bodyPr>
          <a:lstStyle/>
          <a:p>
            <a:r>
              <a:rPr lang="fa-IR" sz="3600" dirty="0">
                <a:solidFill>
                  <a:srgbClr val="F5DAB3"/>
                </a:solidFill>
                <a:cs typeface="B Nazanin" panose="00000400000000000000" pitchFamily="2" charset="-78"/>
              </a:rPr>
              <a:t>1. مقابله با تکیه بر ایده ولایت</a:t>
            </a:r>
          </a:p>
          <a:p>
            <a:r>
              <a:rPr lang="fa-IR" sz="3600" dirty="0">
                <a:solidFill>
                  <a:srgbClr val="F5DAB3"/>
                </a:solidFill>
                <a:cs typeface="B Nazanin" panose="00000400000000000000" pitchFamily="2" charset="-78"/>
              </a:rPr>
              <a:t>فتوای تاریخی</a:t>
            </a:r>
          </a:p>
          <a:p>
            <a:r>
              <a:rPr lang="fa-IR" sz="3600" dirty="0">
                <a:solidFill>
                  <a:srgbClr val="F5DAB3"/>
                </a:solidFill>
                <a:cs typeface="B Nazanin" panose="00000400000000000000" pitchFamily="2" charset="-78"/>
              </a:rPr>
              <a:t>  میرزای شیرازی</a:t>
            </a:r>
          </a:p>
        </p:txBody>
      </p:sp>
      <p:cxnSp>
        <p:nvCxnSpPr>
          <p:cNvPr id="18" name="Straight Connector 17">
            <a:extLst>
              <a:ext uri="{FF2B5EF4-FFF2-40B4-BE49-F238E27FC236}">
                <a16:creationId xmlns:a16="http://schemas.microsoft.com/office/drawing/2014/main" id="{E27F1BF3-2D1C-9611-53FC-26CCFC7A035D}"/>
              </a:ext>
            </a:extLst>
          </p:cNvPr>
          <p:cNvCxnSpPr/>
          <p:nvPr/>
        </p:nvCxnSpPr>
        <p:spPr>
          <a:xfrm>
            <a:off x="3494818" y="4788020"/>
            <a:ext cx="3678468"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CF43184A-28CE-C020-CCCD-081746559D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32066" y="1104743"/>
            <a:ext cx="2979832" cy="2710325"/>
          </a:xfrm>
          <a:prstGeom prst="rect">
            <a:avLst/>
          </a:prstGeom>
        </p:spPr>
      </p:pic>
      <p:pic>
        <p:nvPicPr>
          <p:cNvPr id="9" name="Picture 8">
            <a:extLst>
              <a:ext uri="{FF2B5EF4-FFF2-40B4-BE49-F238E27FC236}">
                <a16:creationId xmlns:a16="http://schemas.microsoft.com/office/drawing/2014/main" id="{801AA045-BBA1-69A8-62EE-970C10E79D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35155" y="3929452"/>
            <a:ext cx="1647109" cy="2445708"/>
          </a:xfrm>
          <a:prstGeom prst="rect">
            <a:avLst/>
          </a:prstGeom>
        </p:spPr>
      </p:pic>
      <p:pic>
        <p:nvPicPr>
          <p:cNvPr id="12" name="Picture 11">
            <a:extLst>
              <a:ext uri="{FF2B5EF4-FFF2-40B4-BE49-F238E27FC236}">
                <a16:creationId xmlns:a16="http://schemas.microsoft.com/office/drawing/2014/main" id="{73E8A450-6E57-3C0B-D3DA-C682492D9B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26727" y="1825116"/>
            <a:ext cx="2855537" cy="1989952"/>
          </a:xfrm>
          <a:prstGeom prst="rect">
            <a:avLst/>
          </a:prstGeom>
        </p:spPr>
      </p:pic>
      <p:sp>
        <p:nvSpPr>
          <p:cNvPr id="13" name="TextBox 12">
            <a:extLst>
              <a:ext uri="{FF2B5EF4-FFF2-40B4-BE49-F238E27FC236}">
                <a16:creationId xmlns:a16="http://schemas.microsoft.com/office/drawing/2014/main" id="{BA4F74D1-D0A6-5BAB-8A95-4CAA557FFB10}"/>
              </a:ext>
            </a:extLst>
          </p:cNvPr>
          <p:cNvSpPr txBox="1"/>
          <p:nvPr/>
        </p:nvSpPr>
        <p:spPr>
          <a:xfrm>
            <a:off x="9382264" y="5448203"/>
            <a:ext cx="1544861" cy="923330"/>
          </a:xfrm>
          <a:prstGeom prst="rect">
            <a:avLst/>
          </a:prstGeom>
          <a:noFill/>
        </p:spPr>
        <p:txBody>
          <a:bodyPr wrap="square" rtlCol="1">
            <a:spAutoFit/>
          </a:bodyPr>
          <a:lstStyle/>
          <a:p>
            <a:pPr algn="r" rtl="1"/>
            <a:r>
              <a:rPr lang="fa-IR" b="0" i="0" dirty="0" err="1">
                <a:solidFill>
                  <a:srgbClr val="000000"/>
                </a:solidFill>
                <a:effectLst/>
                <a:highlight>
                  <a:srgbClr val="F5DAB3"/>
                </a:highlight>
                <a:latin typeface="Adobe Arabic" panose="02040503050201020203" pitchFamily="18" charset="-78"/>
                <a:cs typeface="B Nazanin" panose="00000400000000000000" pitchFamily="2" charset="-78"/>
              </a:rPr>
              <a:t>سِر</a:t>
            </a:r>
            <a:r>
              <a:rPr lang="fa-IR" b="0" i="0" dirty="0">
                <a:solidFill>
                  <a:srgbClr val="000000"/>
                </a:solidFill>
                <a:effectLst/>
                <a:highlight>
                  <a:srgbClr val="F5DAB3"/>
                </a:highlight>
                <a:latin typeface="Adobe Arabic" panose="02040503050201020203" pitchFamily="18" charset="-78"/>
                <a:cs typeface="B Nazanin" panose="00000400000000000000" pitchFamily="2" charset="-78"/>
              </a:rPr>
              <a:t> هنری دراموند ولف وزیر مختار انگلیس در ایران</a:t>
            </a:r>
            <a:endParaRPr lang="fa-IR" dirty="0">
              <a:highlight>
                <a:srgbClr val="F5DAB3"/>
              </a:highlight>
              <a:latin typeface="Adobe Arabic" panose="02040503050201020203" pitchFamily="18" charset="-78"/>
              <a:cs typeface="B Nazanin" panose="00000400000000000000" pitchFamily="2" charset="-78"/>
            </a:endParaRPr>
          </a:p>
        </p:txBody>
      </p:sp>
      <p:pic>
        <p:nvPicPr>
          <p:cNvPr id="16" name="Picture 15">
            <a:extLst>
              <a:ext uri="{FF2B5EF4-FFF2-40B4-BE49-F238E27FC236}">
                <a16:creationId xmlns:a16="http://schemas.microsoft.com/office/drawing/2014/main" id="{465BA007-9C1B-0CC9-2C4C-ADD7A331DF7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0536" y="256789"/>
            <a:ext cx="1782180" cy="2710325"/>
          </a:xfrm>
          <a:prstGeom prst="rect">
            <a:avLst/>
          </a:prstGeom>
        </p:spPr>
      </p:pic>
      <p:sp>
        <p:nvSpPr>
          <p:cNvPr id="17" name="TextBox 16">
            <a:extLst>
              <a:ext uri="{FF2B5EF4-FFF2-40B4-BE49-F238E27FC236}">
                <a16:creationId xmlns:a16="http://schemas.microsoft.com/office/drawing/2014/main" id="{CB8BC640-4BBC-86C0-8F17-4935D7C29355}"/>
              </a:ext>
            </a:extLst>
          </p:cNvPr>
          <p:cNvSpPr txBox="1"/>
          <p:nvPr/>
        </p:nvSpPr>
        <p:spPr>
          <a:xfrm>
            <a:off x="2577276" y="277502"/>
            <a:ext cx="2341413" cy="369332"/>
          </a:xfrm>
          <a:prstGeom prst="rect">
            <a:avLst/>
          </a:prstGeom>
          <a:noFill/>
        </p:spPr>
        <p:txBody>
          <a:bodyPr wrap="square" rtlCol="1">
            <a:spAutoFit/>
          </a:bodyPr>
          <a:lstStyle/>
          <a:p>
            <a:r>
              <a:rPr lang="fa-IR" dirty="0">
                <a:highlight>
                  <a:srgbClr val="F5DAB3"/>
                </a:highlight>
                <a:latin typeface="Adobe Arabic" panose="02040503050201020203" pitchFamily="18" charset="-78"/>
                <a:cs typeface="Adobe Arabic" panose="02040503050201020203" pitchFamily="18" charset="-78"/>
              </a:rPr>
              <a:t>سید علی اکبر فال اسیری</a:t>
            </a:r>
          </a:p>
        </p:txBody>
      </p:sp>
      <p:pic>
        <p:nvPicPr>
          <p:cNvPr id="20" name="Picture 19">
            <a:extLst>
              <a:ext uri="{FF2B5EF4-FFF2-40B4-BE49-F238E27FC236}">
                <a16:creationId xmlns:a16="http://schemas.microsoft.com/office/drawing/2014/main" id="{D896DC87-CAAB-6C88-356C-DAB0F931187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45979" y="1210320"/>
            <a:ext cx="2083798" cy="2604748"/>
          </a:xfrm>
          <a:prstGeom prst="rect">
            <a:avLst/>
          </a:prstGeom>
        </p:spPr>
      </p:pic>
      <p:sp>
        <p:nvSpPr>
          <p:cNvPr id="21" name="TextBox 20">
            <a:extLst>
              <a:ext uri="{FF2B5EF4-FFF2-40B4-BE49-F238E27FC236}">
                <a16:creationId xmlns:a16="http://schemas.microsoft.com/office/drawing/2014/main" id="{F15F3E39-ACBB-7139-A282-CE362313008D}"/>
              </a:ext>
            </a:extLst>
          </p:cNvPr>
          <p:cNvSpPr txBox="1"/>
          <p:nvPr/>
        </p:nvSpPr>
        <p:spPr>
          <a:xfrm>
            <a:off x="9469212" y="3835692"/>
            <a:ext cx="1772946" cy="1200329"/>
          </a:xfrm>
          <a:prstGeom prst="rect">
            <a:avLst/>
          </a:prstGeom>
          <a:noFill/>
        </p:spPr>
        <p:txBody>
          <a:bodyPr wrap="square" rtlCol="1">
            <a:spAutoFit/>
          </a:bodyPr>
          <a:lstStyle/>
          <a:p>
            <a:r>
              <a:rPr lang="fa-IR" sz="2400" dirty="0">
                <a:solidFill>
                  <a:schemeClr val="bg1"/>
                </a:solidFill>
                <a:latin typeface="Arabic Typesetting" panose="03020402040406030203" pitchFamily="66" charset="-78"/>
                <a:cs typeface="B Nazanin" panose="00000400000000000000" pitchFamily="2" charset="-78"/>
              </a:rPr>
              <a:t>میرزای آشتیانی </a:t>
            </a:r>
          </a:p>
          <a:p>
            <a:r>
              <a:rPr lang="fa-IR" sz="2400" dirty="0">
                <a:solidFill>
                  <a:schemeClr val="bg1"/>
                </a:solidFill>
                <a:latin typeface="Arabic Typesetting" panose="03020402040406030203" pitchFamily="66" charset="-78"/>
                <a:cs typeface="B Nazanin" panose="00000400000000000000" pitchFamily="2" charset="-78"/>
              </a:rPr>
              <a:t>جشن پیروزی جنبش تنباکو</a:t>
            </a:r>
          </a:p>
        </p:txBody>
      </p:sp>
      <p:sp>
        <p:nvSpPr>
          <p:cNvPr id="22" name="TextBox 21">
            <a:extLst>
              <a:ext uri="{FF2B5EF4-FFF2-40B4-BE49-F238E27FC236}">
                <a16:creationId xmlns:a16="http://schemas.microsoft.com/office/drawing/2014/main" id="{90E7373C-917F-180F-4DFC-1B1A0ED8903A}"/>
              </a:ext>
            </a:extLst>
          </p:cNvPr>
          <p:cNvSpPr txBox="1"/>
          <p:nvPr/>
        </p:nvSpPr>
        <p:spPr>
          <a:xfrm>
            <a:off x="3408935" y="3929452"/>
            <a:ext cx="3222736" cy="400110"/>
          </a:xfrm>
          <a:prstGeom prst="rect">
            <a:avLst/>
          </a:prstGeom>
          <a:noFill/>
        </p:spPr>
        <p:txBody>
          <a:bodyPr wrap="square" rtlCol="1">
            <a:spAutoFit/>
          </a:bodyPr>
          <a:lstStyle/>
          <a:p>
            <a:r>
              <a:rPr lang="fa-IR" sz="2000" dirty="0">
                <a:solidFill>
                  <a:schemeClr val="bg1"/>
                </a:solidFill>
                <a:latin typeface="Arabic Typesetting" panose="03020402040406030203" pitchFamily="66" charset="-78"/>
                <a:cs typeface="Arabic Typesetting" panose="03020402040406030203" pitchFamily="66" charset="-78"/>
              </a:rPr>
              <a:t>ارسال تلگراف به ناصرالدین شاه</a:t>
            </a:r>
          </a:p>
        </p:txBody>
      </p:sp>
      <p:pic>
        <p:nvPicPr>
          <p:cNvPr id="2" name="Picture 1">
            <a:extLst>
              <a:ext uri="{FF2B5EF4-FFF2-40B4-BE49-F238E27FC236}">
                <a16:creationId xmlns:a16="http://schemas.microsoft.com/office/drawing/2014/main" id="{C1960499-88E8-CC0B-413E-AA7C6B11DE2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923313" y="-922156"/>
            <a:ext cx="3363433" cy="3840598"/>
          </a:xfrm>
          <a:prstGeom prst="rect">
            <a:avLst/>
          </a:prstGeom>
        </p:spPr>
      </p:pic>
      <p:sp>
        <p:nvSpPr>
          <p:cNvPr id="4" name="TextBox 3">
            <a:extLst>
              <a:ext uri="{FF2B5EF4-FFF2-40B4-BE49-F238E27FC236}">
                <a16:creationId xmlns:a16="http://schemas.microsoft.com/office/drawing/2014/main" id="{51A0FFC1-C444-1A15-0353-8A3AC6C54D87}"/>
              </a:ext>
            </a:extLst>
          </p:cNvPr>
          <p:cNvSpPr txBox="1"/>
          <p:nvPr/>
        </p:nvSpPr>
        <p:spPr>
          <a:xfrm>
            <a:off x="17095125" y="-202497"/>
            <a:ext cx="2828188" cy="3477875"/>
          </a:xfrm>
          <a:prstGeom prst="rect">
            <a:avLst/>
          </a:prstGeom>
          <a:noFill/>
        </p:spPr>
        <p:txBody>
          <a:bodyPr wrap="square" rtlCol="1">
            <a:spAutoFit/>
          </a:bodyPr>
          <a:lstStyle/>
          <a:p>
            <a:r>
              <a:rPr lang="fa-IR" sz="4400" b="1" dirty="0">
                <a:cs typeface="B Ferdosi" panose="00000400000000000000" pitchFamily="2" charset="-78"/>
              </a:rPr>
              <a:t>2.مقابله با ایده جمهوریت و مشروطه کردن قدرت شاه توسط قانون</a:t>
            </a:r>
          </a:p>
        </p:txBody>
      </p:sp>
      <p:cxnSp>
        <p:nvCxnSpPr>
          <p:cNvPr id="6" name="Connector: Elbow 5">
            <a:extLst>
              <a:ext uri="{FF2B5EF4-FFF2-40B4-BE49-F238E27FC236}">
                <a16:creationId xmlns:a16="http://schemas.microsoft.com/office/drawing/2014/main" id="{14DAAB65-7B64-4F71-4603-1E89AD01E5C0}"/>
              </a:ext>
            </a:extLst>
          </p:cNvPr>
          <p:cNvCxnSpPr/>
          <p:nvPr/>
        </p:nvCxnSpPr>
        <p:spPr>
          <a:xfrm rot="10800000" flipV="1">
            <a:off x="20156484" y="1183742"/>
            <a:ext cx="3363433" cy="1967023"/>
          </a:xfrm>
          <a:prstGeom prst="bentConnector3">
            <a:avLst>
              <a:gd name="adj1" fmla="val -264"/>
            </a:avLst>
          </a:prstGeom>
          <a:ln w="28575">
            <a:solidFill>
              <a:schemeClr val="bg1"/>
            </a:solidFill>
            <a:prstDash val="dash"/>
          </a:ln>
        </p:spPr>
        <p:style>
          <a:lnRef idx="1">
            <a:schemeClr val="dk1"/>
          </a:lnRef>
          <a:fillRef idx="0">
            <a:schemeClr val="dk1"/>
          </a:fillRef>
          <a:effectRef idx="0">
            <a:schemeClr val="dk1"/>
          </a:effectRef>
          <a:fontRef idx="minor">
            <a:schemeClr val="tx1"/>
          </a:fontRef>
        </p:style>
      </p:cxnSp>
      <p:sp>
        <p:nvSpPr>
          <p:cNvPr id="7" name="TextBox 6">
            <a:extLst>
              <a:ext uri="{FF2B5EF4-FFF2-40B4-BE49-F238E27FC236}">
                <a16:creationId xmlns:a16="http://schemas.microsoft.com/office/drawing/2014/main" id="{62AD4E93-7B58-76F0-F967-5E7316D5AE2C}"/>
              </a:ext>
            </a:extLst>
          </p:cNvPr>
          <p:cNvSpPr txBox="1"/>
          <p:nvPr/>
        </p:nvSpPr>
        <p:spPr>
          <a:xfrm>
            <a:off x="12892629" y="2268456"/>
            <a:ext cx="1470697" cy="646331"/>
          </a:xfrm>
          <a:prstGeom prst="rect">
            <a:avLst/>
          </a:prstGeom>
          <a:noFill/>
        </p:spPr>
        <p:txBody>
          <a:bodyPr wrap="square" rtlCol="1">
            <a:spAutoFit/>
          </a:bodyPr>
          <a:lstStyle/>
          <a:p>
            <a:r>
              <a:rPr lang="fa-IR" b="0" i="0" dirty="0">
                <a:effectLst/>
                <a:latin typeface="Adobe Arabic" panose="02040503050201020203" pitchFamily="18" charset="-78"/>
                <a:cs typeface="Adobe Arabic" panose="02040503050201020203" pitchFamily="18" charset="-78"/>
              </a:rPr>
              <a:t>اردیبهشت 1284خورشیدی</a:t>
            </a:r>
            <a:endParaRPr lang="fa-IR" dirty="0">
              <a:latin typeface="Adobe Arabic" panose="02040503050201020203" pitchFamily="18" charset="-78"/>
              <a:cs typeface="Adobe Arabic" panose="02040503050201020203" pitchFamily="18" charset="-78"/>
            </a:endParaRPr>
          </a:p>
        </p:txBody>
      </p:sp>
      <p:pic>
        <p:nvPicPr>
          <p:cNvPr id="10" name="Picture 9">
            <a:extLst>
              <a:ext uri="{FF2B5EF4-FFF2-40B4-BE49-F238E27FC236}">
                <a16:creationId xmlns:a16="http://schemas.microsoft.com/office/drawing/2014/main" id="{CE6CDAC7-4018-D8F7-3714-FD4607C6EABA}"/>
              </a:ext>
            </a:extLst>
          </p:cNvPr>
          <p:cNvPicPr>
            <a:picLocks noChangeAspect="1"/>
          </p:cNvPicPr>
          <p:nvPr/>
        </p:nvPicPr>
        <p:blipFill>
          <a:blip r:embed="rId9">
            <a:extLst>
              <a:ext uri="{28A0092B-C50C-407E-A947-70E740481C1C}">
                <a14:useLocalDpi xmlns:a14="http://schemas.microsoft.com/office/drawing/2010/main" val="0"/>
              </a:ext>
            </a:extLst>
          </a:blip>
          <a:srcRect b="6513"/>
          <a:stretch/>
        </p:blipFill>
        <p:spPr>
          <a:xfrm>
            <a:off x="12892629" y="-20012"/>
            <a:ext cx="3415544" cy="2187265"/>
          </a:xfrm>
          <a:prstGeom prst="rect">
            <a:avLst/>
          </a:prstGeom>
        </p:spPr>
      </p:pic>
      <p:sp>
        <p:nvSpPr>
          <p:cNvPr id="14" name="TextBox 13">
            <a:extLst>
              <a:ext uri="{FF2B5EF4-FFF2-40B4-BE49-F238E27FC236}">
                <a16:creationId xmlns:a16="http://schemas.microsoft.com/office/drawing/2014/main" id="{860608D8-1CFB-789E-2DAC-1292509FD043}"/>
              </a:ext>
            </a:extLst>
          </p:cNvPr>
          <p:cNvSpPr txBox="1"/>
          <p:nvPr/>
        </p:nvSpPr>
        <p:spPr>
          <a:xfrm>
            <a:off x="13757247" y="2187507"/>
            <a:ext cx="3104707" cy="523220"/>
          </a:xfrm>
          <a:prstGeom prst="rect">
            <a:avLst/>
          </a:prstGeom>
          <a:noFill/>
        </p:spPr>
        <p:txBody>
          <a:bodyPr wrap="square" rtlCol="1">
            <a:spAutoFit/>
          </a:bodyPr>
          <a:lstStyle/>
          <a:p>
            <a:r>
              <a:rPr lang="fa-IR" sz="2800" b="1" dirty="0">
                <a:latin typeface="Adobe Arabic" panose="02040503050201020203" pitchFamily="18" charset="-78"/>
                <a:cs typeface="Adobe Arabic" panose="02040503050201020203" pitchFamily="18" charset="-78"/>
              </a:rPr>
              <a:t>فلک کردن تاجران قند</a:t>
            </a:r>
          </a:p>
        </p:txBody>
      </p:sp>
      <p:pic>
        <p:nvPicPr>
          <p:cNvPr id="15" name="Picture 14">
            <a:extLst>
              <a:ext uri="{FF2B5EF4-FFF2-40B4-BE49-F238E27FC236}">
                <a16:creationId xmlns:a16="http://schemas.microsoft.com/office/drawing/2014/main" id="{54128889-BAD1-F2FD-6584-F0876BA1D38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892629" y="-2603724"/>
            <a:ext cx="3247616" cy="2257093"/>
          </a:xfrm>
          <a:prstGeom prst="rect">
            <a:avLst/>
          </a:prstGeom>
        </p:spPr>
      </p:pic>
      <p:sp>
        <p:nvSpPr>
          <p:cNvPr id="19" name="TextBox 18">
            <a:extLst>
              <a:ext uri="{FF2B5EF4-FFF2-40B4-BE49-F238E27FC236}">
                <a16:creationId xmlns:a16="http://schemas.microsoft.com/office/drawing/2014/main" id="{0F23711F-E7AE-3C39-B5D1-297B35EFF0A0}"/>
              </a:ext>
            </a:extLst>
          </p:cNvPr>
          <p:cNvSpPr txBox="1"/>
          <p:nvPr/>
        </p:nvSpPr>
        <p:spPr>
          <a:xfrm>
            <a:off x="16356440" y="-2416203"/>
            <a:ext cx="2985767" cy="954107"/>
          </a:xfrm>
          <a:prstGeom prst="rect">
            <a:avLst/>
          </a:prstGeom>
          <a:noFill/>
        </p:spPr>
        <p:txBody>
          <a:bodyPr wrap="square" rtlCol="1">
            <a:spAutoFit/>
          </a:bodyPr>
          <a:lstStyle/>
          <a:p>
            <a:r>
              <a:rPr lang="fa-IR" sz="2400" b="1" dirty="0">
                <a:highlight>
                  <a:srgbClr val="F5DAB3"/>
                </a:highlight>
                <a:latin typeface="Adobe Arabic" panose="02040503050201020203" pitchFamily="18" charset="-78"/>
                <a:cs typeface="Adobe Arabic" panose="02040503050201020203" pitchFamily="18" charset="-78"/>
              </a:rPr>
              <a:t>واگذاری گمرکات و بنادر</a:t>
            </a:r>
          </a:p>
          <a:p>
            <a:r>
              <a:rPr lang="fa-IR" sz="1600" b="1" dirty="0">
                <a:highlight>
                  <a:srgbClr val="F5DAB3"/>
                </a:highlight>
                <a:latin typeface="Adobe Arabic" panose="02040503050201020203" pitchFamily="18" charset="-78"/>
                <a:cs typeface="Adobe Arabic" panose="02040503050201020203" pitchFamily="18" charset="-78"/>
              </a:rPr>
              <a:t>افزایش تعرفه گمرکات</a:t>
            </a:r>
          </a:p>
          <a:p>
            <a:r>
              <a:rPr lang="fa-IR" sz="1600" b="1" dirty="0">
                <a:highlight>
                  <a:srgbClr val="F5DAB3"/>
                </a:highlight>
                <a:latin typeface="Adobe Arabic" panose="02040503050201020203" pitchFamily="18" charset="-78"/>
                <a:cs typeface="Adobe Arabic" panose="02040503050201020203" pitchFamily="18" charset="-78"/>
              </a:rPr>
              <a:t>40000پوند به 60000 پوند</a:t>
            </a:r>
          </a:p>
        </p:txBody>
      </p:sp>
      <p:sp>
        <p:nvSpPr>
          <p:cNvPr id="23" name="TextBox 22">
            <a:extLst>
              <a:ext uri="{FF2B5EF4-FFF2-40B4-BE49-F238E27FC236}">
                <a16:creationId xmlns:a16="http://schemas.microsoft.com/office/drawing/2014/main" id="{95F5E9FF-E03B-250B-375E-D6ADFD080506}"/>
              </a:ext>
            </a:extLst>
          </p:cNvPr>
          <p:cNvSpPr txBox="1"/>
          <p:nvPr/>
        </p:nvSpPr>
        <p:spPr>
          <a:xfrm>
            <a:off x="16373169" y="-1462096"/>
            <a:ext cx="2519917" cy="954107"/>
          </a:xfrm>
          <a:prstGeom prst="rect">
            <a:avLst/>
          </a:prstGeom>
          <a:noFill/>
        </p:spPr>
        <p:txBody>
          <a:bodyPr wrap="square" rtlCol="1">
            <a:spAutoFit/>
          </a:bodyPr>
          <a:lstStyle/>
          <a:p>
            <a:r>
              <a:rPr lang="fa-IR" sz="2800" b="1" dirty="0">
                <a:latin typeface="Arabic Typesetting" panose="03020402040406030203" pitchFamily="66" charset="-78"/>
                <a:cs typeface="Arabic Typesetting" panose="03020402040406030203" pitchFamily="66" charset="-78"/>
              </a:rPr>
              <a:t>توهین به لباس روحانیت توسط موسیو نوز بلژیکی</a:t>
            </a:r>
          </a:p>
        </p:txBody>
      </p:sp>
      <p:sp>
        <p:nvSpPr>
          <p:cNvPr id="24" name="TextBox 23">
            <a:extLst>
              <a:ext uri="{FF2B5EF4-FFF2-40B4-BE49-F238E27FC236}">
                <a16:creationId xmlns:a16="http://schemas.microsoft.com/office/drawing/2014/main" id="{0998E274-0828-99DE-41AD-EA701CE5DAB2}"/>
              </a:ext>
            </a:extLst>
          </p:cNvPr>
          <p:cNvSpPr txBox="1"/>
          <p:nvPr/>
        </p:nvSpPr>
        <p:spPr>
          <a:xfrm>
            <a:off x="16459506" y="-576014"/>
            <a:ext cx="2779634" cy="307777"/>
          </a:xfrm>
          <a:prstGeom prst="rect">
            <a:avLst/>
          </a:prstGeom>
          <a:noFill/>
        </p:spPr>
        <p:txBody>
          <a:bodyPr wrap="square" rtlCol="1">
            <a:spAutoFit/>
          </a:bodyPr>
          <a:lstStyle/>
          <a:p>
            <a:r>
              <a:rPr lang="fa-IR" sz="1400" b="0" i="0" dirty="0">
                <a:solidFill>
                  <a:schemeClr val="bg1"/>
                </a:solidFill>
                <a:effectLst/>
                <a:latin typeface="Vazirmatn" pitchFamily="2" charset="-78"/>
              </a:rPr>
              <a:t>۱۳۲۳ قمری. ۱۲۸۴ شمسی</a:t>
            </a:r>
            <a:endParaRPr lang="fa-IR" sz="1400" dirty="0">
              <a:solidFill>
                <a:schemeClr val="bg1"/>
              </a:solidFill>
            </a:endParaRPr>
          </a:p>
        </p:txBody>
      </p:sp>
      <p:pic>
        <p:nvPicPr>
          <p:cNvPr id="25" name="Picture 24">
            <a:extLst>
              <a:ext uri="{FF2B5EF4-FFF2-40B4-BE49-F238E27FC236}">
                <a16:creationId xmlns:a16="http://schemas.microsoft.com/office/drawing/2014/main" id="{7441831D-9598-9898-27CC-6C96594ED64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9126010" y="-2958081"/>
            <a:ext cx="2355138" cy="1752268"/>
          </a:xfrm>
          <a:prstGeom prst="rect">
            <a:avLst/>
          </a:prstGeom>
        </p:spPr>
      </p:pic>
      <p:sp>
        <p:nvSpPr>
          <p:cNvPr id="26" name="TextBox 25">
            <a:extLst>
              <a:ext uri="{FF2B5EF4-FFF2-40B4-BE49-F238E27FC236}">
                <a16:creationId xmlns:a16="http://schemas.microsoft.com/office/drawing/2014/main" id="{CEDE2ED3-B036-7E11-541D-E590171426C4}"/>
              </a:ext>
            </a:extLst>
          </p:cNvPr>
          <p:cNvSpPr txBox="1"/>
          <p:nvPr/>
        </p:nvSpPr>
        <p:spPr>
          <a:xfrm>
            <a:off x="21605029" y="-2603724"/>
            <a:ext cx="2291550" cy="1200329"/>
          </a:xfrm>
          <a:prstGeom prst="rect">
            <a:avLst/>
          </a:prstGeom>
          <a:noFill/>
        </p:spPr>
        <p:txBody>
          <a:bodyPr wrap="square" rtlCol="1">
            <a:spAutoFit/>
          </a:bodyPr>
          <a:lstStyle/>
          <a:p>
            <a:r>
              <a:rPr lang="fa-IR" dirty="0">
                <a:solidFill>
                  <a:schemeClr val="bg1"/>
                </a:solidFill>
                <a:latin typeface="Adobe Arabic" panose="02040503050201020203" pitchFamily="18" charset="-78"/>
                <a:cs typeface="Adobe Arabic" panose="02040503050201020203" pitchFamily="18" charset="-78"/>
              </a:rPr>
              <a:t>سرآغاز تحصن و هجرت به رهبری سید عبدالله بهبهانی و سید محمد طباطبایی</a:t>
            </a:r>
          </a:p>
          <a:p>
            <a:r>
              <a:rPr lang="fa-IR" dirty="0">
                <a:solidFill>
                  <a:schemeClr val="bg1"/>
                </a:solidFill>
                <a:latin typeface="Adobe Arabic" panose="02040503050201020203" pitchFamily="18" charset="-78"/>
                <a:cs typeface="Adobe Arabic" panose="02040503050201020203" pitchFamily="18" charset="-78"/>
              </a:rPr>
              <a:t>با ایده ی عدالت خوانه</a:t>
            </a:r>
          </a:p>
        </p:txBody>
      </p:sp>
      <p:pic>
        <p:nvPicPr>
          <p:cNvPr id="27" name="Picture 26">
            <a:extLst>
              <a:ext uri="{FF2B5EF4-FFF2-40B4-BE49-F238E27FC236}">
                <a16:creationId xmlns:a16="http://schemas.microsoft.com/office/drawing/2014/main" id="{C1E36B22-5DEA-450E-05F4-A716DD9E8501}"/>
              </a:ext>
            </a:extLst>
          </p:cNvPr>
          <p:cNvPicPr>
            <a:picLocks noChangeAspect="1"/>
          </p:cNvPicPr>
          <p:nvPr/>
        </p:nvPicPr>
        <p:blipFill>
          <a:blip r:embed="rId12">
            <a:extLst>
              <a:ext uri="{28A0092B-C50C-407E-A947-70E740481C1C}">
                <a14:useLocalDpi xmlns:a14="http://schemas.microsoft.com/office/drawing/2010/main" val="0"/>
              </a:ext>
            </a:extLst>
          </a:blip>
          <a:srcRect b="2767"/>
          <a:stretch/>
        </p:blipFill>
        <p:spPr>
          <a:xfrm>
            <a:off x="-3890300" y="-2823546"/>
            <a:ext cx="3012826" cy="4919174"/>
          </a:xfrm>
          <a:prstGeom prst="rect">
            <a:avLst/>
          </a:prstGeom>
        </p:spPr>
      </p:pic>
      <p:sp>
        <p:nvSpPr>
          <p:cNvPr id="28" name="TextBox 27">
            <a:extLst>
              <a:ext uri="{FF2B5EF4-FFF2-40B4-BE49-F238E27FC236}">
                <a16:creationId xmlns:a16="http://schemas.microsoft.com/office/drawing/2014/main" id="{CE7964B3-8DB8-2D43-67BE-2991588BFDBE}"/>
              </a:ext>
            </a:extLst>
          </p:cNvPr>
          <p:cNvSpPr txBox="1"/>
          <p:nvPr/>
        </p:nvSpPr>
        <p:spPr>
          <a:xfrm>
            <a:off x="-9014778" y="-2679834"/>
            <a:ext cx="4823751" cy="1446550"/>
          </a:xfrm>
          <a:prstGeom prst="rect">
            <a:avLst/>
          </a:prstGeom>
          <a:noFill/>
        </p:spPr>
        <p:txBody>
          <a:bodyPr wrap="square" rtlCol="1">
            <a:spAutoFit/>
          </a:bodyPr>
          <a:lstStyle/>
          <a:p>
            <a:pPr algn="r" rtl="1"/>
            <a:r>
              <a:rPr lang="fa-IR" sz="4400" b="1" dirty="0">
                <a:highlight>
                  <a:srgbClr val="F5DAB3"/>
                </a:highlight>
                <a:latin typeface="Adobe Arabic" panose="02040503050201020203" pitchFamily="18" charset="-78"/>
                <a:cs typeface="Adobe Arabic" panose="02040503050201020203" pitchFamily="18" charset="-78"/>
              </a:rPr>
              <a:t>قرار داد رژی  انحصار معاملات توتون و تنباکو </a:t>
            </a:r>
          </a:p>
        </p:txBody>
      </p:sp>
      <p:pic>
        <p:nvPicPr>
          <p:cNvPr id="29" name="Picture 28">
            <a:extLst>
              <a:ext uri="{FF2B5EF4-FFF2-40B4-BE49-F238E27FC236}">
                <a16:creationId xmlns:a16="http://schemas.microsoft.com/office/drawing/2014/main" id="{CE3F092C-0164-A2C8-B762-CEE9F6F16BC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116214" y="-632378"/>
            <a:ext cx="3925187" cy="2728006"/>
          </a:xfrm>
          <a:prstGeom prst="rect">
            <a:avLst/>
          </a:prstGeom>
        </p:spPr>
      </p:pic>
      <p:sp>
        <p:nvSpPr>
          <p:cNvPr id="30" name="TextBox 29">
            <a:extLst>
              <a:ext uri="{FF2B5EF4-FFF2-40B4-BE49-F238E27FC236}">
                <a16:creationId xmlns:a16="http://schemas.microsoft.com/office/drawing/2014/main" id="{C7741AAC-DFC5-9020-22E0-C08AE8A11CAC}"/>
              </a:ext>
            </a:extLst>
          </p:cNvPr>
          <p:cNvSpPr txBox="1"/>
          <p:nvPr/>
        </p:nvSpPr>
        <p:spPr>
          <a:xfrm>
            <a:off x="-3890300" y="2329545"/>
            <a:ext cx="3012826" cy="923330"/>
          </a:xfrm>
          <a:prstGeom prst="rect">
            <a:avLst/>
          </a:prstGeom>
          <a:noFill/>
        </p:spPr>
        <p:txBody>
          <a:bodyPr wrap="square" rtlCol="1">
            <a:spAutoFit/>
          </a:bodyPr>
          <a:lstStyle/>
          <a:p>
            <a:r>
              <a:rPr lang="fa-IR" b="0" i="0" dirty="0">
                <a:solidFill>
                  <a:schemeClr val="bg1"/>
                </a:solidFill>
                <a:effectLst/>
                <a:latin typeface="Adobe Arabic" panose="02040503050201020203" pitchFamily="18" charset="-78"/>
                <a:cs typeface="Adobe Arabic" panose="02040503050201020203" pitchFamily="18" charset="-78"/>
              </a:rPr>
              <a:t>۲۹ اسفندماه ۱۲۶۸</a:t>
            </a:r>
          </a:p>
          <a:p>
            <a:r>
              <a:rPr lang="fa-IR" dirty="0">
                <a:solidFill>
                  <a:schemeClr val="bg1"/>
                </a:solidFill>
                <a:latin typeface="Adobe Arabic" panose="02040503050201020203" pitchFamily="18" charset="-78"/>
                <a:cs typeface="Adobe Arabic" panose="02040503050201020203" pitchFamily="18" charset="-78"/>
              </a:rPr>
              <a:t>رجب ۱۳۰۷ ه‍.ق</a:t>
            </a:r>
          </a:p>
          <a:p>
            <a:r>
              <a:rPr lang="fa-IR" dirty="0">
                <a:solidFill>
                  <a:schemeClr val="bg1"/>
                </a:solidFill>
                <a:latin typeface="Adobe Arabic" panose="02040503050201020203" pitchFamily="18" charset="-78"/>
                <a:cs typeface="Adobe Arabic" panose="02040503050201020203" pitchFamily="18" charset="-78"/>
              </a:rPr>
              <a:t>مارس ۱۸۹۰ میلادی</a:t>
            </a:r>
          </a:p>
        </p:txBody>
      </p:sp>
      <p:sp>
        <p:nvSpPr>
          <p:cNvPr id="31" name="TextBox 30">
            <a:extLst>
              <a:ext uri="{FF2B5EF4-FFF2-40B4-BE49-F238E27FC236}">
                <a16:creationId xmlns:a16="http://schemas.microsoft.com/office/drawing/2014/main" id="{77CC5C04-AE25-2151-12D7-A21BCF04C0AC}"/>
              </a:ext>
            </a:extLst>
          </p:cNvPr>
          <p:cNvSpPr txBox="1"/>
          <p:nvPr/>
        </p:nvSpPr>
        <p:spPr>
          <a:xfrm>
            <a:off x="-11035266" y="13953"/>
            <a:ext cx="2849525" cy="307777"/>
          </a:xfrm>
          <a:prstGeom prst="rect">
            <a:avLst/>
          </a:prstGeom>
          <a:noFill/>
        </p:spPr>
        <p:txBody>
          <a:bodyPr wrap="square" rtlCol="1">
            <a:spAutoFit/>
          </a:bodyPr>
          <a:lstStyle/>
          <a:p>
            <a:pPr algn="r" rtl="1"/>
            <a:r>
              <a:rPr lang="fa-IR" sz="1400" b="0" i="0" dirty="0">
                <a:solidFill>
                  <a:schemeClr val="bg1"/>
                </a:solidFill>
                <a:effectLst/>
                <a:latin typeface="Adobe Arabic" panose="02040503050201020203" pitchFamily="18" charset="-78"/>
                <a:cs typeface="Adobe Arabic" panose="02040503050201020203" pitchFamily="18" charset="-78"/>
              </a:rPr>
              <a:t>۱۵ هزار </a:t>
            </a:r>
            <a:r>
              <a:rPr lang="fa-IR" sz="1400" b="0" i="0" u="none" strike="noStrike" dirty="0">
                <a:solidFill>
                  <a:schemeClr val="bg1"/>
                </a:solidFill>
                <a:effectLst/>
                <a:latin typeface="Adobe Arabic" panose="02040503050201020203" pitchFamily="18" charset="-78"/>
                <a:cs typeface="Adobe Arabic" panose="02040503050201020203" pitchFamily="18" charset="-78"/>
                <a:hlinkClick r:id="rId14" tooltip="پوند استرلینگ">
                  <a:extLst>
                    <a:ext uri="{A12FA001-AC4F-418D-AE19-62706E023703}">
                      <ahyp:hlinkClr xmlns:ahyp="http://schemas.microsoft.com/office/drawing/2018/hyperlinkcolor" val="tx"/>
                    </a:ext>
                  </a:extLst>
                </a:hlinkClick>
              </a:rPr>
              <a:t>پوند</a:t>
            </a:r>
            <a:r>
              <a:rPr lang="fa-IR" sz="1400" b="0" i="0" u="none" strike="noStrike" dirty="0">
                <a:solidFill>
                  <a:schemeClr val="bg1"/>
                </a:solidFill>
                <a:effectLst/>
                <a:latin typeface="Adobe Arabic" panose="02040503050201020203" pitchFamily="18" charset="-78"/>
                <a:cs typeface="Adobe Arabic" panose="02040503050201020203" pitchFamily="18" charset="-78"/>
              </a:rPr>
              <a:t> و  یک چهارم از سود</a:t>
            </a:r>
            <a:endParaRPr lang="fa-IR" sz="1400" dirty="0">
              <a:solidFill>
                <a:schemeClr val="bg1"/>
              </a:solidFill>
              <a:latin typeface="Adobe Arabic" panose="02040503050201020203" pitchFamily="18" charset="-78"/>
              <a:cs typeface="Adobe Arabic" panose="02040503050201020203" pitchFamily="18" charset="-78"/>
            </a:endParaRPr>
          </a:p>
        </p:txBody>
      </p:sp>
      <p:sp>
        <p:nvSpPr>
          <p:cNvPr id="32" name="TextBox 31">
            <a:extLst>
              <a:ext uri="{FF2B5EF4-FFF2-40B4-BE49-F238E27FC236}">
                <a16:creationId xmlns:a16="http://schemas.microsoft.com/office/drawing/2014/main" id="{ECD6D33B-8D41-C697-2E0E-3E3D3D2A324D}"/>
              </a:ext>
            </a:extLst>
          </p:cNvPr>
          <p:cNvSpPr txBox="1"/>
          <p:nvPr/>
        </p:nvSpPr>
        <p:spPr>
          <a:xfrm>
            <a:off x="-12247379" y="-632378"/>
            <a:ext cx="4061638" cy="646331"/>
          </a:xfrm>
          <a:prstGeom prst="rect">
            <a:avLst/>
          </a:prstGeom>
          <a:noFill/>
        </p:spPr>
        <p:txBody>
          <a:bodyPr wrap="square" rtlCol="1">
            <a:spAutoFit/>
          </a:bodyPr>
          <a:lstStyle/>
          <a:p>
            <a:pPr algn="r" rtl="1"/>
            <a:r>
              <a:rPr lang="fa-IR" b="0" i="0" dirty="0">
                <a:solidFill>
                  <a:schemeClr val="bg1"/>
                </a:solidFill>
                <a:effectLst/>
                <a:latin typeface="Adobe Arabic" panose="02040503050201020203" pitchFamily="18" charset="-78"/>
                <a:cs typeface="Adobe Arabic" panose="02040503050201020203" pitchFamily="18" charset="-78"/>
              </a:rPr>
              <a:t>انحصار خرید و فروش توتون و تنباکوی ایران به مدت پنجاه سال</a:t>
            </a:r>
            <a:endParaRPr lang="fa-IR" dirty="0">
              <a:solidFill>
                <a:schemeClr val="bg1"/>
              </a:solidFill>
              <a:latin typeface="Adobe Arabic" panose="02040503050201020203" pitchFamily="18" charset="-78"/>
              <a:cs typeface="Adobe Arabic" panose="02040503050201020203" pitchFamily="18" charset="-78"/>
            </a:endParaRPr>
          </a:p>
        </p:txBody>
      </p:sp>
      <p:sp>
        <p:nvSpPr>
          <p:cNvPr id="33" name="TextBox 32">
            <a:extLst>
              <a:ext uri="{FF2B5EF4-FFF2-40B4-BE49-F238E27FC236}">
                <a16:creationId xmlns:a16="http://schemas.microsoft.com/office/drawing/2014/main" id="{D4F0690F-9FFA-A42D-380E-B8F421CF4EB8}"/>
              </a:ext>
            </a:extLst>
          </p:cNvPr>
          <p:cNvSpPr txBox="1"/>
          <p:nvPr/>
        </p:nvSpPr>
        <p:spPr>
          <a:xfrm>
            <a:off x="-8185741" y="2200495"/>
            <a:ext cx="2513812" cy="523220"/>
          </a:xfrm>
          <a:prstGeom prst="rect">
            <a:avLst/>
          </a:prstGeom>
          <a:noFill/>
        </p:spPr>
        <p:txBody>
          <a:bodyPr wrap="square" rtlCol="1">
            <a:spAutoFit/>
          </a:bodyPr>
          <a:lstStyle/>
          <a:p>
            <a:r>
              <a:rPr lang="fa-IR" sz="1400" b="0" i="0" dirty="0">
                <a:solidFill>
                  <a:schemeClr val="bg1"/>
                </a:solidFill>
                <a:effectLst/>
                <a:latin typeface="IRAN"/>
                <a:cs typeface="2  Traffic" panose="00000400000000000000" pitchFamily="2" charset="-78"/>
              </a:rPr>
              <a:t>۲۰۰ هزار نفر از شهروندان انگلیسی، هندی و پاکستانی</a:t>
            </a:r>
            <a:endParaRPr lang="fa-IR" sz="1400" dirty="0">
              <a:solidFill>
                <a:schemeClr val="bg1"/>
              </a:solidFill>
              <a:cs typeface="2  Traffic" panose="00000400000000000000" pitchFamily="2" charset="-78"/>
            </a:endParaRPr>
          </a:p>
        </p:txBody>
      </p:sp>
    </p:spTree>
    <p:extLst>
      <p:ext uri="{BB962C8B-B14F-4D97-AF65-F5344CB8AC3E}">
        <p14:creationId xmlns:p14="http://schemas.microsoft.com/office/powerpoint/2010/main" val="24343001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E727CF-FBD0-4BA1-892F-98DE4445F811}"/>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DFB4BAE1-4BF4-731E-3281-A75C533A5E8A}"/>
              </a:ext>
            </a:extLst>
          </p:cNvPr>
          <p:cNvSpPr/>
          <p:nvPr/>
        </p:nvSpPr>
        <p:spPr>
          <a:xfrm>
            <a:off x="0" y="0"/>
            <a:ext cx="12192000" cy="694306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fa-IR" dirty="0"/>
          </a:p>
        </p:txBody>
      </p:sp>
      <p:pic>
        <p:nvPicPr>
          <p:cNvPr id="3" name="Picture 2">
            <a:extLst>
              <a:ext uri="{FF2B5EF4-FFF2-40B4-BE49-F238E27FC236}">
                <a16:creationId xmlns:a16="http://schemas.microsoft.com/office/drawing/2014/main" id="{34B8CDBF-52F1-110C-8358-4BD69F0080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49469" y="2255725"/>
            <a:ext cx="3363433" cy="3840598"/>
          </a:xfrm>
          <a:prstGeom prst="rect">
            <a:avLst/>
          </a:prstGeom>
        </p:spPr>
      </p:pic>
      <p:sp>
        <p:nvSpPr>
          <p:cNvPr id="10" name="TextBox 9">
            <a:extLst>
              <a:ext uri="{FF2B5EF4-FFF2-40B4-BE49-F238E27FC236}">
                <a16:creationId xmlns:a16="http://schemas.microsoft.com/office/drawing/2014/main" id="{56BF1EF0-49AC-C054-A016-FAF306835C17}"/>
              </a:ext>
            </a:extLst>
          </p:cNvPr>
          <p:cNvSpPr txBox="1"/>
          <p:nvPr/>
        </p:nvSpPr>
        <p:spPr>
          <a:xfrm>
            <a:off x="5121281" y="2975384"/>
            <a:ext cx="2828188" cy="3477875"/>
          </a:xfrm>
          <a:prstGeom prst="rect">
            <a:avLst/>
          </a:prstGeom>
          <a:noFill/>
        </p:spPr>
        <p:txBody>
          <a:bodyPr wrap="square" rtlCol="1">
            <a:spAutoFit/>
          </a:bodyPr>
          <a:lstStyle/>
          <a:p>
            <a:r>
              <a:rPr lang="fa-IR" sz="4400" b="1" dirty="0">
                <a:solidFill>
                  <a:srgbClr val="F5DAB3"/>
                </a:solidFill>
                <a:cs typeface="B Ferdosi" panose="00000400000000000000" pitchFamily="2" charset="-78"/>
              </a:rPr>
              <a:t>2. مقابله با ایده جمهوریت و مشروطه کردن قدرت شاه توسط قانون</a:t>
            </a:r>
          </a:p>
        </p:txBody>
      </p:sp>
      <p:cxnSp>
        <p:nvCxnSpPr>
          <p:cNvPr id="15" name="Connector: Elbow 14">
            <a:extLst>
              <a:ext uri="{FF2B5EF4-FFF2-40B4-BE49-F238E27FC236}">
                <a16:creationId xmlns:a16="http://schemas.microsoft.com/office/drawing/2014/main" id="{8ABFCE06-426C-0761-0E69-6F5276C18B84}"/>
              </a:ext>
            </a:extLst>
          </p:cNvPr>
          <p:cNvCxnSpPr/>
          <p:nvPr/>
        </p:nvCxnSpPr>
        <p:spPr>
          <a:xfrm rot="10800000" flipV="1">
            <a:off x="8182640" y="4361623"/>
            <a:ext cx="3363433" cy="1967023"/>
          </a:xfrm>
          <a:prstGeom prst="bentConnector3">
            <a:avLst>
              <a:gd name="adj1" fmla="val -264"/>
            </a:avLst>
          </a:prstGeom>
          <a:ln w="28575">
            <a:solidFill>
              <a:schemeClr val="bg1"/>
            </a:solidFill>
            <a:prstDash val="dash"/>
          </a:ln>
        </p:spPr>
        <p:style>
          <a:lnRef idx="1">
            <a:schemeClr val="dk1"/>
          </a:lnRef>
          <a:fillRef idx="0">
            <a:schemeClr val="dk1"/>
          </a:fillRef>
          <a:effectRef idx="0">
            <a:schemeClr val="dk1"/>
          </a:effectRef>
          <a:fontRef idx="minor">
            <a:schemeClr val="tx1"/>
          </a:fontRef>
        </p:style>
      </p:cxnSp>
      <p:sp>
        <p:nvSpPr>
          <p:cNvPr id="4" name="TextBox 3">
            <a:extLst>
              <a:ext uri="{FF2B5EF4-FFF2-40B4-BE49-F238E27FC236}">
                <a16:creationId xmlns:a16="http://schemas.microsoft.com/office/drawing/2014/main" id="{E6696935-2862-FFEA-7B1B-876A0CB28CEA}"/>
              </a:ext>
            </a:extLst>
          </p:cNvPr>
          <p:cNvSpPr txBox="1"/>
          <p:nvPr/>
        </p:nvSpPr>
        <p:spPr>
          <a:xfrm>
            <a:off x="918785" y="5446337"/>
            <a:ext cx="1470697" cy="646331"/>
          </a:xfrm>
          <a:prstGeom prst="rect">
            <a:avLst/>
          </a:prstGeom>
          <a:noFill/>
        </p:spPr>
        <p:txBody>
          <a:bodyPr wrap="square" rtlCol="1">
            <a:spAutoFit/>
          </a:bodyPr>
          <a:lstStyle/>
          <a:p>
            <a:r>
              <a:rPr lang="fa-IR" b="0" i="0" dirty="0">
                <a:solidFill>
                  <a:schemeClr val="bg1"/>
                </a:solidFill>
                <a:effectLst/>
                <a:latin typeface="Adobe Arabic" panose="02040503050201020203" pitchFamily="18" charset="-78"/>
                <a:cs typeface="Adobe Arabic" panose="02040503050201020203" pitchFamily="18" charset="-78"/>
              </a:rPr>
              <a:t>اردیبهشت 1284خورشیدی</a:t>
            </a:r>
            <a:endParaRPr lang="fa-IR" dirty="0">
              <a:solidFill>
                <a:schemeClr val="bg1"/>
              </a:solidFill>
              <a:latin typeface="Adobe Arabic" panose="02040503050201020203" pitchFamily="18" charset="-78"/>
              <a:cs typeface="Adobe Arabic" panose="02040503050201020203" pitchFamily="18" charset="-78"/>
            </a:endParaRPr>
          </a:p>
        </p:txBody>
      </p:sp>
      <p:pic>
        <p:nvPicPr>
          <p:cNvPr id="13" name="Picture 12">
            <a:extLst>
              <a:ext uri="{FF2B5EF4-FFF2-40B4-BE49-F238E27FC236}">
                <a16:creationId xmlns:a16="http://schemas.microsoft.com/office/drawing/2014/main" id="{342FC470-B97B-A423-46FE-6FBAFB7FC735}"/>
              </a:ext>
            </a:extLst>
          </p:cNvPr>
          <p:cNvPicPr>
            <a:picLocks noChangeAspect="1"/>
          </p:cNvPicPr>
          <p:nvPr/>
        </p:nvPicPr>
        <p:blipFill>
          <a:blip r:embed="rId3">
            <a:extLst>
              <a:ext uri="{28A0092B-C50C-407E-A947-70E740481C1C}">
                <a14:useLocalDpi xmlns:a14="http://schemas.microsoft.com/office/drawing/2010/main" val="0"/>
              </a:ext>
            </a:extLst>
          </a:blip>
          <a:srcRect b="6513"/>
          <a:stretch/>
        </p:blipFill>
        <p:spPr>
          <a:xfrm>
            <a:off x="918785" y="3157869"/>
            <a:ext cx="3415544" cy="2187265"/>
          </a:xfrm>
          <a:prstGeom prst="rect">
            <a:avLst/>
          </a:prstGeom>
        </p:spPr>
      </p:pic>
      <p:sp>
        <p:nvSpPr>
          <p:cNvPr id="14" name="TextBox 13">
            <a:extLst>
              <a:ext uri="{FF2B5EF4-FFF2-40B4-BE49-F238E27FC236}">
                <a16:creationId xmlns:a16="http://schemas.microsoft.com/office/drawing/2014/main" id="{50E48BF8-124F-C31B-6CC6-48E2A1BF7F01}"/>
              </a:ext>
            </a:extLst>
          </p:cNvPr>
          <p:cNvSpPr txBox="1"/>
          <p:nvPr/>
        </p:nvSpPr>
        <p:spPr>
          <a:xfrm>
            <a:off x="1783403" y="5365388"/>
            <a:ext cx="3104707" cy="523220"/>
          </a:xfrm>
          <a:prstGeom prst="rect">
            <a:avLst/>
          </a:prstGeom>
          <a:noFill/>
        </p:spPr>
        <p:txBody>
          <a:bodyPr wrap="square" rtlCol="1">
            <a:spAutoFit/>
          </a:bodyPr>
          <a:lstStyle/>
          <a:p>
            <a:r>
              <a:rPr lang="fa-IR" sz="2800" b="1" dirty="0">
                <a:solidFill>
                  <a:schemeClr val="bg1"/>
                </a:solidFill>
                <a:latin typeface="Adobe Arabic" panose="02040503050201020203" pitchFamily="18" charset="-78"/>
                <a:cs typeface="Adobe Arabic" panose="02040503050201020203" pitchFamily="18" charset="-78"/>
              </a:rPr>
              <a:t>فلک کردن تاجران قند</a:t>
            </a:r>
          </a:p>
        </p:txBody>
      </p:sp>
      <p:pic>
        <p:nvPicPr>
          <p:cNvPr id="17" name="Picture 16">
            <a:extLst>
              <a:ext uri="{FF2B5EF4-FFF2-40B4-BE49-F238E27FC236}">
                <a16:creationId xmlns:a16="http://schemas.microsoft.com/office/drawing/2014/main" id="{DEEF6FD5-EA7E-5FE7-977D-E8833E1CFA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8785" y="574157"/>
            <a:ext cx="3247616" cy="2257093"/>
          </a:xfrm>
          <a:prstGeom prst="rect">
            <a:avLst/>
          </a:prstGeom>
        </p:spPr>
      </p:pic>
      <p:sp>
        <p:nvSpPr>
          <p:cNvPr id="19" name="TextBox 18">
            <a:extLst>
              <a:ext uri="{FF2B5EF4-FFF2-40B4-BE49-F238E27FC236}">
                <a16:creationId xmlns:a16="http://schemas.microsoft.com/office/drawing/2014/main" id="{4F6D1C79-EE22-76E5-5321-732A6FD428F7}"/>
              </a:ext>
            </a:extLst>
          </p:cNvPr>
          <p:cNvSpPr txBox="1"/>
          <p:nvPr/>
        </p:nvSpPr>
        <p:spPr>
          <a:xfrm>
            <a:off x="4382596" y="761678"/>
            <a:ext cx="2985767" cy="954107"/>
          </a:xfrm>
          <a:prstGeom prst="rect">
            <a:avLst/>
          </a:prstGeom>
          <a:noFill/>
        </p:spPr>
        <p:txBody>
          <a:bodyPr wrap="square" rtlCol="1">
            <a:spAutoFit/>
          </a:bodyPr>
          <a:lstStyle/>
          <a:p>
            <a:r>
              <a:rPr lang="fa-IR" sz="2400" b="1" dirty="0">
                <a:highlight>
                  <a:srgbClr val="F5DAB3"/>
                </a:highlight>
                <a:latin typeface="Adobe Arabic" panose="02040503050201020203" pitchFamily="18" charset="-78"/>
                <a:cs typeface="Adobe Arabic" panose="02040503050201020203" pitchFamily="18" charset="-78"/>
              </a:rPr>
              <a:t>واگذاری گمرکات و بنادر</a:t>
            </a:r>
          </a:p>
          <a:p>
            <a:r>
              <a:rPr lang="fa-IR" sz="1600" b="1" dirty="0">
                <a:highlight>
                  <a:srgbClr val="F5DAB3"/>
                </a:highlight>
                <a:latin typeface="Adobe Arabic" panose="02040503050201020203" pitchFamily="18" charset="-78"/>
                <a:cs typeface="Adobe Arabic" panose="02040503050201020203" pitchFamily="18" charset="-78"/>
              </a:rPr>
              <a:t>افزایش تعرفه گمرکات</a:t>
            </a:r>
          </a:p>
          <a:p>
            <a:r>
              <a:rPr lang="fa-IR" sz="1600" b="1" dirty="0">
                <a:highlight>
                  <a:srgbClr val="F5DAB3"/>
                </a:highlight>
                <a:latin typeface="Adobe Arabic" panose="02040503050201020203" pitchFamily="18" charset="-78"/>
                <a:cs typeface="Adobe Arabic" panose="02040503050201020203" pitchFamily="18" charset="-78"/>
              </a:rPr>
              <a:t>40000پوند به 60000 پوند</a:t>
            </a:r>
          </a:p>
        </p:txBody>
      </p:sp>
      <p:sp>
        <p:nvSpPr>
          <p:cNvPr id="20" name="TextBox 19">
            <a:extLst>
              <a:ext uri="{FF2B5EF4-FFF2-40B4-BE49-F238E27FC236}">
                <a16:creationId xmlns:a16="http://schemas.microsoft.com/office/drawing/2014/main" id="{3D1B1E9E-4840-683D-F910-D8A2842140CA}"/>
              </a:ext>
            </a:extLst>
          </p:cNvPr>
          <p:cNvSpPr txBox="1"/>
          <p:nvPr/>
        </p:nvSpPr>
        <p:spPr>
          <a:xfrm>
            <a:off x="4399325" y="1715785"/>
            <a:ext cx="2519917" cy="954107"/>
          </a:xfrm>
          <a:prstGeom prst="rect">
            <a:avLst/>
          </a:prstGeom>
          <a:noFill/>
        </p:spPr>
        <p:txBody>
          <a:bodyPr wrap="square" rtlCol="1">
            <a:spAutoFit/>
          </a:bodyPr>
          <a:lstStyle/>
          <a:p>
            <a:r>
              <a:rPr lang="fa-IR" sz="2800" b="1" dirty="0">
                <a:solidFill>
                  <a:schemeClr val="bg1"/>
                </a:solidFill>
                <a:latin typeface="Arabic Typesetting" panose="03020402040406030203" pitchFamily="66" charset="-78"/>
                <a:cs typeface="Arabic Typesetting" panose="03020402040406030203" pitchFamily="66" charset="-78"/>
              </a:rPr>
              <a:t>توهین به لباس روحانیت توسط موسیو نوز بلژیکی</a:t>
            </a:r>
          </a:p>
        </p:txBody>
      </p:sp>
      <p:sp>
        <p:nvSpPr>
          <p:cNvPr id="21" name="TextBox 20">
            <a:extLst>
              <a:ext uri="{FF2B5EF4-FFF2-40B4-BE49-F238E27FC236}">
                <a16:creationId xmlns:a16="http://schemas.microsoft.com/office/drawing/2014/main" id="{311E5E97-9BFA-DB1B-2B2A-1DBDD43AC361}"/>
              </a:ext>
            </a:extLst>
          </p:cNvPr>
          <p:cNvSpPr txBox="1"/>
          <p:nvPr/>
        </p:nvSpPr>
        <p:spPr>
          <a:xfrm>
            <a:off x="4485662" y="2601867"/>
            <a:ext cx="2779634" cy="307777"/>
          </a:xfrm>
          <a:prstGeom prst="rect">
            <a:avLst/>
          </a:prstGeom>
          <a:noFill/>
        </p:spPr>
        <p:txBody>
          <a:bodyPr wrap="square" rtlCol="1">
            <a:spAutoFit/>
          </a:bodyPr>
          <a:lstStyle/>
          <a:p>
            <a:r>
              <a:rPr lang="fa-IR" sz="1400" b="0" i="0" dirty="0">
                <a:solidFill>
                  <a:schemeClr val="bg1"/>
                </a:solidFill>
                <a:effectLst/>
                <a:latin typeface="Vazirmatn" pitchFamily="2" charset="-78"/>
              </a:rPr>
              <a:t>۱۳۲۳ قمری. ۱۲۸۴ شمسی</a:t>
            </a:r>
            <a:endParaRPr lang="fa-IR" sz="1400" dirty="0">
              <a:solidFill>
                <a:schemeClr val="bg1"/>
              </a:solidFill>
            </a:endParaRPr>
          </a:p>
        </p:txBody>
      </p:sp>
      <p:pic>
        <p:nvPicPr>
          <p:cNvPr id="23" name="Picture 22">
            <a:extLst>
              <a:ext uri="{FF2B5EF4-FFF2-40B4-BE49-F238E27FC236}">
                <a16:creationId xmlns:a16="http://schemas.microsoft.com/office/drawing/2014/main" id="{0AC36419-BFEB-0931-B750-3697F1A4B8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52166" y="219800"/>
            <a:ext cx="2355138" cy="1752268"/>
          </a:xfrm>
          <a:prstGeom prst="rect">
            <a:avLst/>
          </a:prstGeom>
        </p:spPr>
      </p:pic>
      <p:sp>
        <p:nvSpPr>
          <p:cNvPr id="24" name="TextBox 23">
            <a:extLst>
              <a:ext uri="{FF2B5EF4-FFF2-40B4-BE49-F238E27FC236}">
                <a16:creationId xmlns:a16="http://schemas.microsoft.com/office/drawing/2014/main" id="{A4F39F59-974A-F8A1-B2F7-DDED7B5ADB94}"/>
              </a:ext>
            </a:extLst>
          </p:cNvPr>
          <p:cNvSpPr txBox="1"/>
          <p:nvPr/>
        </p:nvSpPr>
        <p:spPr>
          <a:xfrm>
            <a:off x="9631185" y="574157"/>
            <a:ext cx="2291550" cy="1200329"/>
          </a:xfrm>
          <a:prstGeom prst="rect">
            <a:avLst/>
          </a:prstGeom>
          <a:noFill/>
        </p:spPr>
        <p:txBody>
          <a:bodyPr wrap="square" rtlCol="1">
            <a:spAutoFit/>
          </a:bodyPr>
          <a:lstStyle/>
          <a:p>
            <a:r>
              <a:rPr lang="fa-IR" dirty="0">
                <a:solidFill>
                  <a:schemeClr val="bg1"/>
                </a:solidFill>
                <a:latin typeface="Adobe Arabic" panose="02040503050201020203" pitchFamily="18" charset="-78"/>
                <a:cs typeface="Adobe Arabic" panose="02040503050201020203" pitchFamily="18" charset="-78"/>
              </a:rPr>
              <a:t>سرآغاز تحصن و هجرت به رهبری سید عبدالله بهبهانی و سید محمد طباطبایی</a:t>
            </a:r>
          </a:p>
          <a:p>
            <a:r>
              <a:rPr lang="fa-IR" dirty="0">
                <a:solidFill>
                  <a:schemeClr val="bg1"/>
                </a:solidFill>
                <a:latin typeface="Adobe Arabic" panose="02040503050201020203" pitchFamily="18" charset="-78"/>
                <a:cs typeface="Adobe Arabic" panose="02040503050201020203" pitchFamily="18" charset="-78"/>
              </a:rPr>
              <a:t>با ایده </a:t>
            </a:r>
            <a:r>
              <a:rPr lang="fa-IR" dirty="0" err="1">
                <a:solidFill>
                  <a:schemeClr val="bg1"/>
                </a:solidFill>
                <a:latin typeface="Adobe Arabic" panose="02040503050201020203" pitchFamily="18" charset="-78"/>
                <a:cs typeface="Adobe Arabic" panose="02040503050201020203" pitchFamily="18" charset="-78"/>
              </a:rPr>
              <a:t>عدالت‌خوانه</a:t>
            </a:r>
            <a:endParaRPr lang="fa-IR" dirty="0">
              <a:solidFill>
                <a:schemeClr val="bg1"/>
              </a:solidFill>
              <a:latin typeface="Adobe Arabic" panose="02040503050201020203" pitchFamily="18" charset="-78"/>
              <a:cs typeface="Adobe Arabic" panose="02040503050201020203" pitchFamily="18" charset="-78"/>
            </a:endParaRPr>
          </a:p>
        </p:txBody>
      </p:sp>
      <p:cxnSp>
        <p:nvCxnSpPr>
          <p:cNvPr id="2" name="Connector: Elbow 1">
            <a:extLst>
              <a:ext uri="{FF2B5EF4-FFF2-40B4-BE49-F238E27FC236}">
                <a16:creationId xmlns:a16="http://schemas.microsoft.com/office/drawing/2014/main" id="{BC8745AE-57DA-BCBF-041D-5D8C2F7B79A8}"/>
              </a:ext>
            </a:extLst>
          </p:cNvPr>
          <p:cNvCxnSpPr/>
          <p:nvPr/>
        </p:nvCxnSpPr>
        <p:spPr>
          <a:xfrm rot="10800000" flipV="1">
            <a:off x="17141996" y="-224120"/>
            <a:ext cx="3363433" cy="1967023"/>
          </a:xfrm>
          <a:prstGeom prst="bentConnector3">
            <a:avLst>
              <a:gd name="adj1" fmla="val 47470"/>
            </a:avLst>
          </a:prstGeom>
          <a:ln w="28575">
            <a:solidFill>
              <a:schemeClr val="bg1"/>
            </a:solidFill>
            <a:prstDash val="dash"/>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82B167F2-1F8A-8FB8-3FFF-F6CA20AA410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208531" y="-954702"/>
            <a:ext cx="3530121" cy="2560710"/>
          </a:xfrm>
          <a:prstGeom prst="rect">
            <a:avLst/>
          </a:prstGeom>
        </p:spPr>
      </p:pic>
      <p:sp>
        <p:nvSpPr>
          <p:cNvPr id="6" name="TextBox 5">
            <a:extLst>
              <a:ext uri="{FF2B5EF4-FFF2-40B4-BE49-F238E27FC236}">
                <a16:creationId xmlns:a16="http://schemas.microsoft.com/office/drawing/2014/main" id="{CF7EE8D5-9563-C0D5-6D2D-3198217AB7B4}"/>
              </a:ext>
            </a:extLst>
          </p:cNvPr>
          <p:cNvSpPr txBox="1"/>
          <p:nvPr/>
        </p:nvSpPr>
        <p:spPr>
          <a:xfrm>
            <a:off x="13111037" y="462755"/>
            <a:ext cx="2213676" cy="1015663"/>
          </a:xfrm>
          <a:prstGeom prst="rect">
            <a:avLst/>
          </a:prstGeom>
          <a:noFill/>
        </p:spPr>
        <p:txBody>
          <a:bodyPr wrap="square" rtlCol="1">
            <a:spAutoFit/>
          </a:bodyPr>
          <a:lstStyle/>
          <a:p>
            <a:r>
              <a:rPr lang="fa-IR" sz="2000" dirty="0">
                <a:highlight>
                  <a:srgbClr val="F5DAB3"/>
                </a:highlight>
                <a:latin typeface="Adobe Arabic" panose="02040503050201020203" pitchFamily="18" charset="-78"/>
                <a:cs typeface="Adobe Arabic" panose="02040503050201020203" pitchFamily="18" charset="-78"/>
              </a:rPr>
              <a:t>تجصن در شاه عبدالعظیم ، قم و </a:t>
            </a:r>
            <a:r>
              <a:rPr lang="fa-IR" sz="2000" dirty="0">
                <a:solidFill>
                  <a:srgbClr val="C00000"/>
                </a:solidFill>
                <a:highlight>
                  <a:srgbClr val="F5DAB3"/>
                </a:highlight>
                <a:latin typeface="Adobe Arabic" panose="02040503050201020203" pitchFamily="18" charset="-78"/>
                <a:cs typeface="Adobe Arabic" panose="02040503050201020203" pitchFamily="18" charset="-78"/>
              </a:rPr>
              <a:t>سفارت بریتانیا و عثمانی</a:t>
            </a:r>
          </a:p>
        </p:txBody>
      </p:sp>
      <p:pic>
        <p:nvPicPr>
          <p:cNvPr id="7" name="Picture 6">
            <a:extLst>
              <a:ext uri="{FF2B5EF4-FFF2-40B4-BE49-F238E27FC236}">
                <a16:creationId xmlns:a16="http://schemas.microsoft.com/office/drawing/2014/main" id="{EF5A6F03-D544-FF96-C118-0DBE5E41E82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987083" y="-2251344"/>
            <a:ext cx="2330774" cy="1712342"/>
          </a:xfrm>
          <a:prstGeom prst="rect">
            <a:avLst/>
          </a:prstGeom>
        </p:spPr>
      </p:pic>
      <p:pic>
        <p:nvPicPr>
          <p:cNvPr id="9" name="Picture 8">
            <a:extLst>
              <a:ext uri="{FF2B5EF4-FFF2-40B4-BE49-F238E27FC236}">
                <a16:creationId xmlns:a16="http://schemas.microsoft.com/office/drawing/2014/main" id="{EEF465B5-8828-A351-829F-F987294E884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780232" y="1920889"/>
            <a:ext cx="2272966" cy="1782006"/>
          </a:xfrm>
          <a:prstGeom prst="rect">
            <a:avLst/>
          </a:prstGeom>
        </p:spPr>
      </p:pic>
      <p:pic>
        <p:nvPicPr>
          <p:cNvPr id="11" name="Picture 10">
            <a:extLst>
              <a:ext uri="{FF2B5EF4-FFF2-40B4-BE49-F238E27FC236}">
                <a16:creationId xmlns:a16="http://schemas.microsoft.com/office/drawing/2014/main" id="{AAEB24D9-CCD7-511D-7A7F-4BC167CEFF4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271190" y="1920889"/>
            <a:ext cx="3363434" cy="1888008"/>
          </a:xfrm>
          <a:prstGeom prst="rect">
            <a:avLst/>
          </a:prstGeom>
        </p:spPr>
      </p:pic>
      <p:pic>
        <p:nvPicPr>
          <p:cNvPr id="12" name="Picture 11">
            <a:extLst>
              <a:ext uri="{FF2B5EF4-FFF2-40B4-BE49-F238E27FC236}">
                <a16:creationId xmlns:a16="http://schemas.microsoft.com/office/drawing/2014/main" id="{26294017-6280-6697-3DF3-5E47D9B744C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151310" y="-2189075"/>
            <a:ext cx="2016949" cy="1234373"/>
          </a:xfrm>
          <a:prstGeom prst="rect">
            <a:avLst/>
          </a:prstGeom>
        </p:spPr>
      </p:pic>
      <p:pic>
        <p:nvPicPr>
          <p:cNvPr id="16" name="Picture 15">
            <a:extLst>
              <a:ext uri="{FF2B5EF4-FFF2-40B4-BE49-F238E27FC236}">
                <a16:creationId xmlns:a16="http://schemas.microsoft.com/office/drawing/2014/main" id="{EC282C26-A7C0-F057-E1F1-1666BC9E407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9198806" y="-30736"/>
            <a:ext cx="4875192" cy="2632603"/>
          </a:xfrm>
          <a:prstGeom prst="rect">
            <a:avLst/>
          </a:prstGeom>
        </p:spPr>
      </p:pic>
      <p:sp>
        <p:nvSpPr>
          <p:cNvPr id="18" name="TextBox 17">
            <a:extLst>
              <a:ext uri="{FF2B5EF4-FFF2-40B4-BE49-F238E27FC236}">
                <a16:creationId xmlns:a16="http://schemas.microsoft.com/office/drawing/2014/main" id="{7C2A4F6A-67F4-AE6D-E38F-A988E5EB6440}"/>
              </a:ext>
            </a:extLst>
          </p:cNvPr>
          <p:cNvSpPr txBox="1"/>
          <p:nvPr/>
        </p:nvSpPr>
        <p:spPr>
          <a:xfrm>
            <a:off x="19238936" y="2854790"/>
            <a:ext cx="4465675" cy="954107"/>
          </a:xfrm>
          <a:prstGeom prst="rect">
            <a:avLst/>
          </a:prstGeom>
          <a:noFill/>
        </p:spPr>
        <p:txBody>
          <a:bodyPr wrap="square" rtlCol="1">
            <a:spAutoFit/>
          </a:bodyPr>
          <a:lstStyle/>
          <a:p>
            <a:r>
              <a:rPr lang="fa-IR" sz="2800" dirty="0">
                <a:highlight>
                  <a:srgbClr val="F5DAB3"/>
                </a:highlight>
                <a:latin typeface="Adobe Arabic" panose="02040503050201020203" pitchFamily="18" charset="-78"/>
                <a:cs typeface="Adobe Arabic" panose="02040503050201020203" pitchFamily="18" charset="-78"/>
              </a:rPr>
              <a:t>دستور تشکیل مجلس شورای ملی به فرمان مظفرالدین شاه</a:t>
            </a:r>
          </a:p>
        </p:txBody>
      </p:sp>
      <p:sp>
        <p:nvSpPr>
          <p:cNvPr id="22" name="TextBox 21">
            <a:extLst>
              <a:ext uri="{FF2B5EF4-FFF2-40B4-BE49-F238E27FC236}">
                <a16:creationId xmlns:a16="http://schemas.microsoft.com/office/drawing/2014/main" id="{7122F7DF-3105-8CF8-3680-27BF95320F2C}"/>
              </a:ext>
            </a:extLst>
          </p:cNvPr>
          <p:cNvSpPr txBox="1"/>
          <p:nvPr/>
        </p:nvSpPr>
        <p:spPr>
          <a:xfrm>
            <a:off x="21931078" y="3417779"/>
            <a:ext cx="1584251" cy="400110"/>
          </a:xfrm>
          <a:prstGeom prst="rect">
            <a:avLst/>
          </a:prstGeom>
          <a:noFill/>
        </p:spPr>
        <p:txBody>
          <a:bodyPr wrap="square" rtlCol="1">
            <a:spAutoFit/>
          </a:bodyPr>
          <a:lstStyle/>
          <a:p>
            <a:r>
              <a:rPr lang="fa-IR" sz="2000" b="1" i="0" dirty="0">
                <a:solidFill>
                  <a:schemeClr val="bg1"/>
                </a:solidFill>
                <a:effectLst/>
                <a:latin typeface="Arabic Typesetting" panose="03020402040406030203" pitchFamily="66" charset="-78"/>
                <a:cs typeface="Arabic Typesetting" panose="03020402040406030203" pitchFamily="66" charset="-78"/>
              </a:rPr>
              <a:t>۱۴ جمادی‌الثانی ۱۳۲۴</a:t>
            </a:r>
            <a:endParaRPr lang="fa-IR" sz="2000" b="1" dirty="0">
              <a:solidFill>
                <a:schemeClr val="bg1"/>
              </a:solidFill>
              <a:latin typeface="Arabic Typesetting" panose="03020402040406030203" pitchFamily="66" charset="-78"/>
              <a:cs typeface="Arabic Typesetting" panose="03020402040406030203" pitchFamily="66" charset="-78"/>
            </a:endParaRPr>
          </a:p>
        </p:txBody>
      </p:sp>
      <p:sp>
        <p:nvSpPr>
          <p:cNvPr id="25" name="TextBox 24">
            <a:extLst>
              <a:ext uri="{FF2B5EF4-FFF2-40B4-BE49-F238E27FC236}">
                <a16:creationId xmlns:a16="http://schemas.microsoft.com/office/drawing/2014/main" id="{53C1306D-A5A3-0B04-09F5-48E4BB1DC15C}"/>
              </a:ext>
            </a:extLst>
          </p:cNvPr>
          <p:cNvSpPr txBox="1"/>
          <p:nvPr/>
        </p:nvSpPr>
        <p:spPr>
          <a:xfrm>
            <a:off x="21604505" y="-2251344"/>
            <a:ext cx="2880710" cy="2123658"/>
          </a:xfrm>
          <a:prstGeom prst="rect">
            <a:avLst/>
          </a:prstGeom>
          <a:noFill/>
          <a:ln>
            <a:solidFill>
              <a:schemeClr val="bg1"/>
            </a:solidFill>
          </a:ln>
        </p:spPr>
        <p:txBody>
          <a:bodyPr wrap="square" rtlCol="1">
            <a:spAutoFit/>
          </a:bodyPr>
          <a:lstStyle/>
          <a:p>
            <a:r>
              <a:rPr lang="fa-IR" sz="4400" dirty="0">
                <a:solidFill>
                  <a:schemeClr val="bg1"/>
                </a:solidFill>
              </a:rPr>
              <a:t>شکل گیری ایده ی مشروطیت</a:t>
            </a:r>
          </a:p>
        </p:txBody>
      </p:sp>
      <p:pic>
        <p:nvPicPr>
          <p:cNvPr id="26" name="Picture 25">
            <a:extLst>
              <a:ext uri="{FF2B5EF4-FFF2-40B4-BE49-F238E27FC236}">
                <a16:creationId xmlns:a16="http://schemas.microsoft.com/office/drawing/2014/main" id="{A6AD15B5-28F8-36C1-5745-BED5700A120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384532" y="-625132"/>
            <a:ext cx="2404124" cy="3396302"/>
          </a:xfrm>
          <a:prstGeom prst="rect">
            <a:avLst/>
          </a:prstGeom>
        </p:spPr>
      </p:pic>
      <p:sp>
        <p:nvSpPr>
          <p:cNvPr id="27" name="TextBox 26">
            <a:extLst>
              <a:ext uri="{FF2B5EF4-FFF2-40B4-BE49-F238E27FC236}">
                <a16:creationId xmlns:a16="http://schemas.microsoft.com/office/drawing/2014/main" id="{AE9AF658-3E6C-F388-E134-711D1E7B26FE}"/>
              </a:ext>
            </a:extLst>
          </p:cNvPr>
          <p:cNvSpPr txBox="1"/>
          <p:nvPr/>
        </p:nvSpPr>
        <p:spPr>
          <a:xfrm>
            <a:off x="-8643002" y="1030845"/>
            <a:ext cx="4211263" cy="1754326"/>
          </a:xfrm>
          <a:prstGeom prst="rect">
            <a:avLst/>
          </a:prstGeom>
          <a:noFill/>
        </p:spPr>
        <p:txBody>
          <a:bodyPr wrap="square" rtlCol="1">
            <a:spAutoFit/>
          </a:bodyPr>
          <a:lstStyle/>
          <a:p>
            <a:r>
              <a:rPr lang="fa-IR" sz="3600" dirty="0">
                <a:solidFill>
                  <a:srgbClr val="F5DAB3"/>
                </a:solidFill>
                <a:cs typeface="B Nazanin" panose="00000400000000000000" pitchFamily="2" charset="-78"/>
              </a:rPr>
              <a:t>1.مقابله باتکیه بر ایده ولایت</a:t>
            </a:r>
          </a:p>
          <a:p>
            <a:r>
              <a:rPr lang="fa-IR" sz="3600" dirty="0">
                <a:solidFill>
                  <a:srgbClr val="F5DAB3"/>
                </a:solidFill>
                <a:cs typeface="B Nazanin" panose="00000400000000000000" pitchFamily="2" charset="-78"/>
              </a:rPr>
              <a:t>فتوای تاریخی</a:t>
            </a:r>
          </a:p>
          <a:p>
            <a:r>
              <a:rPr lang="fa-IR" sz="3600" dirty="0">
                <a:solidFill>
                  <a:srgbClr val="F5DAB3"/>
                </a:solidFill>
                <a:cs typeface="B Nazanin" panose="00000400000000000000" pitchFamily="2" charset="-78"/>
              </a:rPr>
              <a:t>  میرزای شیرازی</a:t>
            </a:r>
          </a:p>
        </p:txBody>
      </p:sp>
      <p:cxnSp>
        <p:nvCxnSpPr>
          <p:cNvPr id="28" name="Straight Connector 27">
            <a:extLst>
              <a:ext uri="{FF2B5EF4-FFF2-40B4-BE49-F238E27FC236}">
                <a16:creationId xmlns:a16="http://schemas.microsoft.com/office/drawing/2014/main" id="{2EE08DBB-AB61-B6D2-E8C6-C6C4C834878A}"/>
              </a:ext>
            </a:extLst>
          </p:cNvPr>
          <p:cNvCxnSpPr/>
          <p:nvPr/>
        </p:nvCxnSpPr>
        <p:spPr>
          <a:xfrm>
            <a:off x="-8580250" y="938986"/>
            <a:ext cx="3678468"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475EE4E5-9B10-8F90-07AC-FDA7930EA2B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643002" y="-2744291"/>
            <a:ext cx="2979832" cy="2710325"/>
          </a:xfrm>
          <a:prstGeom prst="rect">
            <a:avLst/>
          </a:prstGeom>
        </p:spPr>
      </p:pic>
      <p:pic>
        <p:nvPicPr>
          <p:cNvPr id="30" name="Picture 29">
            <a:extLst>
              <a:ext uri="{FF2B5EF4-FFF2-40B4-BE49-F238E27FC236}">
                <a16:creationId xmlns:a16="http://schemas.microsoft.com/office/drawing/2014/main" id="{C41FC91A-D1CF-0FAB-FC6B-38F11E5D2719}"/>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339913" y="80418"/>
            <a:ext cx="1647109" cy="2445708"/>
          </a:xfrm>
          <a:prstGeom prst="rect">
            <a:avLst/>
          </a:prstGeom>
        </p:spPr>
      </p:pic>
      <p:pic>
        <p:nvPicPr>
          <p:cNvPr id="31" name="Picture 30">
            <a:extLst>
              <a:ext uri="{FF2B5EF4-FFF2-40B4-BE49-F238E27FC236}">
                <a16:creationId xmlns:a16="http://schemas.microsoft.com/office/drawing/2014/main" id="{0249A7EF-3D18-D97D-8450-498D8AAACADC}"/>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548341" y="-2023918"/>
            <a:ext cx="2855537" cy="1989952"/>
          </a:xfrm>
          <a:prstGeom prst="rect">
            <a:avLst/>
          </a:prstGeom>
        </p:spPr>
      </p:pic>
      <p:sp>
        <p:nvSpPr>
          <p:cNvPr id="32" name="TextBox 31">
            <a:extLst>
              <a:ext uri="{FF2B5EF4-FFF2-40B4-BE49-F238E27FC236}">
                <a16:creationId xmlns:a16="http://schemas.microsoft.com/office/drawing/2014/main" id="{15D8984B-57AF-026F-1761-D1DA5588B84A}"/>
              </a:ext>
            </a:extLst>
          </p:cNvPr>
          <p:cNvSpPr txBox="1"/>
          <p:nvPr/>
        </p:nvSpPr>
        <p:spPr>
          <a:xfrm>
            <a:off x="-2870418" y="1599169"/>
            <a:ext cx="1722475" cy="931785"/>
          </a:xfrm>
          <a:prstGeom prst="rect">
            <a:avLst/>
          </a:prstGeom>
          <a:noFill/>
        </p:spPr>
        <p:txBody>
          <a:bodyPr wrap="square" rtlCol="1">
            <a:spAutoFit/>
          </a:bodyPr>
          <a:lstStyle/>
          <a:p>
            <a:pPr algn="r" rtl="1"/>
            <a:r>
              <a:rPr lang="fa-IR" b="0" i="0" dirty="0">
                <a:solidFill>
                  <a:srgbClr val="000000"/>
                </a:solidFill>
                <a:effectLst/>
                <a:highlight>
                  <a:srgbClr val="F5DAB3"/>
                </a:highlight>
                <a:latin typeface="Adobe Arabic" panose="02040503050201020203" pitchFamily="18" charset="-78"/>
                <a:cs typeface="Adobe Arabic" panose="02040503050201020203" pitchFamily="18" charset="-78"/>
              </a:rPr>
              <a:t>سِر هنری دراموند ولف وزیر مختار انگلیس در ایران</a:t>
            </a:r>
            <a:endParaRPr lang="fa-IR" dirty="0">
              <a:highlight>
                <a:srgbClr val="F5DAB3"/>
              </a:highlight>
              <a:latin typeface="Adobe Arabic" panose="02040503050201020203" pitchFamily="18" charset="-78"/>
              <a:cs typeface="Adobe Arabic" panose="02040503050201020203" pitchFamily="18" charset="-78"/>
            </a:endParaRPr>
          </a:p>
        </p:txBody>
      </p:sp>
      <p:pic>
        <p:nvPicPr>
          <p:cNvPr id="33" name="Picture 32">
            <a:extLst>
              <a:ext uri="{FF2B5EF4-FFF2-40B4-BE49-F238E27FC236}">
                <a16:creationId xmlns:a16="http://schemas.microsoft.com/office/drawing/2014/main" id="{BDA6A0DF-6526-79F6-27FD-971DF967F387}"/>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1384532" y="-3592245"/>
            <a:ext cx="1782180" cy="2710325"/>
          </a:xfrm>
          <a:prstGeom prst="rect">
            <a:avLst/>
          </a:prstGeom>
        </p:spPr>
      </p:pic>
      <p:sp>
        <p:nvSpPr>
          <p:cNvPr id="34" name="TextBox 33">
            <a:extLst>
              <a:ext uri="{FF2B5EF4-FFF2-40B4-BE49-F238E27FC236}">
                <a16:creationId xmlns:a16="http://schemas.microsoft.com/office/drawing/2014/main" id="{0FEE8D6C-B03A-5D34-B580-71AFA2391EFC}"/>
              </a:ext>
            </a:extLst>
          </p:cNvPr>
          <p:cNvSpPr txBox="1"/>
          <p:nvPr/>
        </p:nvSpPr>
        <p:spPr>
          <a:xfrm>
            <a:off x="-9497792" y="-3571532"/>
            <a:ext cx="2341413" cy="369332"/>
          </a:xfrm>
          <a:prstGeom prst="rect">
            <a:avLst/>
          </a:prstGeom>
          <a:noFill/>
        </p:spPr>
        <p:txBody>
          <a:bodyPr wrap="square" rtlCol="1">
            <a:spAutoFit/>
          </a:bodyPr>
          <a:lstStyle/>
          <a:p>
            <a:r>
              <a:rPr lang="fa-IR" dirty="0">
                <a:highlight>
                  <a:srgbClr val="F5DAB3"/>
                </a:highlight>
                <a:latin typeface="Adobe Arabic" panose="02040503050201020203" pitchFamily="18" charset="-78"/>
                <a:cs typeface="Adobe Arabic" panose="02040503050201020203" pitchFamily="18" charset="-78"/>
              </a:rPr>
              <a:t>سید علی اکبر فال اسیری</a:t>
            </a:r>
          </a:p>
        </p:txBody>
      </p:sp>
      <p:pic>
        <p:nvPicPr>
          <p:cNvPr id="35" name="Picture 34">
            <a:extLst>
              <a:ext uri="{FF2B5EF4-FFF2-40B4-BE49-F238E27FC236}">
                <a16:creationId xmlns:a16="http://schemas.microsoft.com/office/drawing/2014/main" id="{5357919A-2FE9-5029-C96B-6FAD2BBFD7A7}"/>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529089" y="-2638714"/>
            <a:ext cx="2083798" cy="2604748"/>
          </a:xfrm>
          <a:prstGeom prst="rect">
            <a:avLst/>
          </a:prstGeom>
        </p:spPr>
      </p:pic>
      <p:sp>
        <p:nvSpPr>
          <p:cNvPr id="36" name="TextBox 35">
            <a:extLst>
              <a:ext uri="{FF2B5EF4-FFF2-40B4-BE49-F238E27FC236}">
                <a16:creationId xmlns:a16="http://schemas.microsoft.com/office/drawing/2014/main" id="{0BF3BA9B-E396-1BC9-C7D8-A4A1986404BF}"/>
              </a:ext>
            </a:extLst>
          </p:cNvPr>
          <p:cNvSpPr txBox="1"/>
          <p:nvPr/>
        </p:nvSpPr>
        <p:spPr>
          <a:xfrm>
            <a:off x="-2605856" y="-13342"/>
            <a:ext cx="1772946" cy="1200329"/>
          </a:xfrm>
          <a:prstGeom prst="rect">
            <a:avLst/>
          </a:prstGeom>
          <a:noFill/>
        </p:spPr>
        <p:txBody>
          <a:bodyPr wrap="square" rtlCol="1">
            <a:spAutoFit/>
          </a:bodyPr>
          <a:lstStyle/>
          <a:p>
            <a:r>
              <a:rPr lang="fa-IR" sz="2400" dirty="0">
                <a:solidFill>
                  <a:schemeClr val="bg1"/>
                </a:solidFill>
                <a:latin typeface="Arabic Typesetting" panose="03020402040406030203" pitchFamily="66" charset="-78"/>
                <a:cs typeface="Arabic Typesetting" panose="03020402040406030203" pitchFamily="66" charset="-78"/>
              </a:rPr>
              <a:t>میرزای آشتیانی </a:t>
            </a:r>
          </a:p>
          <a:p>
            <a:r>
              <a:rPr lang="fa-IR" sz="2400" dirty="0">
                <a:solidFill>
                  <a:schemeClr val="bg1"/>
                </a:solidFill>
                <a:latin typeface="Arabic Typesetting" panose="03020402040406030203" pitchFamily="66" charset="-78"/>
                <a:cs typeface="Arabic Typesetting" panose="03020402040406030203" pitchFamily="66" charset="-78"/>
              </a:rPr>
              <a:t>جشن پیروزی جنبش تنباکو</a:t>
            </a:r>
          </a:p>
        </p:txBody>
      </p:sp>
      <p:sp>
        <p:nvSpPr>
          <p:cNvPr id="37" name="TextBox 36">
            <a:extLst>
              <a:ext uri="{FF2B5EF4-FFF2-40B4-BE49-F238E27FC236}">
                <a16:creationId xmlns:a16="http://schemas.microsoft.com/office/drawing/2014/main" id="{0FC3E9A5-6714-9C19-22E2-09BB31E6B495}"/>
              </a:ext>
            </a:extLst>
          </p:cNvPr>
          <p:cNvSpPr txBox="1"/>
          <p:nvPr/>
        </p:nvSpPr>
        <p:spPr>
          <a:xfrm>
            <a:off x="-8666133" y="80418"/>
            <a:ext cx="3222736" cy="400110"/>
          </a:xfrm>
          <a:prstGeom prst="rect">
            <a:avLst/>
          </a:prstGeom>
          <a:noFill/>
        </p:spPr>
        <p:txBody>
          <a:bodyPr wrap="square" rtlCol="1">
            <a:spAutoFit/>
          </a:bodyPr>
          <a:lstStyle/>
          <a:p>
            <a:r>
              <a:rPr lang="fa-IR" sz="2000" dirty="0">
                <a:solidFill>
                  <a:schemeClr val="bg1"/>
                </a:solidFill>
                <a:latin typeface="Arabic Typesetting" panose="03020402040406030203" pitchFamily="66" charset="-78"/>
                <a:cs typeface="Arabic Typesetting" panose="03020402040406030203" pitchFamily="66" charset="-78"/>
              </a:rPr>
              <a:t>ارسال تلگراف به ناصرالدین شاه</a:t>
            </a:r>
          </a:p>
        </p:txBody>
      </p:sp>
    </p:spTree>
    <p:extLst>
      <p:ext uri="{BB962C8B-B14F-4D97-AF65-F5344CB8AC3E}">
        <p14:creationId xmlns:p14="http://schemas.microsoft.com/office/powerpoint/2010/main" val="41725621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C926E-F92A-81C3-B205-75D60E853B67}"/>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1B2136D5-9ABD-8863-F5F4-B36A5DB65166}"/>
              </a:ext>
            </a:extLst>
          </p:cNvPr>
          <p:cNvSpPr/>
          <p:nvPr/>
        </p:nvSpPr>
        <p:spPr>
          <a:xfrm>
            <a:off x="0" y="0"/>
            <a:ext cx="12192000" cy="694306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fa-IR"/>
          </a:p>
        </p:txBody>
      </p:sp>
      <p:cxnSp>
        <p:nvCxnSpPr>
          <p:cNvPr id="15" name="Connector: Elbow 14">
            <a:extLst>
              <a:ext uri="{FF2B5EF4-FFF2-40B4-BE49-F238E27FC236}">
                <a16:creationId xmlns:a16="http://schemas.microsoft.com/office/drawing/2014/main" id="{1E3F4421-9F65-3BB7-ADB0-54CB32302E3C}"/>
              </a:ext>
            </a:extLst>
          </p:cNvPr>
          <p:cNvCxnSpPr/>
          <p:nvPr/>
        </p:nvCxnSpPr>
        <p:spPr>
          <a:xfrm rot="10800000" flipV="1">
            <a:off x="4184798" y="2096888"/>
            <a:ext cx="3363433" cy="1967023"/>
          </a:xfrm>
          <a:prstGeom prst="bentConnector3">
            <a:avLst>
              <a:gd name="adj1" fmla="val 47470"/>
            </a:avLst>
          </a:prstGeom>
          <a:ln w="28575">
            <a:solidFill>
              <a:schemeClr val="bg1"/>
            </a:solidFill>
            <a:prstDash val="dash"/>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68ACA694-784B-5E7F-AAA3-EDA036FE2D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1333" y="1366306"/>
            <a:ext cx="3530121" cy="2560710"/>
          </a:xfrm>
          <a:prstGeom prst="rect">
            <a:avLst/>
          </a:prstGeom>
        </p:spPr>
      </p:pic>
      <p:sp>
        <p:nvSpPr>
          <p:cNvPr id="6" name="TextBox 5">
            <a:extLst>
              <a:ext uri="{FF2B5EF4-FFF2-40B4-BE49-F238E27FC236}">
                <a16:creationId xmlns:a16="http://schemas.microsoft.com/office/drawing/2014/main" id="{99CC2FC5-4EED-07AC-05B5-9872A7ED3B07}"/>
              </a:ext>
            </a:extLst>
          </p:cNvPr>
          <p:cNvSpPr txBox="1"/>
          <p:nvPr/>
        </p:nvSpPr>
        <p:spPr>
          <a:xfrm>
            <a:off x="0" y="2783763"/>
            <a:ext cx="2367515" cy="1015663"/>
          </a:xfrm>
          <a:prstGeom prst="rect">
            <a:avLst/>
          </a:prstGeom>
          <a:noFill/>
        </p:spPr>
        <p:txBody>
          <a:bodyPr wrap="square" rtlCol="1">
            <a:spAutoFit/>
          </a:bodyPr>
          <a:lstStyle/>
          <a:p>
            <a:r>
              <a:rPr lang="fa-IR" sz="2000" dirty="0">
                <a:highlight>
                  <a:srgbClr val="F5DAB3"/>
                </a:highlight>
                <a:latin typeface="Adobe Arabic" panose="02040503050201020203" pitchFamily="18" charset="-78"/>
                <a:cs typeface="Adobe Arabic" panose="02040503050201020203" pitchFamily="18" charset="-78"/>
              </a:rPr>
              <a:t>تحصن در شاه عبدالعظیم، قم و </a:t>
            </a:r>
            <a:r>
              <a:rPr lang="fa-IR" sz="2000" dirty="0">
                <a:solidFill>
                  <a:srgbClr val="C00000"/>
                </a:solidFill>
                <a:highlight>
                  <a:srgbClr val="F5DAB3"/>
                </a:highlight>
                <a:latin typeface="Adobe Arabic" panose="02040503050201020203" pitchFamily="18" charset="-78"/>
                <a:cs typeface="Adobe Arabic" panose="02040503050201020203" pitchFamily="18" charset="-78"/>
              </a:rPr>
              <a:t>سفارت بریتانیا و عثمانی</a:t>
            </a:r>
          </a:p>
        </p:txBody>
      </p:sp>
      <p:pic>
        <p:nvPicPr>
          <p:cNvPr id="9" name="Picture 8">
            <a:extLst>
              <a:ext uri="{FF2B5EF4-FFF2-40B4-BE49-F238E27FC236}">
                <a16:creationId xmlns:a16="http://schemas.microsoft.com/office/drawing/2014/main" id="{E13D24F7-92AE-162C-26D7-3CDE0CED4B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29885" y="69664"/>
            <a:ext cx="2330774" cy="1712342"/>
          </a:xfrm>
          <a:prstGeom prst="rect">
            <a:avLst/>
          </a:prstGeom>
        </p:spPr>
      </p:pic>
      <p:pic>
        <p:nvPicPr>
          <p:cNvPr id="12" name="Picture 11">
            <a:extLst>
              <a:ext uri="{FF2B5EF4-FFF2-40B4-BE49-F238E27FC236}">
                <a16:creationId xmlns:a16="http://schemas.microsoft.com/office/drawing/2014/main" id="{AB200D6F-B9E7-FEBA-07BD-7DC90E8D11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23034" y="4241897"/>
            <a:ext cx="2272966" cy="1782006"/>
          </a:xfrm>
          <a:prstGeom prst="rect">
            <a:avLst/>
          </a:prstGeom>
        </p:spPr>
      </p:pic>
      <p:pic>
        <p:nvPicPr>
          <p:cNvPr id="14" name="Picture 13">
            <a:extLst>
              <a:ext uri="{FF2B5EF4-FFF2-40B4-BE49-F238E27FC236}">
                <a16:creationId xmlns:a16="http://schemas.microsoft.com/office/drawing/2014/main" id="{A583CB57-640F-941C-2F15-5F2566F7EDE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3992" y="4241897"/>
            <a:ext cx="3363434" cy="1888008"/>
          </a:xfrm>
          <a:prstGeom prst="rect">
            <a:avLst/>
          </a:prstGeom>
        </p:spPr>
      </p:pic>
      <p:pic>
        <p:nvPicPr>
          <p:cNvPr id="17" name="Picture 16">
            <a:extLst>
              <a:ext uri="{FF2B5EF4-FFF2-40B4-BE49-F238E27FC236}">
                <a16:creationId xmlns:a16="http://schemas.microsoft.com/office/drawing/2014/main" id="{CFB44F72-00A2-2495-0B40-AC816C53628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4112" y="131933"/>
            <a:ext cx="2016949" cy="1234373"/>
          </a:xfrm>
          <a:prstGeom prst="rect">
            <a:avLst/>
          </a:prstGeom>
        </p:spPr>
      </p:pic>
      <p:pic>
        <p:nvPicPr>
          <p:cNvPr id="19" name="Picture 18">
            <a:extLst>
              <a:ext uri="{FF2B5EF4-FFF2-40B4-BE49-F238E27FC236}">
                <a16:creationId xmlns:a16="http://schemas.microsoft.com/office/drawing/2014/main" id="{B89A3A29-C034-63EE-9513-EB570C33FC7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41608" y="2290272"/>
            <a:ext cx="4875192" cy="2632603"/>
          </a:xfrm>
          <a:prstGeom prst="rect">
            <a:avLst/>
          </a:prstGeom>
        </p:spPr>
      </p:pic>
      <p:sp>
        <p:nvSpPr>
          <p:cNvPr id="20" name="TextBox 19">
            <a:extLst>
              <a:ext uri="{FF2B5EF4-FFF2-40B4-BE49-F238E27FC236}">
                <a16:creationId xmlns:a16="http://schemas.microsoft.com/office/drawing/2014/main" id="{52A2C096-76CC-02BA-E952-84FB82E9EB37}"/>
              </a:ext>
            </a:extLst>
          </p:cNvPr>
          <p:cNvSpPr txBox="1"/>
          <p:nvPr/>
        </p:nvSpPr>
        <p:spPr>
          <a:xfrm>
            <a:off x="6281738" y="5175798"/>
            <a:ext cx="4465675" cy="954107"/>
          </a:xfrm>
          <a:prstGeom prst="rect">
            <a:avLst/>
          </a:prstGeom>
          <a:noFill/>
        </p:spPr>
        <p:txBody>
          <a:bodyPr wrap="square" rtlCol="1">
            <a:spAutoFit/>
          </a:bodyPr>
          <a:lstStyle/>
          <a:p>
            <a:r>
              <a:rPr lang="fa-IR" sz="2800" dirty="0">
                <a:highlight>
                  <a:srgbClr val="F5DAB3"/>
                </a:highlight>
                <a:latin typeface="Adobe Arabic" panose="02040503050201020203" pitchFamily="18" charset="-78"/>
                <a:cs typeface="Adobe Arabic" panose="02040503050201020203" pitchFamily="18" charset="-78"/>
              </a:rPr>
              <a:t>دستور تشکیل مجلس شورای ملی به فرمان مظفرالدین شاه</a:t>
            </a:r>
          </a:p>
        </p:txBody>
      </p:sp>
      <p:sp>
        <p:nvSpPr>
          <p:cNvPr id="21" name="TextBox 20">
            <a:extLst>
              <a:ext uri="{FF2B5EF4-FFF2-40B4-BE49-F238E27FC236}">
                <a16:creationId xmlns:a16="http://schemas.microsoft.com/office/drawing/2014/main" id="{E6496093-392B-E085-5B1E-34DB9DC0EB00}"/>
              </a:ext>
            </a:extLst>
          </p:cNvPr>
          <p:cNvSpPr txBox="1"/>
          <p:nvPr/>
        </p:nvSpPr>
        <p:spPr>
          <a:xfrm>
            <a:off x="8973880" y="5738787"/>
            <a:ext cx="1584251" cy="400110"/>
          </a:xfrm>
          <a:prstGeom prst="rect">
            <a:avLst/>
          </a:prstGeom>
          <a:noFill/>
        </p:spPr>
        <p:txBody>
          <a:bodyPr wrap="square" rtlCol="1">
            <a:spAutoFit/>
          </a:bodyPr>
          <a:lstStyle/>
          <a:p>
            <a:r>
              <a:rPr lang="fa-IR" sz="2000" b="1" i="0" dirty="0">
                <a:solidFill>
                  <a:schemeClr val="bg1"/>
                </a:solidFill>
                <a:effectLst/>
                <a:latin typeface="Arabic Typesetting" panose="03020402040406030203" pitchFamily="66" charset="-78"/>
                <a:cs typeface="Arabic Typesetting" panose="03020402040406030203" pitchFamily="66" charset="-78"/>
              </a:rPr>
              <a:t>۱۴ جمادی‌الثانی ۱۳۲۴</a:t>
            </a:r>
            <a:endParaRPr lang="fa-IR" sz="2000" b="1" dirty="0">
              <a:solidFill>
                <a:schemeClr val="bg1"/>
              </a:solidFill>
              <a:latin typeface="Arabic Typesetting" panose="03020402040406030203" pitchFamily="66" charset="-78"/>
              <a:cs typeface="Arabic Typesetting" panose="03020402040406030203" pitchFamily="66" charset="-78"/>
            </a:endParaRPr>
          </a:p>
        </p:txBody>
      </p:sp>
      <p:sp>
        <p:nvSpPr>
          <p:cNvPr id="22" name="TextBox 21">
            <a:extLst>
              <a:ext uri="{FF2B5EF4-FFF2-40B4-BE49-F238E27FC236}">
                <a16:creationId xmlns:a16="http://schemas.microsoft.com/office/drawing/2014/main" id="{2EA0FD10-0053-3E66-98F2-3E9F7C285457}"/>
              </a:ext>
            </a:extLst>
          </p:cNvPr>
          <p:cNvSpPr txBox="1"/>
          <p:nvPr/>
        </p:nvSpPr>
        <p:spPr>
          <a:xfrm>
            <a:off x="8647307" y="69664"/>
            <a:ext cx="2880710" cy="2123658"/>
          </a:xfrm>
          <a:prstGeom prst="rect">
            <a:avLst/>
          </a:prstGeom>
          <a:noFill/>
          <a:ln>
            <a:solidFill>
              <a:schemeClr val="bg1"/>
            </a:solidFill>
          </a:ln>
        </p:spPr>
        <p:txBody>
          <a:bodyPr wrap="square" rtlCol="1">
            <a:spAutoFit/>
          </a:bodyPr>
          <a:lstStyle/>
          <a:p>
            <a:r>
              <a:rPr lang="fa-IR" sz="4400" b="1" dirty="0" err="1">
                <a:solidFill>
                  <a:schemeClr val="bg1"/>
                </a:solidFill>
                <a:cs typeface="B Nazanin" panose="00000400000000000000" pitchFamily="2" charset="-78"/>
              </a:rPr>
              <a:t>شکل‌گیری</a:t>
            </a:r>
            <a:r>
              <a:rPr lang="fa-IR" sz="4400" b="1" dirty="0">
                <a:solidFill>
                  <a:schemeClr val="bg1"/>
                </a:solidFill>
                <a:cs typeface="B Nazanin" panose="00000400000000000000" pitchFamily="2" charset="-78"/>
              </a:rPr>
              <a:t> ایده مشروطیت</a:t>
            </a:r>
          </a:p>
        </p:txBody>
      </p:sp>
      <p:pic>
        <p:nvPicPr>
          <p:cNvPr id="2" name="Picture 1">
            <a:extLst>
              <a:ext uri="{FF2B5EF4-FFF2-40B4-BE49-F238E27FC236}">
                <a16:creationId xmlns:a16="http://schemas.microsoft.com/office/drawing/2014/main" id="{DE75D7B1-F711-1B82-A4E1-4E93EC00ECBD}"/>
              </a:ext>
            </a:extLst>
          </p:cNvPr>
          <p:cNvPicPr>
            <a:picLocks noChangeAspect="1"/>
          </p:cNvPicPr>
          <p:nvPr/>
        </p:nvPicPr>
        <p:blipFill>
          <a:blip r:embed="rId8">
            <a:extLst>
              <a:ext uri="{28A0092B-C50C-407E-A947-70E740481C1C}">
                <a14:useLocalDpi xmlns:a14="http://schemas.microsoft.com/office/drawing/2010/main" val="0"/>
              </a:ext>
            </a:extLst>
          </a:blip>
          <a:srcRect l="30264" r="26526"/>
          <a:stretch/>
        </p:blipFill>
        <p:spPr>
          <a:xfrm>
            <a:off x="17222580" y="-2486745"/>
            <a:ext cx="3221667" cy="4970499"/>
          </a:xfrm>
          <a:prstGeom prst="rect">
            <a:avLst/>
          </a:prstGeom>
        </p:spPr>
      </p:pic>
      <p:pic>
        <p:nvPicPr>
          <p:cNvPr id="3" name="Picture 2">
            <a:extLst>
              <a:ext uri="{FF2B5EF4-FFF2-40B4-BE49-F238E27FC236}">
                <a16:creationId xmlns:a16="http://schemas.microsoft.com/office/drawing/2014/main" id="{5B7B2988-3A1D-518C-3026-F0CB7622255E}"/>
              </a:ext>
            </a:extLst>
          </p:cNvPr>
          <p:cNvPicPr>
            <a:picLocks noChangeAspect="1"/>
          </p:cNvPicPr>
          <p:nvPr/>
        </p:nvPicPr>
        <p:blipFill>
          <a:blip r:embed="rId9">
            <a:extLst>
              <a:ext uri="{28A0092B-C50C-407E-A947-70E740481C1C}">
                <a14:useLocalDpi xmlns:a14="http://schemas.microsoft.com/office/drawing/2010/main" val="0"/>
              </a:ext>
            </a:extLst>
          </a:blip>
          <a:srcRect l="28573" r="22976"/>
          <a:stretch/>
        </p:blipFill>
        <p:spPr>
          <a:xfrm>
            <a:off x="13194875" y="-2483754"/>
            <a:ext cx="3456785" cy="4967508"/>
          </a:xfrm>
          <a:prstGeom prst="rect">
            <a:avLst/>
          </a:prstGeom>
        </p:spPr>
      </p:pic>
      <p:pic>
        <p:nvPicPr>
          <p:cNvPr id="4" name="Picture 3">
            <a:extLst>
              <a:ext uri="{FF2B5EF4-FFF2-40B4-BE49-F238E27FC236}">
                <a16:creationId xmlns:a16="http://schemas.microsoft.com/office/drawing/2014/main" id="{72C9D6DD-DBC5-08A5-1DBA-5D6BACDF3230}"/>
              </a:ext>
            </a:extLst>
          </p:cNvPr>
          <p:cNvPicPr>
            <a:picLocks noChangeAspect="1"/>
          </p:cNvPicPr>
          <p:nvPr/>
        </p:nvPicPr>
        <p:blipFill>
          <a:blip r:embed="rId10">
            <a:extLst>
              <a:ext uri="{28A0092B-C50C-407E-A947-70E740481C1C}">
                <a14:useLocalDpi xmlns:a14="http://schemas.microsoft.com/office/drawing/2010/main" val="0"/>
              </a:ext>
            </a:extLst>
          </a:blip>
          <a:srcRect l="30572" r="27224"/>
          <a:stretch/>
        </p:blipFill>
        <p:spPr>
          <a:xfrm>
            <a:off x="20834415" y="-2483754"/>
            <a:ext cx="3019648" cy="4967508"/>
          </a:xfrm>
          <a:prstGeom prst="rect">
            <a:avLst/>
          </a:prstGeom>
        </p:spPr>
      </p:pic>
      <p:sp>
        <p:nvSpPr>
          <p:cNvPr id="7" name="TextBox 6">
            <a:extLst>
              <a:ext uri="{FF2B5EF4-FFF2-40B4-BE49-F238E27FC236}">
                <a16:creationId xmlns:a16="http://schemas.microsoft.com/office/drawing/2014/main" id="{98CD4CF4-AECC-641C-CBCA-E241DE794733}"/>
              </a:ext>
            </a:extLst>
          </p:cNvPr>
          <p:cNvSpPr txBox="1"/>
          <p:nvPr/>
        </p:nvSpPr>
        <p:spPr>
          <a:xfrm>
            <a:off x="13173611" y="2578128"/>
            <a:ext cx="2729625" cy="830997"/>
          </a:xfrm>
          <a:prstGeom prst="rect">
            <a:avLst/>
          </a:prstGeom>
          <a:noFill/>
        </p:spPr>
        <p:txBody>
          <a:bodyPr wrap="square" rtlCol="1">
            <a:spAutoFit/>
          </a:bodyPr>
          <a:lstStyle/>
          <a:p>
            <a:r>
              <a:rPr lang="fa-IR" sz="2400" dirty="0">
                <a:latin typeface="Arabic Typesetting" panose="03020402040406030203" pitchFamily="66" charset="-78"/>
                <a:cs typeface="Arabic Typesetting" panose="03020402040406030203" pitchFamily="66" charset="-78"/>
              </a:rPr>
              <a:t>به توپ بستن مجلس توسط محمد علی شاه قاجار</a:t>
            </a:r>
          </a:p>
        </p:txBody>
      </p:sp>
      <p:sp>
        <p:nvSpPr>
          <p:cNvPr id="10" name="TextBox 9">
            <a:extLst>
              <a:ext uri="{FF2B5EF4-FFF2-40B4-BE49-F238E27FC236}">
                <a16:creationId xmlns:a16="http://schemas.microsoft.com/office/drawing/2014/main" id="{11719A97-E6D6-1D1E-540A-720597342C3A}"/>
              </a:ext>
            </a:extLst>
          </p:cNvPr>
          <p:cNvSpPr txBox="1"/>
          <p:nvPr/>
        </p:nvSpPr>
        <p:spPr>
          <a:xfrm>
            <a:off x="15460212" y="-2900273"/>
            <a:ext cx="1526126" cy="369332"/>
          </a:xfrm>
          <a:prstGeom prst="rect">
            <a:avLst/>
          </a:prstGeom>
          <a:noFill/>
        </p:spPr>
        <p:txBody>
          <a:bodyPr wrap="square" rtlCol="1">
            <a:spAutoFit/>
          </a:bodyPr>
          <a:lstStyle/>
          <a:p>
            <a:r>
              <a:rPr lang="fa-IR" dirty="0">
                <a:solidFill>
                  <a:schemeClr val="bg1"/>
                </a:solidFill>
                <a:cs typeface="2  Traffic" panose="00000400000000000000" pitchFamily="2" charset="-78"/>
              </a:rPr>
              <a:t>لیاخوف روس</a:t>
            </a:r>
          </a:p>
        </p:txBody>
      </p:sp>
      <p:sp>
        <p:nvSpPr>
          <p:cNvPr id="11" name="TextBox 10">
            <a:extLst>
              <a:ext uri="{FF2B5EF4-FFF2-40B4-BE49-F238E27FC236}">
                <a16:creationId xmlns:a16="http://schemas.microsoft.com/office/drawing/2014/main" id="{4379B9ED-84C1-9F26-088B-48580C411775}"/>
              </a:ext>
            </a:extLst>
          </p:cNvPr>
          <p:cNvSpPr txBox="1"/>
          <p:nvPr/>
        </p:nvSpPr>
        <p:spPr>
          <a:xfrm>
            <a:off x="14574167" y="-2918089"/>
            <a:ext cx="1265274" cy="369332"/>
          </a:xfrm>
          <a:prstGeom prst="rect">
            <a:avLst/>
          </a:prstGeom>
          <a:noFill/>
        </p:spPr>
        <p:txBody>
          <a:bodyPr wrap="square" rtlCol="1">
            <a:spAutoFit/>
          </a:bodyPr>
          <a:lstStyle/>
          <a:p>
            <a:r>
              <a:rPr lang="fa-IR" dirty="0">
                <a:highlight>
                  <a:srgbClr val="F5DAB3"/>
                </a:highlight>
              </a:rPr>
              <a:t>یوم التوب</a:t>
            </a:r>
          </a:p>
        </p:txBody>
      </p:sp>
      <p:sp>
        <p:nvSpPr>
          <p:cNvPr id="13" name="TextBox 12">
            <a:extLst>
              <a:ext uri="{FF2B5EF4-FFF2-40B4-BE49-F238E27FC236}">
                <a16:creationId xmlns:a16="http://schemas.microsoft.com/office/drawing/2014/main" id="{F3B39A0B-C600-738A-AAA0-701189DA67E0}"/>
              </a:ext>
            </a:extLst>
          </p:cNvPr>
          <p:cNvSpPr txBox="1"/>
          <p:nvPr/>
        </p:nvSpPr>
        <p:spPr>
          <a:xfrm>
            <a:off x="13373239" y="-2918089"/>
            <a:ext cx="1550028" cy="369332"/>
          </a:xfrm>
          <a:prstGeom prst="rect">
            <a:avLst/>
          </a:prstGeom>
          <a:noFill/>
        </p:spPr>
        <p:txBody>
          <a:bodyPr wrap="square" rtlCol="1">
            <a:spAutoFit/>
          </a:bodyPr>
          <a:lstStyle/>
          <a:p>
            <a:r>
              <a:rPr lang="fa-IR" dirty="0">
                <a:solidFill>
                  <a:schemeClr val="bg1"/>
                </a:solidFill>
              </a:rPr>
              <a:t>2 تیر 1287</a:t>
            </a:r>
          </a:p>
        </p:txBody>
      </p:sp>
      <p:pic>
        <p:nvPicPr>
          <p:cNvPr id="16" name="Picture 15">
            <a:extLst>
              <a:ext uri="{FF2B5EF4-FFF2-40B4-BE49-F238E27FC236}">
                <a16:creationId xmlns:a16="http://schemas.microsoft.com/office/drawing/2014/main" id="{CF19F634-DD99-339C-0620-AE671BCA756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187037" y="-777241"/>
            <a:ext cx="2659136" cy="3036383"/>
          </a:xfrm>
          <a:prstGeom prst="rect">
            <a:avLst/>
          </a:prstGeom>
        </p:spPr>
      </p:pic>
      <p:sp>
        <p:nvSpPr>
          <p:cNvPr id="18" name="TextBox 17">
            <a:extLst>
              <a:ext uri="{FF2B5EF4-FFF2-40B4-BE49-F238E27FC236}">
                <a16:creationId xmlns:a16="http://schemas.microsoft.com/office/drawing/2014/main" id="{CDD86F62-BECE-BA78-958E-A62F2EF59912}"/>
              </a:ext>
            </a:extLst>
          </p:cNvPr>
          <p:cNvSpPr txBox="1"/>
          <p:nvPr/>
        </p:nvSpPr>
        <p:spPr>
          <a:xfrm>
            <a:off x="-8019333" y="-607605"/>
            <a:ext cx="3298086" cy="1815882"/>
          </a:xfrm>
          <a:prstGeom prst="rect">
            <a:avLst/>
          </a:prstGeom>
          <a:solidFill>
            <a:schemeClr val="accent2">
              <a:lumMod val="60000"/>
              <a:lumOff val="40000"/>
            </a:schemeClr>
          </a:solidFill>
        </p:spPr>
        <p:txBody>
          <a:bodyPr wrap="square" rtlCol="1">
            <a:spAutoFit/>
          </a:bodyPr>
          <a:lstStyle/>
          <a:p>
            <a:pPr algn="r" rtl="1"/>
            <a:r>
              <a:rPr lang="fa-IR" sz="2800" b="1" dirty="0">
                <a:cs typeface="B Ferdosi" panose="00000400000000000000" pitchFamily="2" charset="-78"/>
              </a:rPr>
              <a:t>3.مقابله با سلطنت مطلقه با تکیه بر ایده مشروطه کردن قدرت شاه توسط قانون (جمهوریت)</a:t>
            </a:r>
          </a:p>
        </p:txBody>
      </p:sp>
      <p:cxnSp>
        <p:nvCxnSpPr>
          <p:cNvPr id="23" name="Connector: Elbow 22">
            <a:extLst>
              <a:ext uri="{FF2B5EF4-FFF2-40B4-BE49-F238E27FC236}">
                <a16:creationId xmlns:a16="http://schemas.microsoft.com/office/drawing/2014/main" id="{63ED1630-A96A-0146-852F-296CC0A024A2}"/>
              </a:ext>
            </a:extLst>
          </p:cNvPr>
          <p:cNvCxnSpPr/>
          <p:nvPr/>
        </p:nvCxnSpPr>
        <p:spPr>
          <a:xfrm rot="10800000" flipV="1">
            <a:off x="-4658163" y="524443"/>
            <a:ext cx="3363433" cy="1967023"/>
          </a:xfrm>
          <a:prstGeom prst="bentConnector3">
            <a:avLst>
              <a:gd name="adj1" fmla="val -264"/>
            </a:avLst>
          </a:prstGeom>
          <a:ln w="28575">
            <a:solidFill>
              <a:schemeClr val="bg1"/>
            </a:solidFill>
            <a:prstDash val="dash"/>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4353292F-D97E-EFA8-0130-8F5A195371CC}"/>
              </a:ext>
            </a:extLst>
          </p:cNvPr>
          <p:cNvSpPr txBox="1"/>
          <p:nvPr/>
        </p:nvSpPr>
        <p:spPr>
          <a:xfrm>
            <a:off x="-11922018" y="1609157"/>
            <a:ext cx="1470697" cy="646331"/>
          </a:xfrm>
          <a:prstGeom prst="rect">
            <a:avLst/>
          </a:prstGeom>
          <a:noFill/>
        </p:spPr>
        <p:txBody>
          <a:bodyPr wrap="square" rtlCol="1">
            <a:spAutoFit/>
          </a:bodyPr>
          <a:lstStyle/>
          <a:p>
            <a:r>
              <a:rPr lang="fa-IR" b="0" i="0" dirty="0">
                <a:solidFill>
                  <a:schemeClr val="bg1"/>
                </a:solidFill>
                <a:effectLst/>
                <a:latin typeface="Adobe Arabic" panose="02040503050201020203" pitchFamily="18" charset="-78"/>
                <a:cs typeface="Adobe Arabic" panose="02040503050201020203" pitchFamily="18" charset="-78"/>
              </a:rPr>
              <a:t>اردیبهشت 1284خورشیدی</a:t>
            </a:r>
            <a:endParaRPr lang="fa-IR" dirty="0">
              <a:solidFill>
                <a:schemeClr val="bg1"/>
              </a:solidFill>
              <a:latin typeface="Adobe Arabic" panose="02040503050201020203" pitchFamily="18" charset="-78"/>
              <a:cs typeface="Adobe Arabic" panose="02040503050201020203" pitchFamily="18" charset="-78"/>
            </a:endParaRPr>
          </a:p>
        </p:txBody>
      </p:sp>
      <p:pic>
        <p:nvPicPr>
          <p:cNvPr id="25" name="Picture 24">
            <a:extLst>
              <a:ext uri="{FF2B5EF4-FFF2-40B4-BE49-F238E27FC236}">
                <a16:creationId xmlns:a16="http://schemas.microsoft.com/office/drawing/2014/main" id="{BD389D56-8844-5B71-01B0-BC8FFA00B0B0}"/>
              </a:ext>
            </a:extLst>
          </p:cNvPr>
          <p:cNvPicPr>
            <a:picLocks noChangeAspect="1"/>
          </p:cNvPicPr>
          <p:nvPr/>
        </p:nvPicPr>
        <p:blipFill>
          <a:blip r:embed="rId12">
            <a:extLst>
              <a:ext uri="{28A0092B-C50C-407E-A947-70E740481C1C}">
                <a14:useLocalDpi xmlns:a14="http://schemas.microsoft.com/office/drawing/2010/main" val="0"/>
              </a:ext>
            </a:extLst>
          </a:blip>
          <a:srcRect b="6513"/>
          <a:stretch/>
        </p:blipFill>
        <p:spPr>
          <a:xfrm>
            <a:off x="-11922018" y="-679311"/>
            <a:ext cx="3415544" cy="2187265"/>
          </a:xfrm>
          <a:prstGeom prst="rect">
            <a:avLst/>
          </a:prstGeom>
        </p:spPr>
      </p:pic>
      <p:sp>
        <p:nvSpPr>
          <p:cNvPr id="26" name="TextBox 25">
            <a:extLst>
              <a:ext uri="{FF2B5EF4-FFF2-40B4-BE49-F238E27FC236}">
                <a16:creationId xmlns:a16="http://schemas.microsoft.com/office/drawing/2014/main" id="{8AA42364-6133-9F2C-7752-909AC3D9E8BB}"/>
              </a:ext>
            </a:extLst>
          </p:cNvPr>
          <p:cNvSpPr txBox="1"/>
          <p:nvPr/>
        </p:nvSpPr>
        <p:spPr>
          <a:xfrm>
            <a:off x="-11057400" y="1528208"/>
            <a:ext cx="3104707" cy="523220"/>
          </a:xfrm>
          <a:prstGeom prst="rect">
            <a:avLst/>
          </a:prstGeom>
          <a:noFill/>
        </p:spPr>
        <p:txBody>
          <a:bodyPr wrap="square" rtlCol="1">
            <a:spAutoFit/>
          </a:bodyPr>
          <a:lstStyle/>
          <a:p>
            <a:r>
              <a:rPr lang="fa-IR" sz="2800" b="1" dirty="0">
                <a:solidFill>
                  <a:schemeClr val="bg1"/>
                </a:solidFill>
                <a:latin typeface="Adobe Arabic" panose="02040503050201020203" pitchFamily="18" charset="-78"/>
                <a:cs typeface="Adobe Arabic" panose="02040503050201020203" pitchFamily="18" charset="-78"/>
              </a:rPr>
              <a:t>فلک کردن تاجران قند</a:t>
            </a:r>
          </a:p>
        </p:txBody>
      </p:sp>
      <p:pic>
        <p:nvPicPr>
          <p:cNvPr id="27" name="Picture 26">
            <a:extLst>
              <a:ext uri="{FF2B5EF4-FFF2-40B4-BE49-F238E27FC236}">
                <a16:creationId xmlns:a16="http://schemas.microsoft.com/office/drawing/2014/main" id="{F2925958-D001-2A5A-6D71-B8AD58CB75A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1922018" y="-3263023"/>
            <a:ext cx="3247616" cy="2257093"/>
          </a:xfrm>
          <a:prstGeom prst="rect">
            <a:avLst/>
          </a:prstGeom>
        </p:spPr>
      </p:pic>
      <p:sp>
        <p:nvSpPr>
          <p:cNvPr id="28" name="TextBox 27">
            <a:extLst>
              <a:ext uri="{FF2B5EF4-FFF2-40B4-BE49-F238E27FC236}">
                <a16:creationId xmlns:a16="http://schemas.microsoft.com/office/drawing/2014/main" id="{2C2033B9-DCB2-0975-54B9-CB278464CFFF}"/>
              </a:ext>
            </a:extLst>
          </p:cNvPr>
          <p:cNvSpPr txBox="1"/>
          <p:nvPr/>
        </p:nvSpPr>
        <p:spPr>
          <a:xfrm>
            <a:off x="-8458207" y="-3075502"/>
            <a:ext cx="2985767" cy="954107"/>
          </a:xfrm>
          <a:prstGeom prst="rect">
            <a:avLst/>
          </a:prstGeom>
          <a:noFill/>
        </p:spPr>
        <p:txBody>
          <a:bodyPr wrap="square" rtlCol="1">
            <a:spAutoFit/>
          </a:bodyPr>
          <a:lstStyle/>
          <a:p>
            <a:r>
              <a:rPr lang="fa-IR" sz="2400" b="1" dirty="0">
                <a:highlight>
                  <a:srgbClr val="F5DAB3"/>
                </a:highlight>
                <a:latin typeface="Adobe Arabic" panose="02040503050201020203" pitchFamily="18" charset="-78"/>
                <a:cs typeface="Adobe Arabic" panose="02040503050201020203" pitchFamily="18" charset="-78"/>
              </a:rPr>
              <a:t>واگذاری گمرکات و بنادر</a:t>
            </a:r>
          </a:p>
          <a:p>
            <a:r>
              <a:rPr lang="fa-IR" sz="1600" b="1" dirty="0">
                <a:highlight>
                  <a:srgbClr val="F5DAB3"/>
                </a:highlight>
                <a:latin typeface="Adobe Arabic" panose="02040503050201020203" pitchFamily="18" charset="-78"/>
                <a:cs typeface="Adobe Arabic" panose="02040503050201020203" pitchFamily="18" charset="-78"/>
              </a:rPr>
              <a:t>افزایش تعرفه گمرکات</a:t>
            </a:r>
          </a:p>
          <a:p>
            <a:r>
              <a:rPr lang="fa-IR" sz="1600" b="1" dirty="0">
                <a:highlight>
                  <a:srgbClr val="F5DAB3"/>
                </a:highlight>
                <a:latin typeface="Adobe Arabic" panose="02040503050201020203" pitchFamily="18" charset="-78"/>
                <a:cs typeface="Adobe Arabic" panose="02040503050201020203" pitchFamily="18" charset="-78"/>
              </a:rPr>
              <a:t>40000پوند به 60000 پوند</a:t>
            </a:r>
          </a:p>
        </p:txBody>
      </p:sp>
      <p:sp>
        <p:nvSpPr>
          <p:cNvPr id="29" name="TextBox 28">
            <a:extLst>
              <a:ext uri="{FF2B5EF4-FFF2-40B4-BE49-F238E27FC236}">
                <a16:creationId xmlns:a16="http://schemas.microsoft.com/office/drawing/2014/main" id="{B056BBC8-43A1-2C35-BF8A-4D3FC50D9A2D}"/>
              </a:ext>
            </a:extLst>
          </p:cNvPr>
          <p:cNvSpPr txBox="1"/>
          <p:nvPr/>
        </p:nvSpPr>
        <p:spPr>
          <a:xfrm>
            <a:off x="-8441478" y="-2121395"/>
            <a:ext cx="2519917" cy="954107"/>
          </a:xfrm>
          <a:prstGeom prst="rect">
            <a:avLst/>
          </a:prstGeom>
          <a:noFill/>
        </p:spPr>
        <p:txBody>
          <a:bodyPr wrap="square" rtlCol="1">
            <a:spAutoFit/>
          </a:bodyPr>
          <a:lstStyle/>
          <a:p>
            <a:r>
              <a:rPr lang="fa-IR" sz="2800" dirty="0">
                <a:latin typeface="Arabic Typesetting" panose="03020402040406030203" pitchFamily="66" charset="-78"/>
                <a:cs typeface="Arabic Typesetting" panose="03020402040406030203" pitchFamily="66" charset="-78"/>
              </a:rPr>
              <a:t>توهین به لباس روحانیت توسط موسیو نوز بلژیکی</a:t>
            </a:r>
          </a:p>
        </p:txBody>
      </p:sp>
      <p:sp>
        <p:nvSpPr>
          <p:cNvPr id="30" name="TextBox 29">
            <a:extLst>
              <a:ext uri="{FF2B5EF4-FFF2-40B4-BE49-F238E27FC236}">
                <a16:creationId xmlns:a16="http://schemas.microsoft.com/office/drawing/2014/main" id="{E3CEF965-474D-899F-7CA5-928AF0A0471C}"/>
              </a:ext>
            </a:extLst>
          </p:cNvPr>
          <p:cNvSpPr txBox="1"/>
          <p:nvPr/>
        </p:nvSpPr>
        <p:spPr>
          <a:xfrm>
            <a:off x="-8355141" y="-1235313"/>
            <a:ext cx="2779634" cy="307777"/>
          </a:xfrm>
          <a:prstGeom prst="rect">
            <a:avLst/>
          </a:prstGeom>
          <a:noFill/>
        </p:spPr>
        <p:txBody>
          <a:bodyPr wrap="square" rtlCol="1">
            <a:spAutoFit/>
          </a:bodyPr>
          <a:lstStyle/>
          <a:p>
            <a:r>
              <a:rPr lang="fa-IR" sz="1400" b="0" i="0" dirty="0">
                <a:effectLst/>
                <a:latin typeface="Vazirmatn" pitchFamily="2" charset="-78"/>
              </a:rPr>
              <a:t>۱۳۲۳ قمری. ۱۲۸۴ شمسی</a:t>
            </a:r>
            <a:endParaRPr lang="fa-IR" sz="1400" dirty="0"/>
          </a:p>
        </p:txBody>
      </p:sp>
      <p:pic>
        <p:nvPicPr>
          <p:cNvPr id="31" name="Picture 30">
            <a:extLst>
              <a:ext uri="{FF2B5EF4-FFF2-40B4-BE49-F238E27FC236}">
                <a16:creationId xmlns:a16="http://schemas.microsoft.com/office/drawing/2014/main" id="{E87FC8CB-4700-5746-20CE-5E5CDC229E46}"/>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343894" y="-3475551"/>
            <a:ext cx="2355138" cy="1752268"/>
          </a:xfrm>
          <a:prstGeom prst="rect">
            <a:avLst/>
          </a:prstGeom>
        </p:spPr>
      </p:pic>
      <p:sp>
        <p:nvSpPr>
          <p:cNvPr id="32" name="TextBox 31">
            <a:extLst>
              <a:ext uri="{FF2B5EF4-FFF2-40B4-BE49-F238E27FC236}">
                <a16:creationId xmlns:a16="http://schemas.microsoft.com/office/drawing/2014/main" id="{B656CC19-3B9F-FB95-1954-AD0B17919AB2}"/>
              </a:ext>
            </a:extLst>
          </p:cNvPr>
          <p:cNvSpPr txBox="1"/>
          <p:nvPr/>
        </p:nvSpPr>
        <p:spPr>
          <a:xfrm>
            <a:off x="-3988756" y="-3492998"/>
            <a:ext cx="3128315" cy="1815882"/>
          </a:xfrm>
          <a:prstGeom prst="rect">
            <a:avLst/>
          </a:prstGeom>
          <a:solidFill>
            <a:schemeClr val="accent2">
              <a:lumMod val="60000"/>
              <a:lumOff val="40000"/>
            </a:schemeClr>
          </a:solidFill>
        </p:spPr>
        <p:txBody>
          <a:bodyPr wrap="square" rtlCol="1">
            <a:spAutoFit/>
          </a:bodyPr>
          <a:lstStyle>
            <a:defPPr>
              <a:defRPr lang="fa-IR"/>
            </a:defPPr>
            <a:lvl1pPr>
              <a:defRPr>
                <a:latin typeface="Adobe Arabic" panose="02040503050201020203" pitchFamily="18" charset="-78"/>
                <a:cs typeface="Adobe Arabic" panose="02040503050201020203" pitchFamily="18" charset="-78"/>
              </a:defRPr>
            </a:lvl1pPr>
          </a:lstStyle>
          <a:p>
            <a:pPr algn="r" rtl="1"/>
            <a:r>
              <a:rPr lang="fa-IR" sz="2800" b="1" dirty="0">
                <a:latin typeface="+mn-lt"/>
                <a:cs typeface="B Ferdosi" panose="00000400000000000000" pitchFamily="2" charset="-78"/>
              </a:rPr>
              <a:t>2. سرآغاز تحصن و هجرت به رهبری سید عبدالله بهبهانی و سید محمد طباطبایی</a:t>
            </a:r>
          </a:p>
          <a:p>
            <a:pPr algn="r" rtl="1"/>
            <a:r>
              <a:rPr lang="fa-IR" sz="2800" b="1" dirty="0">
                <a:latin typeface="+mn-lt"/>
                <a:cs typeface="B Ferdosi" panose="00000400000000000000" pitchFamily="2" charset="-78"/>
              </a:rPr>
              <a:t>با تکیه ایده‌ی عدالت خوانه</a:t>
            </a:r>
          </a:p>
        </p:txBody>
      </p:sp>
    </p:spTree>
    <p:extLst>
      <p:ext uri="{BB962C8B-B14F-4D97-AF65-F5344CB8AC3E}">
        <p14:creationId xmlns:p14="http://schemas.microsoft.com/office/powerpoint/2010/main" val="30754168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DAEA3-172F-AB6B-A9C1-A0106418EAD0}"/>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8D911A36-B3DA-F235-AC32-6B90231B5DEA}"/>
              </a:ext>
            </a:extLst>
          </p:cNvPr>
          <p:cNvSpPr/>
          <p:nvPr/>
        </p:nvSpPr>
        <p:spPr>
          <a:xfrm>
            <a:off x="0" y="0"/>
            <a:ext cx="12192000" cy="694306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3" name="Picture 2">
            <a:extLst>
              <a:ext uri="{FF2B5EF4-FFF2-40B4-BE49-F238E27FC236}">
                <a16:creationId xmlns:a16="http://schemas.microsoft.com/office/drawing/2014/main" id="{220C2392-FE73-2DAC-E921-854992E3DB76}"/>
              </a:ext>
            </a:extLst>
          </p:cNvPr>
          <p:cNvPicPr>
            <a:picLocks noChangeAspect="1"/>
          </p:cNvPicPr>
          <p:nvPr/>
        </p:nvPicPr>
        <p:blipFill>
          <a:blip r:embed="rId2">
            <a:extLst>
              <a:ext uri="{28A0092B-C50C-407E-A947-70E740481C1C}">
                <a14:useLocalDpi xmlns:a14="http://schemas.microsoft.com/office/drawing/2010/main" val="0"/>
              </a:ext>
            </a:extLst>
          </a:blip>
          <a:srcRect l="30264" r="26526"/>
          <a:stretch/>
        </p:blipFill>
        <p:spPr>
          <a:xfrm>
            <a:off x="4941503" y="773296"/>
            <a:ext cx="3221667" cy="4970499"/>
          </a:xfrm>
          <a:prstGeom prst="rect">
            <a:avLst/>
          </a:prstGeom>
        </p:spPr>
      </p:pic>
      <p:pic>
        <p:nvPicPr>
          <p:cNvPr id="11" name="Picture 10">
            <a:extLst>
              <a:ext uri="{FF2B5EF4-FFF2-40B4-BE49-F238E27FC236}">
                <a16:creationId xmlns:a16="http://schemas.microsoft.com/office/drawing/2014/main" id="{D1CD5092-8859-3C71-D28F-D4DBB2190A6E}"/>
              </a:ext>
            </a:extLst>
          </p:cNvPr>
          <p:cNvPicPr>
            <a:picLocks noChangeAspect="1"/>
          </p:cNvPicPr>
          <p:nvPr/>
        </p:nvPicPr>
        <p:blipFill>
          <a:blip r:embed="rId3">
            <a:extLst>
              <a:ext uri="{28A0092B-C50C-407E-A947-70E740481C1C}">
                <a14:useLocalDpi xmlns:a14="http://schemas.microsoft.com/office/drawing/2010/main" val="0"/>
              </a:ext>
            </a:extLst>
          </a:blip>
          <a:srcRect l="28573" r="22976"/>
          <a:stretch/>
        </p:blipFill>
        <p:spPr>
          <a:xfrm>
            <a:off x="913798" y="776287"/>
            <a:ext cx="3456785" cy="4967508"/>
          </a:xfrm>
          <a:prstGeom prst="rect">
            <a:avLst/>
          </a:prstGeom>
        </p:spPr>
      </p:pic>
      <p:pic>
        <p:nvPicPr>
          <p:cNvPr id="16" name="Picture 15">
            <a:extLst>
              <a:ext uri="{FF2B5EF4-FFF2-40B4-BE49-F238E27FC236}">
                <a16:creationId xmlns:a16="http://schemas.microsoft.com/office/drawing/2014/main" id="{02B80D9A-D682-197D-30CE-46EAC34CE118}"/>
              </a:ext>
            </a:extLst>
          </p:cNvPr>
          <p:cNvPicPr>
            <a:picLocks noChangeAspect="1"/>
          </p:cNvPicPr>
          <p:nvPr/>
        </p:nvPicPr>
        <p:blipFill>
          <a:blip r:embed="rId4">
            <a:extLst>
              <a:ext uri="{28A0092B-C50C-407E-A947-70E740481C1C}">
                <a14:useLocalDpi xmlns:a14="http://schemas.microsoft.com/office/drawing/2010/main" val="0"/>
              </a:ext>
            </a:extLst>
          </a:blip>
          <a:srcRect l="30572" r="27224"/>
          <a:stretch/>
        </p:blipFill>
        <p:spPr>
          <a:xfrm>
            <a:off x="8553338" y="776287"/>
            <a:ext cx="3019648" cy="4967508"/>
          </a:xfrm>
          <a:prstGeom prst="rect">
            <a:avLst/>
          </a:prstGeom>
        </p:spPr>
      </p:pic>
      <p:sp>
        <p:nvSpPr>
          <p:cNvPr id="18" name="TextBox 17">
            <a:extLst>
              <a:ext uri="{FF2B5EF4-FFF2-40B4-BE49-F238E27FC236}">
                <a16:creationId xmlns:a16="http://schemas.microsoft.com/office/drawing/2014/main" id="{0E52D6EC-1DA2-C7D3-EA29-CA57524DFB3D}"/>
              </a:ext>
            </a:extLst>
          </p:cNvPr>
          <p:cNvSpPr txBox="1"/>
          <p:nvPr/>
        </p:nvSpPr>
        <p:spPr>
          <a:xfrm>
            <a:off x="2881424" y="6027003"/>
            <a:ext cx="9494875" cy="830997"/>
          </a:xfrm>
          <a:prstGeom prst="rect">
            <a:avLst/>
          </a:prstGeom>
          <a:noFill/>
        </p:spPr>
        <p:txBody>
          <a:bodyPr wrap="square" rtlCol="1">
            <a:spAutoFit/>
          </a:bodyPr>
          <a:lstStyle/>
          <a:p>
            <a:pPr algn="ctr"/>
            <a:r>
              <a:rPr lang="fa-IR" sz="4800" dirty="0">
                <a:highlight>
                  <a:srgbClr val="F5DAB3"/>
                </a:highlight>
                <a:latin typeface="Adobe Arabic" panose="02040503050201020203" pitchFamily="18" charset="-78"/>
                <a:cs typeface="B Nazanin" panose="00000400000000000000" pitchFamily="2" charset="-78"/>
              </a:rPr>
              <a:t>جدایی </a:t>
            </a:r>
            <a:r>
              <a:rPr lang="fa-IR" sz="4800" dirty="0" err="1">
                <a:highlight>
                  <a:srgbClr val="F5DAB3"/>
                </a:highlight>
                <a:latin typeface="Adobe Arabic" panose="02040503050201020203" pitchFamily="18" charset="-78"/>
                <a:cs typeface="B Nazanin" panose="00000400000000000000" pitchFamily="2" charset="-78"/>
              </a:rPr>
              <a:t>مشروطه‌خواهی</a:t>
            </a:r>
            <a:r>
              <a:rPr lang="fa-IR" sz="4800" dirty="0">
                <a:highlight>
                  <a:srgbClr val="F5DAB3"/>
                </a:highlight>
                <a:latin typeface="Adobe Arabic" panose="02040503050201020203" pitchFamily="18" charset="-78"/>
                <a:cs typeface="B Nazanin" panose="00000400000000000000" pitchFamily="2" charset="-78"/>
              </a:rPr>
              <a:t> و </a:t>
            </a:r>
            <a:r>
              <a:rPr lang="fa-IR" sz="4800" dirty="0" err="1">
                <a:highlight>
                  <a:srgbClr val="F5DAB3"/>
                </a:highlight>
                <a:latin typeface="Adobe Arabic" panose="02040503050201020203" pitchFamily="18" charset="-78"/>
                <a:cs typeface="B Nazanin" panose="00000400000000000000" pitchFamily="2" charset="-78"/>
              </a:rPr>
              <a:t>مشروعه‌خواهی</a:t>
            </a:r>
            <a:endParaRPr lang="fa-IR" sz="4800" dirty="0">
              <a:highlight>
                <a:srgbClr val="F5DAB3"/>
              </a:highlight>
              <a:latin typeface="Adobe Arabic" panose="02040503050201020203" pitchFamily="18" charset="-78"/>
              <a:cs typeface="B Nazanin" panose="00000400000000000000" pitchFamily="2" charset="-78"/>
            </a:endParaRPr>
          </a:p>
        </p:txBody>
      </p:sp>
      <p:sp>
        <p:nvSpPr>
          <p:cNvPr id="22" name="TextBox 21">
            <a:extLst>
              <a:ext uri="{FF2B5EF4-FFF2-40B4-BE49-F238E27FC236}">
                <a16:creationId xmlns:a16="http://schemas.microsoft.com/office/drawing/2014/main" id="{793B1EDB-5583-48CB-9C0F-804A1835C24B}"/>
              </a:ext>
            </a:extLst>
          </p:cNvPr>
          <p:cNvSpPr txBox="1"/>
          <p:nvPr/>
        </p:nvSpPr>
        <p:spPr>
          <a:xfrm>
            <a:off x="892534" y="5838169"/>
            <a:ext cx="2729625" cy="830997"/>
          </a:xfrm>
          <a:prstGeom prst="rect">
            <a:avLst/>
          </a:prstGeom>
          <a:noFill/>
        </p:spPr>
        <p:txBody>
          <a:bodyPr wrap="square" rtlCol="1">
            <a:spAutoFit/>
          </a:bodyPr>
          <a:lstStyle/>
          <a:p>
            <a:r>
              <a:rPr lang="fa-IR" sz="2400" dirty="0">
                <a:solidFill>
                  <a:schemeClr val="bg1"/>
                </a:solidFill>
                <a:latin typeface="Arabic Typesetting" panose="03020402040406030203" pitchFamily="66" charset="-78"/>
                <a:cs typeface="B Nazanin" panose="00000400000000000000" pitchFamily="2" charset="-78"/>
              </a:rPr>
              <a:t>به توپ بستن مجلس توسط محمد علی شاه قاجار</a:t>
            </a:r>
          </a:p>
        </p:txBody>
      </p:sp>
      <p:sp>
        <p:nvSpPr>
          <p:cNvPr id="23" name="TextBox 22">
            <a:extLst>
              <a:ext uri="{FF2B5EF4-FFF2-40B4-BE49-F238E27FC236}">
                <a16:creationId xmlns:a16="http://schemas.microsoft.com/office/drawing/2014/main" id="{10837848-6D57-C315-B959-F53FEFB0FE91}"/>
              </a:ext>
            </a:extLst>
          </p:cNvPr>
          <p:cNvSpPr txBox="1"/>
          <p:nvPr/>
        </p:nvSpPr>
        <p:spPr>
          <a:xfrm>
            <a:off x="3179135" y="359768"/>
            <a:ext cx="1526126" cy="369332"/>
          </a:xfrm>
          <a:prstGeom prst="rect">
            <a:avLst/>
          </a:prstGeom>
          <a:noFill/>
        </p:spPr>
        <p:txBody>
          <a:bodyPr wrap="square" rtlCol="1">
            <a:spAutoFit/>
          </a:bodyPr>
          <a:lstStyle/>
          <a:p>
            <a:r>
              <a:rPr lang="fa-IR" dirty="0">
                <a:solidFill>
                  <a:schemeClr val="bg1"/>
                </a:solidFill>
                <a:cs typeface="B Nazanin" panose="00000400000000000000" pitchFamily="2" charset="-78"/>
              </a:rPr>
              <a:t>لیاخوف</a:t>
            </a:r>
            <a:r>
              <a:rPr lang="fa-IR" dirty="0">
                <a:solidFill>
                  <a:schemeClr val="bg1"/>
                </a:solidFill>
                <a:cs typeface="2  Traffic" panose="00000400000000000000" pitchFamily="2" charset="-78"/>
              </a:rPr>
              <a:t> روس</a:t>
            </a:r>
          </a:p>
        </p:txBody>
      </p:sp>
      <p:sp>
        <p:nvSpPr>
          <p:cNvPr id="24" name="TextBox 23">
            <a:extLst>
              <a:ext uri="{FF2B5EF4-FFF2-40B4-BE49-F238E27FC236}">
                <a16:creationId xmlns:a16="http://schemas.microsoft.com/office/drawing/2014/main" id="{4AF7FAE7-F7BF-DE18-0185-749ADC489A94}"/>
              </a:ext>
            </a:extLst>
          </p:cNvPr>
          <p:cNvSpPr txBox="1"/>
          <p:nvPr/>
        </p:nvSpPr>
        <p:spPr>
          <a:xfrm>
            <a:off x="2293090" y="341952"/>
            <a:ext cx="1265274" cy="369332"/>
          </a:xfrm>
          <a:prstGeom prst="rect">
            <a:avLst/>
          </a:prstGeom>
          <a:noFill/>
        </p:spPr>
        <p:txBody>
          <a:bodyPr wrap="square" rtlCol="1">
            <a:spAutoFit/>
          </a:bodyPr>
          <a:lstStyle/>
          <a:p>
            <a:r>
              <a:rPr lang="fa-IR" dirty="0">
                <a:highlight>
                  <a:srgbClr val="F5DAB3"/>
                </a:highlight>
                <a:cs typeface="B Nazanin" panose="00000400000000000000" pitchFamily="2" charset="-78"/>
              </a:rPr>
              <a:t> یوم </a:t>
            </a:r>
            <a:r>
              <a:rPr lang="fa-IR" dirty="0" err="1">
                <a:highlight>
                  <a:srgbClr val="F5DAB3"/>
                </a:highlight>
                <a:cs typeface="B Nazanin" panose="00000400000000000000" pitchFamily="2" charset="-78"/>
              </a:rPr>
              <a:t>التوب</a:t>
            </a:r>
            <a:endParaRPr lang="fa-IR" dirty="0">
              <a:highlight>
                <a:srgbClr val="F5DAB3"/>
              </a:highlight>
              <a:cs typeface="B Nazanin" panose="00000400000000000000" pitchFamily="2" charset="-78"/>
            </a:endParaRPr>
          </a:p>
        </p:txBody>
      </p:sp>
      <p:sp>
        <p:nvSpPr>
          <p:cNvPr id="25" name="TextBox 24">
            <a:extLst>
              <a:ext uri="{FF2B5EF4-FFF2-40B4-BE49-F238E27FC236}">
                <a16:creationId xmlns:a16="http://schemas.microsoft.com/office/drawing/2014/main" id="{60DECE64-4ED3-3DBE-C0C1-1451AC29B313}"/>
              </a:ext>
            </a:extLst>
          </p:cNvPr>
          <p:cNvSpPr txBox="1"/>
          <p:nvPr/>
        </p:nvSpPr>
        <p:spPr>
          <a:xfrm>
            <a:off x="1092162" y="341952"/>
            <a:ext cx="1550028" cy="369332"/>
          </a:xfrm>
          <a:prstGeom prst="rect">
            <a:avLst/>
          </a:prstGeom>
          <a:noFill/>
        </p:spPr>
        <p:txBody>
          <a:bodyPr wrap="square" rtlCol="1">
            <a:spAutoFit/>
          </a:bodyPr>
          <a:lstStyle/>
          <a:p>
            <a:r>
              <a:rPr lang="fa-IR" dirty="0">
                <a:solidFill>
                  <a:schemeClr val="bg1"/>
                </a:solidFill>
                <a:cs typeface="B Nazanin" panose="00000400000000000000" pitchFamily="2" charset="-78"/>
              </a:rPr>
              <a:t>2 تیر 1287</a:t>
            </a:r>
          </a:p>
        </p:txBody>
      </p:sp>
      <p:pic>
        <p:nvPicPr>
          <p:cNvPr id="2" name="Picture 1">
            <a:extLst>
              <a:ext uri="{FF2B5EF4-FFF2-40B4-BE49-F238E27FC236}">
                <a16:creationId xmlns:a16="http://schemas.microsoft.com/office/drawing/2014/main" id="{77C96FD0-A694-00BD-76A3-C9CFA115C3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659713" y="477241"/>
            <a:ext cx="7143750" cy="2543175"/>
          </a:xfrm>
          <a:prstGeom prst="rect">
            <a:avLst/>
          </a:prstGeom>
        </p:spPr>
      </p:pic>
      <p:pic>
        <p:nvPicPr>
          <p:cNvPr id="4" name="Picture 3">
            <a:extLst>
              <a:ext uri="{FF2B5EF4-FFF2-40B4-BE49-F238E27FC236}">
                <a16:creationId xmlns:a16="http://schemas.microsoft.com/office/drawing/2014/main" id="{52EE628A-5622-927E-C5F0-D461F23BCF8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016624" y="867642"/>
            <a:ext cx="3990397" cy="2216887"/>
          </a:xfrm>
          <a:prstGeom prst="rect">
            <a:avLst/>
          </a:prstGeom>
        </p:spPr>
      </p:pic>
      <p:pic>
        <p:nvPicPr>
          <p:cNvPr id="5" name="Picture 4">
            <a:extLst>
              <a:ext uri="{FF2B5EF4-FFF2-40B4-BE49-F238E27FC236}">
                <a16:creationId xmlns:a16="http://schemas.microsoft.com/office/drawing/2014/main" id="{F5FCB84F-4016-6768-5CAB-14BCE95A6C2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746517" y="-2163123"/>
            <a:ext cx="3333750" cy="2505075"/>
          </a:xfrm>
          <a:prstGeom prst="rect">
            <a:avLst/>
          </a:prstGeom>
        </p:spPr>
      </p:pic>
      <p:pic>
        <p:nvPicPr>
          <p:cNvPr id="6" name="Picture 5">
            <a:extLst>
              <a:ext uri="{FF2B5EF4-FFF2-40B4-BE49-F238E27FC236}">
                <a16:creationId xmlns:a16="http://schemas.microsoft.com/office/drawing/2014/main" id="{206F07D9-A700-B9C3-0D9F-0E475BF7992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918974" y="-2163123"/>
            <a:ext cx="2571750" cy="2181225"/>
          </a:xfrm>
          <a:prstGeom prst="rect">
            <a:avLst/>
          </a:prstGeom>
        </p:spPr>
      </p:pic>
      <p:sp>
        <p:nvSpPr>
          <p:cNvPr id="7" name="TextBox 6">
            <a:extLst>
              <a:ext uri="{FF2B5EF4-FFF2-40B4-BE49-F238E27FC236}">
                <a16:creationId xmlns:a16="http://schemas.microsoft.com/office/drawing/2014/main" id="{39968127-0495-C113-565C-697BA53C910A}"/>
              </a:ext>
            </a:extLst>
          </p:cNvPr>
          <p:cNvSpPr txBox="1"/>
          <p:nvPr/>
        </p:nvSpPr>
        <p:spPr>
          <a:xfrm>
            <a:off x="21225884" y="-2110970"/>
            <a:ext cx="3362767" cy="2693045"/>
          </a:xfrm>
          <a:prstGeom prst="rect">
            <a:avLst/>
          </a:prstGeom>
          <a:noFill/>
          <a:ln>
            <a:solidFill>
              <a:schemeClr val="bg1"/>
            </a:solidFill>
          </a:ln>
        </p:spPr>
        <p:txBody>
          <a:bodyPr wrap="square" rtlCol="1">
            <a:spAutoFit/>
          </a:bodyPr>
          <a:lstStyle/>
          <a:p>
            <a:pPr algn="ctr"/>
            <a:r>
              <a:rPr lang="fa-IR" sz="7300" b="1" dirty="0">
                <a:solidFill>
                  <a:schemeClr val="bg1"/>
                </a:solidFill>
                <a:latin typeface="Arabic Typesetting" panose="03020402040406030203" pitchFamily="66" charset="-78"/>
                <a:cs typeface="Arabic Typesetting" panose="03020402040406030203" pitchFamily="66" charset="-78"/>
              </a:rPr>
              <a:t>فتح طهران</a:t>
            </a:r>
          </a:p>
          <a:p>
            <a:r>
              <a:rPr lang="fa-IR" sz="4800" b="0" i="0" dirty="0">
                <a:solidFill>
                  <a:schemeClr val="bg1"/>
                </a:solidFill>
                <a:effectLst/>
                <a:latin typeface="system-ui"/>
              </a:rPr>
              <a:t>۲۵ تیر ۱۲۸۸</a:t>
            </a:r>
            <a:endParaRPr lang="fa-IR" sz="4800" b="1" dirty="0">
              <a:solidFill>
                <a:schemeClr val="bg1"/>
              </a:solidFill>
              <a:latin typeface="Arabic Typesetting" panose="03020402040406030203" pitchFamily="66" charset="-78"/>
              <a:cs typeface="Arabic Typesetting" panose="03020402040406030203" pitchFamily="66" charset="-78"/>
            </a:endParaRPr>
          </a:p>
          <a:p>
            <a:endParaRPr lang="fa-IR" sz="4800" b="1" dirty="0">
              <a:solidFill>
                <a:schemeClr val="bg1"/>
              </a:solidFill>
              <a:latin typeface="Arabic Typesetting" panose="03020402040406030203" pitchFamily="66" charset="-78"/>
              <a:cs typeface="Arabic Typesetting" panose="03020402040406030203" pitchFamily="66" charset="-78"/>
            </a:endParaRPr>
          </a:p>
        </p:txBody>
      </p:sp>
      <p:sp>
        <p:nvSpPr>
          <p:cNvPr id="9" name="TextBox 8">
            <a:extLst>
              <a:ext uri="{FF2B5EF4-FFF2-40B4-BE49-F238E27FC236}">
                <a16:creationId xmlns:a16="http://schemas.microsoft.com/office/drawing/2014/main" id="{4744B5C6-ED64-1642-6EAA-692D00084FFA}"/>
              </a:ext>
            </a:extLst>
          </p:cNvPr>
          <p:cNvSpPr txBox="1"/>
          <p:nvPr/>
        </p:nvSpPr>
        <p:spPr>
          <a:xfrm>
            <a:off x="13905697" y="-2102219"/>
            <a:ext cx="867660" cy="1477328"/>
          </a:xfrm>
          <a:prstGeom prst="rect">
            <a:avLst/>
          </a:prstGeom>
          <a:noFill/>
        </p:spPr>
        <p:txBody>
          <a:bodyPr wrap="square" rtlCol="1">
            <a:spAutoFit/>
          </a:bodyPr>
          <a:lstStyle/>
          <a:p>
            <a:r>
              <a:rPr lang="fa-IR" dirty="0">
                <a:solidFill>
                  <a:schemeClr val="bg1"/>
                </a:solidFill>
                <a:latin typeface="Adobe Arabic" panose="02040503050201020203" pitchFamily="18" charset="-78"/>
                <a:cs typeface="Adobe Arabic" panose="02040503050201020203" pitchFamily="18" charset="-78"/>
              </a:rPr>
              <a:t>اعدام  شیخ فضل الله در میدان توپخانه</a:t>
            </a:r>
          </a:p>
        </p:txBody>
      </p:sp>
      <p:sp>
        <p:nvSpPr>
          <p:cNvPr id="10" name="TextBox 9">
            <a:extLst>
              <a:ext uri="{FF2B5EF4-FFF2-40B4-BE49-F238E27FC236}">
                <a16:creationId xmlns:a16="http://schemas.microsoft.com/office/drawing/2014/main" id="{440CB766-18DE-9BAE-3083-7A1CBFB15A88}"/>
              </a:ext>
            </a:extLst>
          </p:cNvPr>
          <p:cNvSpPr txBox="1"/>
          <p:nvPr/>
        </p:nvSpPr>
        <p:spPr>
          <a:xfrm>
            <a:off x="13392928" y="3154558"/>
            <a:ext cx="7687339" cy="830997"/>
          </a:xfrm>
          <a:prstGeom prst="rect">
            <a:avLst/>
          </a:prstGeom>
          <a:noFill/>
        </p:spPr>
        <p:txBody>
          <a:bodyPr wrap="square" rtlCol="1">
            <a:spAutoFit/>
          </a:bodyPr>
          <a:lstStyle/>
          <a:p>
            <a:r>
              <a:rPr lang="fa-IR" sz="4800" b="1" dirty="0">
                <a:highlight>
                  <a:srgbClr val="F5DAB3"/>
                </a:highlight>
              </a:rPr>
              <a:t>شکست ایده ی مشروطیت </a:t>
            </a:r>
          </a:p>
        </p:txBody>
      </p:sp>
      <p:cxnSp>
        <p:nvCxnSpPr>
          <p:cNvPr id="12" name="Connector: Elbow 11">
            <a:extLst>
              <a:ext uri="{FF2B5EF4-FFF2-40B4-BE49-F238E27FC236}">
                <a16:creationId xmlns:a16="http://schemas.microsoft.com/office/drawing/2014/main" id="{1BA5197F-7949-37AA-FDD8-5F595B279669}"/>
              </a:ext>
            </a:extLst>
          </p:cNvPr>
          <p:cNvCxnSpPr/>
          <p:nvPr/>
        </p:nvCxnSpPr>
        <p:spPr>
          <a:xfrm rot="10800000" flipV="1">
            <a:off x="-7203781" y="-2007279"/>
            <a:ext cx="3363433" cy="1967023"/>
          </a:xfrm>
          <a:prstGeom prst="bentConnector3">
            <a:avLst>
              <a:gd name="adj1" fmla="val 47470"/>
            </a:avLst>
          </a:prstGeom>
          <a:ln w="28575">
            <a:solidFill>
              <a:schemeClr val="bg1"/>
            </a:solidFill>
            <a:prstDash val="dash"/>
          </a:ln>
        </p:spPr>
        <p:style>
          <a:lnRef idx="1">
            <a:schemeClr val="dk1"/>
          </a:lnRef>
          <a:fillRef idx="0">
            <a:schemeClr val="dk1"/>
          </a:fillRef>
          <a:effectRef idx="0">
            <a:schemeClr val="dk1"/>
          </a:effectRef>
          <a:fontRef idx="minor">
            <a:schemeClr val="tx1"/>
          </a:fontRef>
        </p:style>
      </p:cxnSp>
      <p:pic>
        <p:nvPicPr>
          <p:cNvPr id="13" name="Picture 12">
            <a:extLst>
              <a:ext uri="{FF2B5EF4-FFF2-40B4-BE49-F238E27FC236}">
                <a16:creationId xmlns:a16="http://schemas.microsoft.com/office/drawing/2014/main" id="{6F47C11F-A451-9D7A-317F-91987E85187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137246" y="-2737861"/>
            <a:ext cx="3530121" cy="2560710"/>
          </a:xfrm>
          <a:prstGeom prst="rect">
            <a:avLst/>
          </a:prstGeom>
        </p:spPr>
      </p:pic>
      <p:sp>
        <p:nvSpPr>
          <p:cNvPr id="14" name="TextBox 13">
            <a:extLst>
              <a:ext uri="{FF2B5EF4-FFF2-40B4-BE49-F238E27FC236}">
                <a16:creationId xmlns:a16="http://schemas.microsoft.com/office/drawing/2014/main" id="{C2F597E5-7E67-F780-E857-124651D9D9C3}"/>
              </a:ext>
            </a:extLst>
          </p:cNvPr>
          <p:cNvSpPr txBox="1"/>
          <p:nvPr/>
        </p:nvSpPr>
        <p:spPr>
          <a:xfrm>
            <a:off x="-11234740" y="-1320404"/>
            <a:ext cx="2213676" cy="1015663"/>
          </a:xfrm>
          <a:prstGeom prst="rect">
            <a:avLst/>
          </a:prstGeom>
          <a:noFill/>
        </p:spPr>
        <p:txBody>
          <a:bodyPr wrap="square" rtlCol="1">
            <a:spAutoFit/>
          </a:bodyPr>
          <a:lstStyle/>
          <a:p>
            <a:r>
              <a:rPr lang="fa-IR" sz="2000" dirty="0">
                <a:highlight>
                  <a:srgbClr val="F5DAB3"/>
                </a:highlight>
                <a:latin typeface="Adobe Arabic" panose="02040503050201020203" pitchFamily="18" charset="-78"/>
                <a:cs typeface="Adobe Arabic" panose="02040503050201020203" pitchFamily="18" charset="-78"/>
              </a:rPr>
              <a:t>تجصن در شاه عبدالعظیم ، قم و </a:t>
            </a:r>
            <a:r>
              <a:rPr lang="fa-IR" sz="2000" dirty="0">
                <a:solidFill>
                  <a:srgbClr val="C00000"/>
                </a:solidFill>
                <a:highlight>
                  <a:srgbClr val="F5DAB3"/>
                </a:highlight>
                <a:latin typeface="Adobe Arabic" panose="02040503050201020203" pitchFamily="18" charset="-78"/>
                <a:cs typeface="Adobe Arabic" panose="02040503050201020203" pitchFamily="18" charset="-78"/>
              </a:rPr>
              <a:t>سفارت بریتانیا و عثمانی</a:t>
            </a:r>
          </a:p>
        </p:txBody>
      </p:sp>
      <p:pic>
        <p:nvPicPr>
          <p:cNvPr id="15" name="Picture 14">
            <a:extLst>
              <a:ext uri="{FF2B5EF4-FFF2-40B4-BE49-F238E27FC236}">
                <a16:creationId xmlns:a16="http://schemas.microsoft.com/office/drawing/2014/main" id="{E625C804-B7A2-3D6A-AF02-380AE8B5308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358694" y="-4034503"/>
            <a:ext cx="2330774" cy="1712342"/>
          </a:xfrm>
          <a:prstGeom prst="rect">
            <a:avLst/>
          </a:prstGeom>
        </p:spPr>
      </p:pic>
      <p:pic>
        <p:nvPicPr>
          <p:cNvPr id="17" name="Picture 16">
            <a:extLst>
              <a:ext uri="{FF2B5EF4-FFF2-40B4-BE49-F238E27FC236}">
                <a16:creationId xmlns:a16="http://schemas.microsoft.com/office/drawing/2014/main" id="{99F5BB30-B6CE-685C-0F32-C1CC6E1D59C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565545" y="137730"/>
            <a:ext cx="2272966" cy="1782006"/>
          </a:xfrm>
          <a:prstGeom prst="rect">
            <a:avLst/>
          </a:prstGeom>
        </p:spPr>
      </p:pic>
      <p:pic>
        <p:nvPicPr>
          <p:cNvPr id="19" name="Picture 18">
            <a:extLst>
              <a:ext uri="{FF2B5EF4-FFF2-40B4-BE49-F238E27FC236}">
                <a16:creationId xmlns:a16="http://schemas.microsoft.com/office/drawing/2014/main" id="{AD8D6178-D197-C8D5-C73B-1563E5F5A54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074587" y="137730"/>
            <a:ext cx="3363434" cy="1888008"/>
          </a:xfrm>
          <a:prstGeom prst="rect">
            <a:avLst/>
          </a:prstGeom>
        </p:spPr>
      </p:pic>
      <p:pic>
        <p:nvPicPr>
          <p:cNvPr id="20" name="Picture 19">
            <a:extLst>
              <a:ext uri="{FF2B5EF4-FFF2-40B4-BE49-F238E27FC236}">
                <a16:creationId xmlns:a16="http://schemas.microsoft.com/office/drawing/2014/main" id="{505017BC-5715-58C3-A76C-087F6B13000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1194467" y="-3972234"/>
            <a:ext cx="2016949" cy="1234373"/>
          </a:xfrm>
          <a:prstGeom prst="rect">
            <a:avLst/>
          </a:prstGeom>
        </p:spPr>
      </p:pic>
      <p:pic>
        <p:nvPicPr>
          <p:cNvPr id="21" name="Picture 20">
            <a:extLst>
              <a:ext uri="{FF2B5EF4-FFF2-40B4-BE49-F238E27FC236}">
                <a16:creationId xmlns:a16="http://schemas.microsoft.com/office/drawing/2014/main" id="{2AF5D993-63F7-2045-74A9-4AEF411A183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146971" y="-1813895"/>
            <a:ext cx="4875192" cy="2632603"/>
          </a:xfrm>
          <a:prstGeom prst="rect">
            <a:avLst/>
          </a:prstGeom>
        </p:spPr>
      </p:pic>
      <p:sp>
        <p:nvSpPr>
          <p:cNvPr id="26" name="TextBox 25">
            <a:extLst>
              <a:ext uri="{FF2B5EF4-FFF2-40B4-BE49-F238E27FC236}">
                <a16:creationId xmlns:a16="http://schemas.microsoft.com/office/drawing/2014/main" id="{875BE612-2D4C-F4B8-0D54-B4947BE883CD}"/>
              </a:ext>
            </a:extLst>
          </p:cNvPr>
          <p:cNvSpPr txBox="1"/>
          <p:nvPr/>
        </p:nvSpPr>
        <p:spPr>
          <a:xfrm>
            <a:off x="-5106841" y="1071631"/>
            <a:ext cx="4465675" cy="954107"/>
          </a:xfrm>
          <a:prstGeom prst="rect">
            <a:avLst/>
          </a:prstGeom>
          <a:noFill/>
        </p:spPr>
        <p:txBody>
          <a:bodyPr wrap="square" rtlCol="1">
            <a:spAutoFit/>
          </a:bodyPr>
          <a:lstStyle/>
          <a:p>
            <a:r>
              <a:rPr lang="fa-IR" sz="2800" dirty="0">
                <a:highlight>
                  <a:srgbClr val="F5DAB3"/>
                </a:highlight>
                <a:latin typeface="Adobe Arabic" panose="02040503050201020203" pitchFamily="18" charset="-78"/>
                <a:cs typeface="Adobe Arabic" panose="02040503050201020203" pitchFamily="18" charset="-78"/>
              </a:rPr>
              <a:t>دستور تشکیل مجلس شورای ملی به فرمان مظفرالدین شاه</a:t>
            </a:r>
          </a:p>
        </p:txBody>
      </p:sp>
      <p:sp>
        <p:nvSpPr>
          <p:cNvPr id="27" name="TextBox 26">
            <a:extLst>
              <a:ext uri="{FF2B5EF4-FFF2-40B4-BE49-F238E27FC236}">
                <a16:creationId xmlns:a16="http://schemas.microsoft.com/office/drawing/2014/main" id="{BB9BC58C-3BC9-8CE6-7A08-48DB8D4ED8FB}"/>
              </a:ext>
            </a:extLst>
          </p:cNvPr>
          <p:cNvSpPr txBox="1"/>
          <p:nvPr/>
        </p:nvSpPr>
        <p:spPr>
          <a:xfrm>
            <a:off x="-2414699" y="1634620"/>
            <a:ext cx="1584251" cy="400110"/>
          </a:xfrm>
          <a:prstGeom prst="rect">
            <a:avLst/>
          </a:prstGeom>
          <a:noFill/>
        </p:spPr>
        <p:txBody>
          <a:bodyPr wrap="square" rtlCol="1">
            <a:spAutoFit/>
          </a:bodyPr>
          <a:lstStyle/>
          <a:p>
            <a:r>
              <a:rPr lang="fa-IR" sz="2000" b="1" i="0" dirty="0">
                <a:effectLst/>
                <a:latin typeface="Arabic Typesetting" panose="03020402040406030203" pitchFamily="66" charset="-78"/>
                <a:cs typeface="Arabic Typesetting" panose="03020402040406030203" pitchFamily="66" charset="-78"/>
              </a:rPr>
              <a:t>۱۴ جمادی‌الثانی ۱۳۲۴</a:t>
            </a:r>
            <a:endParaRPr lang="fa-IR" sz="2000" b="1" dirty="0">
              <a:latin typeface="Arabic Typesetting" panose="03020402040406030203" pitchFamily="66" charset="-78"/>
              <a:cs typeface="Arabic Typesetting" panose="03020402040406030203" pitchFamily="66" charset="-78"/>
            </a:endParaRPr>
          </a:p>
        </p:txBody>
      </p:sp>
      <p:sp>
        <p:nvSpPr>
          <p:cNvPr id="28" name="TextBox 27">
            <a:extLst>
              <a:ext uri="{FF2B5EF4-FFF2-40B4-BE49-F238E27FC236}">
                <a16:creationId xmlns:a16="http://schemas.microsoft.com/office/drawing/2014/main" id="{F082F2E3-60BF-EB3C-14E8-43250438909B}"/>
              </a:ext>
            </a:extLst>
          </p:cNvPr>
          <p:cNvSpPr txBox="1"/>
          <p:nvPr/>
        </p:nvSpPr>
        <p:spPr>
          <a:xfrm>
            <a:off x="-2741272" y="-4034503"/>
            <a:ext cx="2880710" cy="2123658"/>
          </a:xfrm>
          <a:prstGeom prst="rect">
            <a:avLst/>
          </a:prstGeom>
          <a:noFill/>
          <a:ln>
            <a:solidFill>
              <a:schemeClr val="bg1"/>
            </a:solidFill>
          </a:ln>
        </p:spPr>
        <p:txBody>
          <a:bodyPr wrap="square" rtlCol="1">
            <a:spAutoFit/>
          </a:bodyPr>
          <a:lstStyle/>
          <a:p>
            <a:pPr algn="r" rtl="1"/>
            <a:r>
              <a:rPr lang="fa-IR" sz="4400" dirty="0"/>
              <a:t>شکل گیری ایده ی مشروطیت</a:t>
            </a:r>
          </a:p>
        </p:txBody>
      </p:sp>
    </p:spTree>
    <p:extLst>
      <p:ext uri="{BB962C8B-B14F-4D97-AF65-F5344CB8AC3E}">
        <p14:creationId xmlns:p14="http://schemas.microsoft.com/office/powerpoint/2010/main" val="22288280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3B7F6-16AD-F4ED-4AF5-F315CF24BBD9}"/>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347CADB2-EBF7-94D3-F5FE-E9D50194C9AA}"/>
              </a:ext>
            </a:extLst>
          </p:cNvPr>
          <p:cNvSpPr/>
          <p:nvPr/>
        </p:nvSpPr>
        <p:spPr>
          <a:xfrm>
            <a:off x="0" y="0"/>
            <a:ext cx="12192000" cy="694306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fa-IR" dirty="0"/>
          </a:p>
        </p:txBody>
      </p:sp>
      <p:pic>
        <p:nvPicPr>
          <p:cNvPr id="4" name="Picture 3">
            <a:extLst>
              <a:ext uri="{FF2B5EF4-FFF2-40B4-BE49-F238E27FC236}">
                <a16:creationId xmlns:a16="http://schemas.microsoft.com/office/drawing/2014/main" id="{45B02565-D003-A3B5-479C-194237911D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1531" y="3038599"/>
            <a:ext cx="7143750" cy="2543175"/>
          </a:xfrm>
          <a:prstGeom prst="rect">
            <a:avLst/>
          </a:prstGeom>
        </p:spPr>
      </p:pic>
      <p:pic>
        <p:nvPicPr>
          <p:cNvPr id="13" name="Picture 12">
            <a:extLst>
              <a:ext uri="{FF2B5EF4-FFF2-40B4-BE49-F238E27FC236}">
                <a16:creationId xmlns:a16="http://schemas.microsoft.com/office/drawing/2014/main" id="{83477619-6D31-EBD4-F8EB-CF81F3809B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88442" y="3429000"/>
            <a:ext cx="3990397" cy="2216887"/>
          </a:xfrm>
          <a:prstGeom prst="rect">
            <a:avLst/>
          </a:prstGeom>
        </p:spPr>
      </p:pic>
      <p:pic>
        <p:nvPicPr>
          <p:cNvPr id="16" name="Picture 15">
            <a:extLst>
              <a:ext uri="{FF2B5EF4-FFF2-40B4-BE49-F238E27FC236}">
                <a16:creationId xmlns:a16="http://schemas.microsoft.com/office/drawing/2014/main" id="{78D9A2E2-4E20-B2E4-725F-BB6C8B6BCF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18335" y="398235"/>
            <a:ext cx="3333750" cy="2505075"/>
          </a:xfrm>
          <a:prstGeom prst="rect">
            <a:avLst/>
          </a:prstGeom>
        </p:spPr>
      </p:pic>
      <p:pic>
        <p:nvPicPr>
          <p:cNvPr id="19" name="Picture 18">
            <a:extLst>
              <a:ext uri="{FF2B5EF4-FFF2-40B4-BE49-F238E27FC236}">
                <a16:creationId xmlns:a16="http://schemas.microsoft.com/office/drawing/2014/main" id="{4DB47639-1D1C-3E47-099A-C7413E55199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90792" y="398235"/>
            <a:ext cx="2571750" cy="2181225"/>
          </a:xfrm>
          <a:prstGeom prst="rect">
            <a:avLst/>
          </a:prstGeom>
        </p:spPr>
      </p:pic>
      <p:sp>
        <p:nvSpPr>
          <p:cNvPr id="20" name="TextBox 19">
            <a:extLst>
              <a:ext uri="{FF2B5EF4-FFF2-40B4-BE49-F238E27FC236}">
                <a16:creationId xmlns:a16="http://schemas.microsoft.com/office/drawing/2014/main" id="{6D8AB611-8C1B-CAF6-7BD4-DCE25E9B4B43}"/>
              </a:ext>
            </a:extLst>
          </p:cNvPr>
          <p:cNvSpPr txBox="1"/>
          <p:nvPr/>
        </p:nvSpPr>
        <p:spPr>
          <a:xfrm>
            <a:off x="8197702" y="450388"/>
            <a:ext cx="3362767" cy="2693045"/>
          </a:xfrm>
          <a:prstGeom prst="rect">
            <a:avLst/>
          </a:prstGeom>
          <a:noFill/>
          <a:ln>
            <a:solidFill>
              <a:schemeClr val="bg1"/>
            </a:solidFill>
          </a:ln>
        </p:spPr>
        <p:txBody>
          <a:bodyPr wrap="square" rtlCol="1">
            <a:spAutoFit/>
          </a:bodyPr>
          <a:lstStyle/>
          <a:p>
            <a:pPr algn="ctr" rtl="1"/>
            <a:r>
              <a:rPr lang="fa-IR" sz="7300" b="1" dirty="0">
                <a:solidFill>
                  <a:schemeClr val="bg1"/>
                </a:solidFill>
                <a:latin typeface="Arabic Typesetting" panose="03020402040406030203" pitchFamily="66" charset="-78"/>
                <a:cs typeface="Arabic Typesetting" panose="03020402040406030203" pitchFamily="66" charset="-78"/>
              </a:rPr>
              <a:t>فتح طهران</a:t>
            </a:r>
          </a:p>
          <a:p>
            <a:pPr algn="ctr" rtl="1"/>
            <a:r>
              <a:rPr lang="fa-IR" sz="4800" b="0" i="0" dirty="0">
                <a:solidFill>
                  <a:schemeClr val="bg1"/>
                </a:solidFill>
                <a:effectLst/>
                <a:latin typeface="system-ui"/>
                <a:cs typeface="B Nazanin" panose="00000400000000000000" pitchFamily="2" charset="-78"/>
              </a:rPr>
              <a:t>۲۵ تیر ۱۲۸۸</a:t>
            </a:r>
            <a:endParaRPr lang="fa-IR" sz="4800" b="1" dirty="0">
              <a:solidFill>
                <a:schemeClr val="bg1"/>
              </a:solidFill>
              <a:latin typeface="Arabic Typesetting" panose="03020402040406030203" pitchFamily="66" charset="-78"/>
              <a:cs typeface="B Nazanin" panose="00000400000000000000" pitchFamily="2" charset="-78"/>
            </a:endParaRPr>
          </a:p>
          <a:p>
            <a:endParaRPr lang="fa-IR" sz="4800" b="1" dirty="0">
              <a:solidFill>
                <a:schemeClr val="bg1"/>
              </a:solidFill>
              <a:latin typeface="Arabic Typesetting" panose="03020402040406030203" pitchFamily="66" charset="-78"/>
              <a:cs typeface="Arabic Typesetting" panose="03020402040406030203" pitchFamily="66" charset="-78"/>
            </a:endParaRPr>
          </a:p>
        </p:txBody>
      </p:sp>
      <p:sp>
        <p:nvSpPr>
          <p:cNvPr id="21" name="TextBox 20">
            <a:extLst>
              <a:ext uri="{FF2B5EF4-FFF2-40B4-BE49-F238E27FC236}">
                <a16:creationId xmlns:a16="http://schemas.microsoft.com/office/drawing/2014/main" id="{8976A841-D895-CDB4-9213-0B3786FF5AB1}"/>
              </a:ext>
            </a:extLst>
          </p:cNvPr>
          <p:cNvSpPr txBox="1"/>
          <p:nvPr/>
        </p:nvSpPr>
        <p:spPr>
          <a:xfrm>
            <a:off x="877515" y="459139"/>
            <a:ext cx="867660" cy="1477328"/>
          </a:xfrm>
          <a:prstGeom prst="rect">
            <a:avLst/>
          </a:prstGeom>
          <a:noFill/>
        </p:spPr>
        <p:txBody>
          <a:bodyPr wrap="square" rtlCol="1">
            <a:spAutoFit/>
          </a:bodyPr>
          <a:lstStyle/>
          <a:p>
            <a:r>
              <a:rPr lang="fa-IR" dirty="0">
                <a:solidFill>
                  <a:schemeClr val="bg1"/>
                </a:solidFill>
                <a:latin typeface="Adobe Arabic" panose="02040503050201020203" pitchFamily="18" charset="-78"/>
                <a:cs typeface="B Nazanin" panose="00000400000000000000" pitchFamily="2" charset="-78"/>
              </a:rPr>
              <a:t>اعدام  شیخ فضل الله در میدان توپخانه</a:t>
            </a:r>
          </a:p>
        </p:txBody>
      </p:sp>
      <p:sp>
        <p:nvSpPr>
          <p:cNvPr id="22" name="TextBox 21">
            <a:extLst>
              <a:ext uri="{FF2B5EF4-FFF2-40B4-BE49-F238E27FC236}">
                <a16:creationId xmlns:a16="http://schemas.microsoft.com/office/drawing/2014/main" id="{B64CE005-7601-5E59-BBCC-FE9F70E53DF9}"/>
              </a:ext>
            </a:extLst>
          </p:cNvPr>
          <p:cNvSpPr txBox="1"/>
          <p:nvPr/>
        </p:nvSpPr>
        <p:spPr>
          <a:xfrm>
            <a:off x="364746" y="5715916"/>
            <a:ext cx="7687339" cy="830997"/>
          </a:xfrm>
          <a:prstGeom prst="rect">
            <a:avLst/>
          </a:prstGeom>
          <a:noFill/>
        </p:spPr>
        <p:txBody>
          <a:bodyPr wrap="square" rtlCol="1">
            <a:spAutoFit/>
          </a:bodyPr>
          <a:lstStyle/>
          <a:p>
            <a:r>
              <a:rPr lang="fa-IR" sz="4800" b="1" dirty="0">
                <a:highlight>
                  <a:srgbClr val="F5DAB3"/>
                </a:highlight>
                <a:cs typeface="B Nazanin" panose="00000400000000000000" pitchFamily="2" charset="-78"/>
              </a:rPr>
              <a:t>شکست ایده مشروطیت </a:t>
            </a:r>
          </a:p>
        </p:txBody>
      </p:sp>
      <p:sp>
        <p:nvSpPr>
          <p:cNvPr id="12" name="Rectangle 11">
            <a:extLst>
              <a:ext uri="{FF2B5EF4-FFF2-40B4-BE49-F238E27FC236}">
                <a16:creationId xmlns:a16="http://schemas.microsoft.com/office/drawing/2014/main" id="{7ADB8286-4569-5629-CBFF-00817B7E35D8}"/>
              </a:ext>
            </a:extLst>
          </p:cNvPr>
          <p:cNvSpPr/>
          <p:nvPr/>
        </p:nvSpPr>
        <p:spPr>
          <a:xfrm>
            <a:off x="13286783" y="-2710542"/>
            <a:ext cx="12192000" cy="694306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14" name="TextBox 13">
            <a:extLst>
              <a:ext uri="{FF2B5EF4-FFF2-40B4-BE49-F238E27FC236}">
                <a16:creationId xmlns:a16="http://schemas.microsoft.com/office/drawing/2014/main" id="{DEFDBB4E-CA5E-E604-A0A8-AFC6211F33C6}"/>
              </a:ext>
            </a:extLst>
          </p:cNvPr>
          <p:cNvSpPr txBox="1"/>
          <p:nvPr/>
        </p:nvSpPr>
        <p:spPr>
          <a:xfrm>
            <a:off x="14956095" y="147959"/>
            <a:ext cx="9494875" cy="830997"/>
          </a:xfrm>
          <a:prstGeom prst="rect">
            <a:avLst/>
          </a:prstGeom>
          <a:noFill/>
        </p:spPr>
        <p:txBody>
          <a:bodyPr wrap="square" rtlCol="1">
            <a:spAutoFit/>
          </a:bodyPr>
          <a:lstStyle/>
          <a:p>
            <a:pPr algn="ctr"/>
            <a:r>
              <a:rPr lang="fa-IR" sz="4800" dirty="0">
                <a:highlight>
                  <a:srgbClr val="F5DAB3"/>
                </a:highlight>
                <a:latin typeface="Adobe Arabic" panose="02040503050201020203" pitchFamily="18" charset="-78"/>
                <a:cs typeface="Adobe Arabic" panose="02040503050201020203" pitchFamily="18" charset="-78"/>
              </a:rPr>
              <a:t>شکل گیری ریشه های ناسیونالیسم</a:t>
            </a:r>
          </a:p>
        </p:txBody>
      </p:sp>
      <p:pic>
        <p:nvPicPr>
          <p:cNvPr id="15" name="Picture 14">
            <a:extLst>
              <a:ext uri="{FF2B5EF4-FFF2-40B4-BE49-F238E27FC236}">
                <a16:creationId xmlns:a16="http://schemas.microsoft.com/office/drawing/2014/main" id="{E37F69E0-A7D8-326D-3869-08B2C249AFA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336334" y="978956"/>
            <a:ext cx="1733550" cy="2098955"/>
          </a:xfrm>
          <a:prstGeom prst="rect">
            <a:avLst/>
          </a:prstGeom>
        </p:spPr>
      </p:pic>
      <p:pic>
        <p:nvPicPr>
          <p:cNvPr id="17" name="Picture 16">
            <a:extLst>
              <a:ext uri="{FF2B5EF4-FFF2-40B4-BE49-F238E27FC236}">
                <a16:creationId xmlns:a16="http://schemas.microsoft.com/office/drawing/2014/main" id="{6CC6FF3C-E64D-9805-C702-8FC4B69D84D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174823" y="-1541288"/>
            <a:ext cx="1865704" cy="2453684"/>
          </a:xfrm>
          <a:prstGeom prst="rect">
            <a:avLst/>
          </a:prstGeom>
        </p:spPr>
      </p:pic>
      <p:sp>
        <p:nvSpPr>
          <p:cNvPr id="18" name="TextBox 17">
            <a:extLst>
              <a:ext uri="{FF2B5EF4-FFF2-40B4-BE49-F238E27FC236}">
                <a16:creationId xmlns:a16="http://schemas.microsoft.com/office/drawing/2014/main" id="{79306894-1719-CE5D-CA07-B6B4DC54DFBB}"/>
              </a:ext>
            </a:extLst>
          </p:cNvPr>
          <p:cNvSpPr txBox="1"/>
          <p:nvPr/>
        </p:nvSpPr>
        <p:spPr>
          <a:xfrm>
            <a:off x="16336334" y="-1541288"/>
            <a:ext cx="1477925" cy="646331"/>
          </a:xfrm>
          <a:prstGeom prst="rect">
            <a:avLst/>
          </a:prstGeom>
          <a:noFill/>
        </p:spPr>
        <p:txBody>
          <a:bodyPr wrap="square" rtlCol="1">
            <a:spAutoFit/>
          </a:bodyPr>
          <a:lstStyle/>
          <a:p>
            <a:r>
              <a:rPr lang="fa-IR" dirty="0">
                <a:highlight>
                  <a:srgbClr val="F5DAB3"/>
                </a:highlight>
              </a:rPr>
              <a:t>میرزا آقا خان کرمانی</a:t>
            </a:r>
          </a:p>
        </p:txBody>
      </p:sp>
      <p:sp>
        <p:nvSpPr>
          <p:cNvPr id="23" name="TextBox 22">
            <a:extLst>
              <a:ext uri="{FF2B5EF4-FFF2-40B4-BE49-F238E27FC236}">
                <a16:creationId xmlns:a16="http://schemas.microsoft.com/office/drawing/2014/main" id="{BB5C7B2E-D993-C6B9-8F6D-89576B055497}"/>
              </a:ext>
            </a:extLst>
          </p:cNvPr>
          <p:cNvSpPr txBox="1"/>
          <p:nvPr/>
        </p:nvSpPr>
        <p:spPr>
          <a:xfrm>
            <a:off x="18191937" y="978956"/>
            <a:ext cx="1190846" cy="1477328"/>
          </a:xfrm>
          <a:prstGeom prst="rect">
            <a:avLst/>
          </a:prstGeom>
          <a:noFill/>
        </p:spPr>
        <p:txBody>
          <a:bodyPr wrap="square" rtlCol="1">
            <a:spAutoFit/>
          </a:bodyPr>
          <a:lstStyle/>
          <a:p>
            <a:r>
              <a:rPr lang="fa-IR" dirty="0">
                <a:solidFill>
                  <a:schemeClr val="bg1"/>
                </a:solidFill>
              </a:rPr>
              <a:t>حضور مصدق در مجلس شورای ملی قاجاریه</a:t>
            </a:r>
          </a:p>
        </p:txBody>
      </p:sp>
      <p:pic>
        <p:nvPicPr>
          <p:cNvPr id="24" name="Picture 23">
            <a:extLst>
              <a:ext uri="{FF2B5EF4-FFF2-40B4-BE49-F238E27FC236}">
                <a16:creationId xmlns:a16="http://schemas.microsoft.com/office/drawing/2014/main" id="{7A6522A4-D511-081A-0635-4F0BCB045A7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452588" y="-2412532"/>
            <a:ext cx="1630172" cy="2262481"/>
          </a:xfrm>
          <a:prstGeom prst="rect">
            <a:avLst/>
          </a:prstGeom>
        </p:spPr>
      </p:pic>
      <p:sp>
        <p:nvSpPr>
          <p:cNvPr id="25" name="TextBox 24">
            <a:extLst>
              <a:ext uri="{FF2B5EF4-FFF2-40B4-BE49-F238E27FC236}">
                <a16:creationId xmlns:a16="http://schemas.microsoft.com/office/drawing/2014/main" id="{D739A558-1CBA-25FA-0823-FC72F7E53E7B}"/>
              </a:ext>
            </a:extLst>
          </p:cNvPr>
          <p:cNvSpPr txBox="1"/>
          <p:nvPr/>
        </p:nvSpPr>
        <p:spPr>
          <a:xfrm>
            <a:off x="19847846" y="-2150240"/>
            <a:ext cx="1401948" cy="369332"/>
          </a:xfrm>
          <a:prstGeom prst="rect">
            <a:avLst/>
          </a:prstGeom>
          <a:noFill/>
          <a:ln>
            <a:solidFill>
              <a:schemeClr val="bg1"/>
            </a:solidFill>
          </a:ln>
        </p:spPr>
        <p:txBody>
          <a:bodyPr wrap="square" rtlCol="1">
            <a:spAutoFit/>
          </a:bodyPr>
          <a:lstStyle/>
          <a:p>
            <a:r>
              <a:rPr lang="fa-IR" dirty="0">
                <a:solidFill>
                  <a:schemeClr val="bg1"/>
                </a:solidFill>
                <a:latin typeface="Arabic Typesetting" panose="03020402040406030203" pitchFamily="66" charset="-78"/>
                <a:cs typeface="Arabic Typesetting" panose="03020402040406030203" pitchFamily="66" charset="-78"/>
              </a:rPr>
              <a:t>میزا فتح علی آخوند زاده</a:t>
            </a:r>
          </a:p>
        </p:txBody>
      </p:sp>
      <p:pic>
        <p:nvPicPr>
          <p:cNvPr id="26" name="Picture 25">
            <a:extLst>
              <a:ext uri="{FF2B5EF4-FFF2-40B4-BE49-F238E27FC236}">
                <a16:creationId xmlns:a16="http://schemas.microsoft.com/office/drawing/2014/main" id="{41917B49-DB74-6940-9ECE-29F5F6394A7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9504836" y="1077593"/>
            <a:ext cx="2532017" cy="1780085"/>
          </a:xfrm>
          <a:prstGeom prst="rect">
            <a:avLst/>
          </a:prstGeom>
        </p:spPr>
      </p:pic>
      <p:sp>
        <p:nvSpPr>
          <p:cNvPr id="27" name="TextBox 26">
            <a:extLst>
              <a:ext uri="{FF2B5EF4-FFF2-40B4-BE49-F238E27FC236}">
                <a16:creationId xmlns:a16="http://schemas.microsoft.com/office/drawing/2014/main" id="{19C6BCFD-0F69-0101-A119-AEECBA74771D}"/>
              </a:ext>
            </a:extLst>
          </p:cNvPr>
          <p:cNvSpPr txBox="1"/>
          <p:nvPr/>
        </p:nvSpPr>
        <p:spPr>
          <a:xfrm>
            <a:off x="22163176" y="1430442"/>
            <a:ext cx="1407083" cy="1477328"/>
          </a:xfrm>
          <a:prstGeom prst="rect">
            <a:avLst/>
          </a:prstGeom>
          <a:noFill/>
        </p:spPr>
        <p:txBody>
          <a:bodyPr wrap="square" rtlCol="1">
            <a:spAutoFit/>
          </a:bodyPr>
          <a:lstStyle/>
          <a:p>
            <a:r>
              <a:rPr lang="fa-IR" dirty="0">
                <a:solidFill>
                  <a:schemeClr val="bg1"/>
                </a:solidFill>
                <a:latin typeface="Adobe Arabic" panose="02040503050201020203" pitchFamily="18" charset="-78"/>
                <a:cs typeface="Adobe Arabic" panose="02040503050201020203" pitchFamily="18" charset="-78"/>
              </a:rPr>
              <a:t>رضا خان میرپنج</a:t>
            </a:r>
          </a:p>
          <a:p>
            <a:r>
              <a:rPr lang="fa-IR" dirty="0">
                <a:solidFill>
                  <a:schemeClr val="bg1"/>
                </a:solidFill>
                <a:latin typeface="Adobe Arabic" panose="02040503050201020203" pitchFamily="18" charset="-78"/>
                <a:cs typeface="Adobe Arabic" panose="02040503050201020203" pitchFamily="18" charset="-78"/>
              </a:rPr>
              <a:t>ناسیونالیست جمهوری خواه در مجلس چهارم و پنجم</a:t>
            </a:r>
          </a:p>
        </p:txBody>
      </p:sp>
      <p:pic>
        <p:nvPicPr>
          <p:cNvPr id="28" name="Picture 27">
            <a:extLst>
              <a:ext uri="{FF2B5EF4-FFF2-40B4-BE49-F238E27FC236}">
                <a16:creationId xmlns:a16="http://schemas.microsoft.com/office/drawing/2014/main" id="{F2F636FE-5CB9-88FE-84DC-4C796C7ED240}"/>
              </a:ext>
            </a:extLst>
          </p:cNvPr>
          <p:cNvPicPr>
            <a:picLocks noChangeAspect="1"/>
          </p:cNvPicPr>
          <p:nvPr/>
        </p:nvPicPr>
        <p:blipFill>
          <a:blip r:embed="rId10">
            <a:extLst>
              <a:ext uri="{28A0092B-C50C-407E-A947-70E740481C1C}">
                <a14:useLocalDpi xmlns:a14="http://schemas.microsoft.com/office/drawing/2010/main" val="0"/>
              </a:ext>
            </a:extLst>
          </a:blip>
          <a:srcRect l="30264" r="26526"/>
          <a:stretch/>
        </p:blipFill>
        <p:spPr>
          <a:xfrm>
            <a:off x="-7498451" y="-2485250"/>
            <a:ext cx="3221667" cy="4970499"/>
          </a:xfrm>
          <a:prstGeom prst="rect">
            <a:avLst/>
          </a:prstGeom>
        </p:spPr>
      </p:pic>
      <p:pic>
        <p:nvPicPr>
          <p:cNvPr id="29" name="Picture 28">
            <a:extLst>
              <a:ext uri="{FF2B5EF4-FFF2-40B4-BE49-F238E27FC236}">
                <a16:creationId xmlns:a16="http://schemas.microsoft.com/office/drawing/2014/main" id="{14110FB2-1016-65FF-ED0C-1362A5AA5133}"/>
              </a:ext>
            </a:extLst>
          </p:cNvPr>
          <p:cNvPicPr>
            <a:picLocks noChangeAspect="1"/>
          </p:cNvPicPr>
          <p:nvPr/>
        </p:nvPicPr>
        <p:blipFill>
          <a:blip r:embed="rId11">
            <a:extLst>
              <a:ext uri="{28A0092B-C50C-407E-A947-70E740481C1C}">
                <a14:useLocalDpi xmlns:a14="http://schemas.microsoft.com/office/drawing/2010/main" val="0"/>
              </a:ext>
            </a:extLst>
          </a:blip>
          <a:srcRect l="28573" r="22976"/>
          <a:stretch/>
        </p:blipFill>
        <p:spPr>
          <a:xfrm>
            <a:off x="-11526156" y="-2482259"/>
            <a:ext cx="3456785" cy="4967508"/>
          </a:xfrm>
          <a:prstGeom prst="rect">
            <a:avLst/>
          </a:prstGeom>
        </p:spPr>
      </p:pic>
      <p:pic>
        <p:nvPicPr>
          <p:cNvPr id="30" name="Picture 29">
            <a:extLst>
              <a:ext uri="{FF2B5EF4-FFF2-40B4-BE49-F238E27FC236}">
                <a16:creationId xmlns:a16="http://schemas.microsoft.com/office/drawing/2014/main" id="{D12E7B42-04EE-119D-7962-4A807043A750}"/>
              </a:ext>
            </a:extLst>
          </p:cNvPr>
          <p:cNvPicPr>
            <a:picLocks noChangeAspect="1"/>
          </p:cNvPicPr>
          <p:nvPr/>
        </p:nvPicPr>
        <p:blipFill>
          <a:blip r:embed="rId12">
            <a:extLst>
              <a:ext uri="{28A0092B-C50C-407E-A947-70E740481C1C}">
                <a14:useLocalDpi xmlns:a14="http://schemas.microsoft.com/office/drawing/2010/main" val="0"/>
              </a:ext>
            </a:extLst>
          </a:blip>
          <a:srcRect l="30572" r="27224"/>
          <a:stretch/>
        </p:blipFill>
        <p:spPr>
          <a:xfrm>
            <a:off x="-3886616" y="-2482259"/>
            <a:ext cx="3019648" cy="4967508"/>
          </a:xfrm>
          <a:prstGeom prst="rect">
            <a:avLst/>
          </a:prstGeom>
        </p:spPr>
      </p:pic>
      <p:sp>
        <p:nvSpPr>
          <p:cNvPr id="31" name="TextBox 30">
            <a:extLst>
              <a:ext uri="{FF2B5EF4-FFF2-40B4-BE49-F238E27FC236}">
                <a16:creationId xmlns:a16="http://schemas.microsoft.com/office/drawing/2014/main" id="{235C6276-90F3-4A67-7507-9C2CA5E20D31}"/>
              </a:ext>
            </a:extLst>
          </p:cNvPr>
          <p:cNvSpPr txBox="1"/>
          <p:nvPr/>
        </p:nvSpPr>
        <p:spPr>
          <a:xfrm>
            <a:off x="-11547420" y="2579623"/>
            <a:ext cx="2729625" cy="830997"/>
          </a:xfrm>
          <a:prstGeom prst="rect">
            <a:avLst/>
          </a:prstGeom>
          <a:noFill/>
        </p:spPr>
        <p:txBody>
          <a:bodyPr wrap="square" rtlCol="1">
            <a:spAutoFit/>
          </a:bodyPr>
          <a:lstStyle/>
          <a:p>
            <a:r>
              <a:rPr lang="fa-IR" sz="2400" dirty="0">
                <a:solidFill>
                  <a:schemeClr val="bg1"/>
                </a:solidFill>
                <a:latin typeface="Arabic Typesetting" panose="03020402040406030203" pitchFamily="66" charset="-78"/>
                <a:cs typeface="Arabic Typesetting" panose="03020402040406030203" pitchFamily="66" charset="-78"/>
              </a:rPr>
              <a:t>به توپ بستن مجلس توسط محمد علی شاه قاجار</a:t>
            </a:r>
          </a:p>
        </p:txBody>
      </p:sp>
      <p:sp>
        <p:nvSpPr>
          <p:cNvPr id="32" name="TextBox 31">
            <a:extLst>
              <a:ext uri="{FF2B5EF4-FFF2-40B4-BE49-F238E27FC236}">
                <a16:creationId xmlns:a16="http://schemas.microsoft.com/office/drawing/2014/main" id="{6866423F-D695-34F7-C24D-DCEE34EABED9}"/>
              </a:ext>
            </a:extLst>
          </p:cNvPr>
          <p:cNvSpPr txBox="1"/>
          <p:nvPr/>
        </p:nvSpPr>
        <p:spPr>
          <a:xfrm>
            <a:off x="-9260819" y="-2898778"/>
            <a:ext cx="1526126" cy="369332"/>
          </a:xfrm>
          <a:prstGeom prst="rect">
            <a:avLst/>
          </a:prstGeom>
          <a:noFill/>
        </p:spPr>
        <p:txBody>
          <a:bodyPr wrap="square" rtlCol="1">
            <a:spAutoFit/>
          </a:bodyPr>
          <a:lstStyle/>
          <a:p>
            <a:r>
              <a:rPr lang="fa-IR" dirty="0">
                <a:solidFill>
                  <a:schemeClr val="bg1"/>
                </a:solidFill>
                <a:cs typeface="2  Traffic" panose="00000400000000000000" pitchFamily="2" charset="-78"/>
              </a:rPr>
              <a:t>لیاخوف روس</a:t>
            </a:r>
          </a:p>
        </p:txBody>
      </p:sp>
      <p:sp>
        <p:nvSpPr>
          <p:cNvPr id="33" name="TextBox 32">
            <a:extLst>
              <a:ext uri="{FF2B5EF4-FFF2-40B4-BE49-F238E27FC236}">
                <a16:creationId xmlns:a16="http://schemas.microsoft.com/office/drawing/2014/main" id="{AB4D9E5B-E9BD-17D7-E409-C79B3E2817AD}"/>
              </a:ext>
            </a:extLst>
          </p:cNvPr>
          <p:cNvSpPr txBox="1"/>
          <p:nvPr/>
        </p:nvSpPr>
        <p:spPr>
          <a:xfrm>
            <a:off x="-10146864" y="-2916594"/>
            <a:ext cx="1265274" cy="369332"/>
          </a:xfrm>
          <a:prstGeom prst="rect">
            <a:avLst/>
          </a:prstGeom>
          <a:noFill/>
        </p:spPr>
        <p:txBody>
          <a:bodyPr wrap="square" rtlCol="1">
            <a:spAutoFit/>
          </a:bodyPr>
          <a:lstStyle/>
          <a:p>
            <a:r>
              <a:rPr lang="fa-IR" dirty="0">
                <a:highlight>
                  <a:srgbClr val="F5DAB3"/>
                </a:highlight>
              </a:rPr>
              <a:t>یوم التوب</a:t>
            </a:r>
          </a:p>
        </p:txBody>
      </p:sp>
      <p:sp>
        <p:nvSpPr>
          <p:cNvPr id="34" name="TextBox 33">
            <a:extLst>
              <a:ext uri="{FF2B5EF4-FFF2-40B4-BE49-F238E27FC236}">
                <a16:creationId xmlns:a16="http://schemas.microsoft.com/office/drawing/2014/main" id="{65DF57B6-E234-44E7-3925-FBC8B5F670E5}"/>
              </a:ext>
            </a:extLst>
          </p:cNvPr>
          <p:cNvSpPr txBox="1"/>
          <p:nvPr/>
        </p:nvSpPr>
        <p:spPr>
          <a:xfrm>
            <a:off x="-11347792" y="-2916594"/>
            <a:ext cx="1550028" cy="369332"/>
          </a:xfrm>
          <a:prstGeom prst="rect">
            <a:avLst/>
          </a:prstGeom>
          <a:noFill/>
        </p:spPr>
        <p:txBody>
          <a:bodyPr wrap="square" rtlCol="1">
            <a:spAutoFit/>
          </a:bodyPr>
          <a:lstStyle/>
          <a:p>
            <a:r>
              <a:rPr lang="fa-IR" dirty="0">
                <a:solidFill>
                  <a:schemeClr val="bg1"/>
                </a:solidFill>
              </a:rPr>
              <a:t>2 تیر 1287</a:t>
            </a:r>
          </a:p>
        </p:txBody>
      </p:sp>
    </p:spTree>
    <p:extLst>
      <p:ext uri="{BB962C8B-B14F-4D97-AF65-F5344CB8AC3E}">
        <p14:creationId xmlns:p14="http://schemas.microsoft.com/office/powerpoint/2010/main" val="34220578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FC493-C55C-DBA6-229E-CC82ABC72CBF}"/>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BCEB1CE7-9684-3680-D637-E819F992F1CB}"/>
              </a:ext>
            </a:extLst>
          </p:cNvPr>
          <p:cNvSpPr/>
          <p:nvPr/>
        </p:nvSpPr>
        <p:spPr>
          <a:xfrm>
            <a:off x="0" y="0"/>
            <a:ext cx="12192000" cy="694306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18" name="TextBox 17">
            <a:extLst>
              <a:ext uri="{FF2B5EF4-FFF2-40B4-BE49-F238E27FC236}">
                <a16:creationId xmlns:a16="http://schemas.microsoft.com/office/drawing/2014/main" id="{5111D9EF-61CB-210A-4481-2AFF460EBD58}"/>
              </a:ext>
            </a:extLst>
          </p:cNvPr>
          <p:cNvSpPr txBox="1"/>
          <p:nvPr/>
        </p:nvSpPr>
        <p:spPr>
          <a:xfrm>
            <a:off x="1669312" y="2858501"/>
            <a:ext cx="9494875" cy="830997"/>
          </a:xfrm>
          <a:prstGeom prst="rect">
            <a:avLst/>
          </a:prstGeom>
          <a:noFill/>
        </p:spPr>
        <p:txBody>
          <a:bodyPr wrap="square" rtlCol="1">
            <a:spAutoFit/>
          </a:bodyPr>
          <a:lstStyle/>
          <a:p>
            <a:pPr algn="ctr"/>
            <a:r>
              <a:rPr lang="fa-IR" sz="4800" dirty="0" err="1">
                <a:highlight>
                  <a:srgbClr val="F5DAB3"/>
                </a:highlight>
                <a:latin typeface="Adobe Arabic" panose="02040503050201020203" pitchFamily="18" charset="-78"/>
                <a:cs typeface="B Nazanin" panose="00000400000000000000" pitchFamily="2" charset="-78"/>
              </a:rPr>
              <a:t>شکل‌گیری</a:t>
            </a:r>
            <a:r>
              <a:rPr lang="fa-IR" sz="4800" dirty="0">
                <a:highlight>
                  <a:srgbClr val="F5DAB3"/>
                </a:highlight>
                <a:latin typeface="Adobe Arabic" panose="02040503050201020203" pitchFamily="18" charset="-78"/>
                <a:cs typeface="B Nazanin" panose="00000400000000000000" pitchFamily="2" charset="-78"/>
              </a:rPr>
              <a:t> </a:t>
            </a:r>
            <a:r>
              <a:rPr lang="fa-IR" sz="4800" dirty="0" err="1">
                <a:highlight>
                  <a:srgbClr val="F5DAB3"/>
                </a:highlight>
                <a:latin typeface="Adobe Arabic" panose="02040503050201020203" pitchFamily="18" charset="-78"/>
                <a:cs typeface="B Nazanin" panose="00000400000000000000" pitchFamily="2" charset="-78"/>
              </a:rPr>
              <a:t>ریشه‌های</a:t>
            </a:r>
            <a:r>
              <a:rPr lang="fa-IR" sz="4800" dirty="0">
                <a:highlight>
                  <a:srgbClr val="F5DAB3"/>
                </a:highlight>
                <a:latin typeface="Adobe Arabic" panose="02040503050201020203" pitchFamily="18" charset="-78"/>
                <a:cs typeface="B Nazanin" panose="00000400000000000000" pitchFamily="2" charset="-78"/>
              </a:rPr>
              <a:t> ناسیونالیسم</a:t>
            </a:r>
          </a:p>
        </p:txBody>
      </p:sp>
      <p:pic>
        <p:nvPicPr>
          <p:cNvPr id="4" name="Picture 3">
            <a:extLst>
              <a:ext uri="{FF2B5EF4-FFF2-40B4-BE49-F238E27FC236}">
                <a16:creationId xmlns:a16="http://schemas.microsoft.com/office/drawing/2014/main" id="{AF747161-712E-2DBA-AA0B-7A75DB89A1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9551" y="3689498"/>
            <a:ext cx="1733550" cy="2098955"/>
          </a:xfrm>
          <a:prstGeom prst="rect">
            <a:avLst/>
          </a:prstGeom>
        </p:spPr>
      </p:pic>
      <p:pic>
        <p:nvPicPr>
          <p:cNvPr id="9" name="Picture 8">
            <a:extLst>
              <a:ext uri="{FF2B5EF4-FFF2-40B4-BE49-F238E27FC236}">
                <a16:creationId xmlns:a16="http://schemas.microsoft.com/office/drawing/2014/main" id="{9F03347F-5848-A5C4-AD97-A4F2752AF6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8040" y="1169254"/>
            <a:ext cx="1865704" cy="2453684"/>
          </a:xfrm>
          <a:prstGeom prst="rect">
            <a:avLst/>
          </a:prstGeom>
        </p:spPr>
      </p:pic>
      <p:sp>
        <p:nvSpPr>
          <p:cNvPr id="10" name="TextBox 9">
            <a:extLst>
              <a:ext uri="{FF2B5EF4-FFF2-40B4-BE49-F238E27FC236}">
                <a16:creationId xmlns:a16="http://schemas.microsoft.com/office/drawing/2014/main" id="{AE5CF348-C2EB-32A3-5B75-5B311F48FB63}"/>
              </a:ext>
            </a:extLst>
          </p:cNvPr>
          <p:cNvSpPr txBox="1"/>
          <p:nvPr/>
        </p:nvSpPr>
        <p:spPr>
          <a:xfrm>
            <a:off x="3049551" y="1169254"/>
            <a:ext cx="1477925" cy="646331"/>
          </a:xfrm>
          <a:prstGeom prst="rect">
            <a:avLst/>
          </a:prstGeom>
          <a:noFill/>
        </p:spPr>
        <p:txBody>
          <a:bodyPr wrap="square" rtlCol="1">
            <a:spAutoFit/>
          </a:bodyPr>
          <a:lstStyle/>
          <a:p>
            <a:r>
              <a:rPr lang="fa-IR" dirty="0">
                <a:highlight>
                  <a:srgbClr val="F5DAB3"/>
                </a:highlight>
                <a:cs typeface="B Nazanin" panose="00000400000000000000" pitchFamily="2" charset="-78"/>
              </a:rPr>
              <a:t>میرزا آقا خان کرمانی</a:t>
            </a:r>
          </a:p>
        </p:txBody>
      </p:sp>
      <p:sp>
        <p:nvSpPr>
          <p:cNvPr id="12" name="TextBox 11">
            <a:extLst>
              <a:ext uri="{FF2B5EF4-FFF2-40B4-BE49-F238E27FC236}">
                <a16:creationId xmlns:a16="http://schemas.microsoft.com/office/drawing/2014/main" id="{AE517FF8-B7CE-5296-703E-5DB4DC1B698F}"/>
              </a:ext>
            </a:extLst>
          </p:cNvPr>
          <p:cNvSpPr txBox="1"/>
          <p:nvPr/>
        </p:nvSpPr>
        <p:spPr>
          <a:xfrm>
            <a:off x="4905154" y="3689498"/>
            <a:ext cx="1190846" cy="1200329"/>
          </a:xfrm>
          <a:prstGeom prst="rect">
            <a:avLst/>
          </a:prstGeom>
          <a:noFill/>
        </p:spPr>
        <p:txBody>
          <a:bodyPr wrap="square" rtlCol="1">
            <a:spAutoFit/>
          </a:bodyPr>
          <a:lstStyle/>
          <a:p>
            <a:r>
              <a:rPr lang="fa-IR" dirty="0">
                <a:solidFill>
                  <a:schemeClr val="bg1"/>
                </a:solidFill>
                <a:cs typeface="B Nazanin" panose="00000400000000000000" pitchFamily="2" charset="-78"/>
              </a:rPr>
              <a:t>حضور مصدق در مجلس شورای ملی قاجاریه</a:t>
            </a:r>
          </a:p>
        </p:txBody>
      </p:sp>
      <p:pic>
        <p:nvPicPr>
          <p:cNvPr id="14" name="Picture 13">
            <a:extLst>
              <a:ext uri="{FF2B5EF4-FFF2-40B4-BE49-F238E27FC236}">
                <a16:creationId xmlns:a16="http://schemas.microsoft.com/office/drawing/2014/main" id="{6FAE32B3-43F3-2DF5-BD87-2E63C47268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5805" y="298010"/>
            <a:ext cx="1630172" cy="2262481"/>
          </a:xfrm>
          <a:prstGeom prst="rect">
            <a:avLst/>
          </a:prstGeom>
        </p:spPr>
      </p:pic>
      <p:sp>
        <p:nvSpPr>
          <p:cNvPr id="15" name="TextBox 14">
            <a:extLst>
              <a:ext uri="{FF2B5EF4-FFF2-40B4-BE49-F238E27FC236}">
                <a16:creationId xmlns:a16="http://schemas.microsoft.com/office/drawing/2014/main" id="{058A0B9B-13DC-1081-5DA2-66723710AB63}"/>
              </a:ext>
            </a:extLst>
          </p:cNvPr>
          <p:cNvSpPr txBox="1"/>
          <p:nvPr/>
        </p:nvSpPr>
        <p:spPr>
          <a:xfrm>
            <a:off x="6561063" y="560302"/>
            <a:ext cx="1401948" cy="369332"/>
          </a:xfrm>
          <a:prstGeom prst="rect">
            <a:avLst/>
          </a:prstGeom>
          <a:noFill/>
          <a:ln>
            <a:solidFill>
              <a:schemeClr val="bg1"/>
            </a:solidFill>
          </a:ln>
        </p:spPr>
        <p:txBody>
          <a:bodyPr wrap="square" rtlCol="1">
            <a:spAutoFit/>
          </a:bodyPr>
          <a:lstStyle/>
          <a:p>
            <a:r>
              <a:rPr lang="fa-IR" dirty="0">
                <a:solidFill>
                  <a:schemeClr val="bg1"/>
                </a:solidFill>
                <a:latin typeface="Arabic Typesetting" panose="03020402040406030203" pitchFamily="66" charset="-78"/>
                <a:cs typeface="Arabic Typesetting" panose="03020402040406030203" pitchFamily="66" charset="-78"/>
              </a:rPr>
              <a:t>میزا فتح علی آخوند زاده</a:t>
            </a:r>
          </a:p>
        </p:txBody>
      </p:sp>
      <p:pic>
        <p:nvPicPr>
          <p:cNvPr id="19" name="Picture 18">
            <a:extLst>
              <a:ext uri="{FF2B5EF4-FFF2-40B4-BE49-F238E27FC236}">
                <a16:creationId xmlns:a16="http://schemas.microsoft.com/office/drawing/2014/main" id="{D1D23B3D-3CFD-CDDF-D974-CCC4F9F08C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18053" y="3788135"/>
            <a:ext cx="2532017" cy="1780085"/>
          </a:xfrm>
          <a:prstGeom prst="rect">
            <a:avLst/>
          </a:prstGeom>
        </p:spPr>
      </p:pic>
      <p:sp>
        <p:nvSpPr>
          <p:cNvPr id="20" name="TextBox 19">
            <a:extLst>
              <a:ext uri="{FF2B5EF4-FFF2-40B4-BE49-F238E27FC236}">
                <a16:creationId xmlns:a16="http://schemas.microsoft.com/office/drawing/2014/main" id="{B68692D4-F733-B341-6F06-EC50FF5489A3}"/>
              </a:ext>
            </a:extLst>
          </p:cNvPr>
          <p:cNvSpPr txBox="1"/>
          <p:nvPr/>
        </p:nvSpPr>
        <p:spPr>
          <a:xfrm>
            <a:off x="8876393" y="4140984"/>
            <a:ext cx="1407083" cy="1477328"/>
          </a:xfrm>
          <a:prstGeom prst="rect">
            <a:avLst/>
          </a:prstGeom>
          <a:noFill/>
        </p:spPr>
        <p:txBody>
          <a:bodyPr wrap="square" rtlCol="1">
            <a:spAutoFit/>
          </a:bodyPr>
          <a:lstStyle/>
          <a:p>
            <a:r>
              <a:rPr lang="fa-IR" dirty="0">
                <a:solidFill>
                  <a:schemeClr val="bg1"/>
                </a:solidFill>
                <a:latin typeface="Adobe Arabic" panose="02040503050201020203" pitchFamily="18" charset="-78"/>
                <a:cs typeface="B Nazanin" panose="00000400000000000000" pitchFamily="2" charset="-78"/>
              </a:rPr>
              <a:t>رضا خان میرپنج</a:t>
            </a:r>
          </a:p>
          <a:p>
            <a:r>
              <a:rPr lang="fa-IR" dirty="0">
                <a:solidFill>
                  <a:schemeClr val="bg1"/>
                </a:solidFill>
                <a:latin typeface="Adobe Arabic" panose="02040503050201020203" pitchFamily="18" charset="-78"/>
                <a:cs typeface="B Nazanin" panose="00000400000000000000" pitchFamily="2" charset="-78"/>
              </a:rPr>
              <a:t>ناسیونالیست جمهوری خواه در مجلس چهارم و پنجم</a:t>
            </a:r>
          </a:p>
        </p:txBody>
      </p:sp>
      <p:pic>
        <p:nvPicPr>
          <p:cNvPr id="2" name="Picture 1">
            <a:extLst>
              <a:ext uri="{FF2B5EF4-FFF2-40B4-BE49-F238E27FC236}">
                <a16:creationId xmlns:a16="http://schemas.microsoft.com/office/drawing/2014/main" id="{0E8D59B6-7E9D-B03C-B850-921F73A628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792512" y="338662"/>
            <a:ext cx="7143750" cy="2543175"/>
          </a:xfrm>
          <a:prstGeom prst="rect">
            <a:avLst/>
          </a:prstGeom>
        </p:spPr>
      </p:pic>
      <p:pic>
        <p:nvPicPr>
          <p:cNvPr id="3" name="Picture 2">
            <a:extLst>
              <a:ext uri="{FF2B5EF4-FFF2-40B4-BE49-F238E27FC236}">
                <a16:creationId xmlns:a16="http://schemas.microsoft.com/office/drawing/2014/main" id="{EF63E35C-A067-EB98-72F1-397F836A95C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35601" y="729063"/>
            <a:ext cx="3990397" cy="2216887"/>
          </a:xfrm>
          <a:prstGeom prst="rect">
            <a:avLst/>
          </a:prstGeom>
        </p:spPr>
      </p:pic>
      <p:pic>
        <p:nvPicPr>
          <p:cNvPr id="5" name="Picture 4">
            <a:extLst>
              <a:ext uri="{FF2B5EF4-FFF2-40B4-BE49-F238E27FC236}">
                <a16:creationId xmlns:a16="http://schemas.microsoft.com/office/drawing/2014/main" id="{92FF465B-FC8E-A4BC-70AA-5FDD40F38E5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705708" y="-2301702"/>
            <a:ext cx="3333750" cy="2505075"/>
          </a:xfrm>
          <a:prstGeom prst="rect">
            <a:avLst/>
          </a:prstGeom>
        </p:spPr>
      </p:pic>
      <p:pic>
        <p:nvPicPr>
          <p:cNvPr id="6" name="Picture 5">
            <a:extLst>
              <a:ext uri="{FF2B5EF4-FFF2-40B4-BE49-F238E27FC236}">
                <a16:creationId xmlns:a16="http://schemas.microsoft.com/office/drawing/2014/main" id="{01B51C53-5E9E-7A65-49D4-E507EBEB250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533251" y="-2301702"/>
            <a:ext cx="2571750" cy="2181225"/>
          </a:xfrm>
          <a:prstGeom prst="rect">
            <a:avLst/>
          </a:prstGeom>
        </p:spPr>
      </p:pic>
      <p:sp>
        <p:nvSpPr>
          <p:cNvPr id="7" name="TextBox 6">
            <a:extLst>
              <a:ext uri="{FF2B5EF4-FFF2-40B4-BE49-F238E27FC236}">
                <a16:creationId xmlns:a16="http://schemas.microsoft.com/office/drawing/2014/main" id="{1B1610FD-13E8-18E9-F6BD-226CCFCF0BF7}"/>
              </a:ext>
            </a:extLst>
          </p:cNvPr>
          <p:cNvSpPr txBox="1"/>
          <p:nvPr/>
        </p:nvSpPr>
        <p:spPr>
          <a:xfrm>
            <a:off x="-4226341" y="-2249549"/>
            <a:ext cx="3362767" cy="2693045"/>
          </a:xfrm>
          <a:prstGeom prst="rect">
            <a:avLst/>
          </a:prstGeom>
          <a:noFill/>
          <a:ln>
            <a:solidFill>
              <a:schemeClr val="bg1"/>
            </a:solidFill>
          </a:ln>
        </p:spPr>
        <p:txBody>
          <a:bodyPr wrap="square" rtlCol="1">
            <a:spAutoFit/>
          </a:bodyPr>
          <a:lstStyle/>
          <a:p>
            <a:pPr algn="ctr"/>
            <a:r>
              <a:rPr lang="fa-IR" sz="7300" b="1" dirty="0">
                <a:solidFill>
                  <a:schemeClr val="bg1"/>
                </a:solidFill>
                <a:latin typeface="Arabic Typesetting" panose="03020402040406030203" pitchFamily="66" charset="-78"/>
                <a:cs typeface="Arabic Typesetting" panose="03020402040406030203" pitchFamily="66" charset="-78"/>
              </a:rPr>
              <a:t>فتح طهران</a:t>
            </a:r>
          </a:p>
          <a:p>
            <a:r>
              <a:rPr lang="fa-IR" sz="4800" b="0" i="0" dirty="0">
                <a:solidFill>
                  <a:schemeClr val="bg1"/>
                </a:solidFill>
                <a:effectLst/>
                <a:latin typeface="system-ui"/>
              </a:rPr>
              <a:t>۲۵ تیر ۱۲۸۸</a:t>
            </a:r>
            <a:endParaRPr lang="fa-IR" sz="4800" b="1" dirty="0">
              <a:solidFill>
                <a:schemeClr val="bg1"/>
              </a:solidFill>
              <a:latin typeface="Arabic Typesetting" panose="03020402040406030203" pitchFamily="66" charset="-78"/>
              <a:cs typeface="Arabic Typesetting" panose="03020402040406030203" pitchFamily="66" charset="-78"/>
            </a:endParaRPr>
          </a:p>
          <a:p>
            <a:endParaRPr lang="fa-IR" sz="4800" b="1" dirty="0">
              <a:solidFill>
                <a:schemeClr val="bg1"/>
              </a:solidFill>
              <a:latin typeface="Arabic Typesetting" panose="03020402040406030203" pitchFamily="66" charset="-78"/>
              <a:cs typeface="Arabic Typesetting" panose="03020402040406030203" pitchFamily="66" charset="-78"/>
            </a:endParaRPr>
          </a:p>
        </p:txBody>
      </p:sp>
      <p:sp>
        <p:nvSpPr>
          <p:cNvPr id="11" name="TextBox 10">
            <a:extLst>
              <a:ext uri="{FF2B5EF4-FFF2-40B4-BE49-F238E27FC236}">
                <a16:creationId xmlns:a16="http://schemas.microsoft.com/office/drawing/2014/main" id="{8B8F01B9-092C-343E-3F53-1B573D36D96F}"/>
              </a:ext>
            </a:extLst>
          </p:cNvPr>
          <p:cNvSpPr txBox="1"/>
          <p:nvPr/>
        </p:nvSpPr>
        <p:spPr>
          <a:xfrm>
            <a:off x="-11546528" y="-2240798"/>
            <a:ext cx="867660" cy="1477328"/>
          </a:xfrm>
          <a:prstGeom prst="rect">
            <a:avLst/>
          </a:prstGeom>
          <a:noFill/>
        </p:spPr>
        <p:txBody>
          <a:bodyPr wrap="square" rtlCol="1">
            <a:spAutoFit/>
          </a:bodyPr>
          <a:lstStyle/>
          <a:p>
            <a:r>
              <a:rPr lang="fa-IR" dirty="0">
                <a:solidFill>
                  <a:schemeClr val="bg1"/>
                </a:solidFill>
                <a:latin typeface="Adobe Arabic" panose="02040503050201020203" pitchFamily="18" charset="-78"/>
                <a:cs typeface="Adobe Arabic" panose="02040503050201020203" pitchFamily="18" charset="-78"/>
              </a:rPr>
              <a:t>اعدام  شیخ فضل الله در میدان توپخانه</a:t>
            </a:r>
          </a:p>
        </p:txBody>
      </p:sp>
      <p:sp>
        <p:nvSpPr>
          <p:cNvPr id="13" name="TextBox 12">
            <a:extLst>
              <a:ext uri="{FF2B5EF4-FFF2-40B4-BE49-F238E27FC236}">
                <a16:creationId xmlns:a16="http://schemas.microsoft.com/office/drawing/2014/main" id="{542858FD-76F9-5C98-49C6-BFDA5C8CD8E4}"/>
              </a:ext>
            </a:extLst>
          </p:cNvPr>
          <p:cNvSpPr txBox="1"/>
          <p:nvPr/>
        </p:nvSpPr>
        <p:spPr>
          <a:xfrm>
            <a:off x="-12059297" y="3015979"/>
            <a:ext cx="7687339" cy="830997"/>
          </a:xfrm>
          <a:prstGeom prst="rect">
            <a:avLst/>
          </a:prstGeom>
          <a:noFill/>
        </p:spPr>
        <p:txBody>
          <a:bodyPr wrap="square" rtlCol="1">
            <a:spAutoFit/>
          </a:bodyPr>
          <a:lstStyle/>
          <a:p>
            <a:r>
              <a:rPr lang="fa-IR" sz="4800" b="1" dirty="0">
                <a:highlight>
                  <a:srgbClr val="F5DAB3"/>
                </a:highlight>
              </a:rPr>
              <a:t>شکست ایده ی مشروطیت </a:t>
            </a:r>
          </a:p>
        </p:txBody>
      </p:sp>
    </p:spTree>
    <p:extLst>
      <p:ext uri="{BB962C8B-B14F-4D97-AF65-F5344CB8AC3E}">
        <p14:creationId xmlns:p14="http://schemas.microsoft.com/office/powerpoint/2010/main" val="29833444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C09EA0A-1B77-9FA3-153D-08A82F356CC4}"/>
              </a:ext>
            </a:extLst>
          </p:cNvPr>
          <p:cNvPicPr>
            <a:picLocks noChangeAspect="1"/>
          </p:cNvPicPr>
          <p:nvPr/>
        </p:nvPicPr>
        <p:blipFill>
          <a:blip r:embed="rId2">
            <a:extLst>
              <a:ext uri="{28A0092B-C50C-407E-A947-70E740481C1C}">
                <a14:useLocalDpi xmlns:a14="http://schemas.microsoft.com/office/drawing/2010/main" val="0"/>
              </a:ext>
            </a:extLst>
          </a:blip>
          <a:srcRect l="7777" t="15504" r="7882" b="37055"/>
          <a:stretch/>
        </p:blipFill>
        <p:spPr>
          <a:xfrm>
            <a:off x="0" y="0"/>
            <a:ext cx="12192000" cy="6858000"/>
          </a:xfrm>
          <a:prstGeom prst="rect">
            <a:avLst/>
          </a:prstGeom>
        </p:spPr>
      </p:pic>
      <p:sp>
        <p:nvSpPr>
          <p:cNvPr id="7" name="Rectangle 6">
            <a:extLst>
              <a:ext uri="{FF2B5EF4-FFF2-40B4-BE49-F238E27FC236}">
                <a16:creationId xmlns:a16="http://schemas.microsoft.com/office/drawing/2014/main" id="{37D718B9-AE8B-090F-E514-EABD4DBC8A47}"/>
              </a:ext>
            </a:extLst>
          </p:cNvPr>
          <p:cNvSpPr/>
          <p:nvPr/>
        </p:nvSpPr>
        <p:spPr>
          <a:xfrm>
            <a:off x="1477925" y="1286539"/>
            <a:ext cx="3870251" cy="4284921"/>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1" anchor="ctr"/>
          <a:lstStyle/>
          <a:p>
            <a:pPr algn="ctr"/>
            <a:endParaRPr lang="fa-IR"/>
          </a:p>
        </p:txBody>
      </p:sp>
      <p:sp>
        <p:nvSpPr>
          <p:cNvPr id="4" name="TextBox 3">
            <a:extLst>
              <a:ext uri="{FF2B5EF4-FFF2-40B4-BE49-F238E27FC236}">
                <a16:creationId xmlns:a16="http://schemas.microsoft.com/office/drawing/2014/main" id="{D2525E64-19BB-CFB1-9CE7-54D1FA17D03C}"/>
              </a:ext>
            </a:extLst>
          </p:cNvPr>
          <p:cNvSpPr txBox="1"/>
          <p:nvPr/>
        </p:nvSpPr>
        <p:spPr>
          <a:xfrm>
            <a:off x="1414130" y="1382233"/>
            <a:ext cx="3955312" cy="923330"/>
          </a:xfrm>
          <a:prstGeom prst="rect">
            <a:avLst/>
          </a:prstGeom>
          <a:noFill/>
          <a:ln w="76200">
            <a:solidFill>
              <a:schemeClr val="tx1"/>
            </a:solidFill>
          </a:ln>
        </p:spPr>
        <p:txBody>
          <a:bodyPr wrap="square" rtlCol="1">
            <a:spAutoFit/>
          </a:bodyPr>
          <a:lstStyle/>
          <a:p>
            <a:r>
              <a:rPr lang="fa-IR" sz="5400" b="1" dirty="0">
                <a:ln>
                  <a:solidFill>
                    <a:schemeClr val="bg1"/>
                  </a:solidFill>
                </a:ln>
                <a:cs typeface="B Nazanin" panose="00000400000000000000" pitchFamily="2" charset="-78"/>
              </a:rPr>
              <a:t>حکومت پهلوی</a:t>
            </a:r>
          </a:p>
        </p:txBody>
      </p:sp>
      <p:sp>
        <p:nvSpPr>
          <p:cNvPr id="5" name="TextBox 4">
            <a:extLst>
              <a:ext uri="{FF2B5EF4-FFF2-40B4-BE49-F238E27FC236}">
                <a16:creationId xmlns:a16="http://schemas.microsoft.com/office/drawing/2014/main" id="{1F4012F2-31EF-A768-60DD-BF43AEF74950}"/>
              </a:ext>
            </a:extLst>
          </p:cNvPr>
          <p:cNvSpPr txBox="1"/>
          <p:nvPr/>
        </p:nvSpPr>
        <p:spPr>
          <a:xfrm>
            <a:off x="1414130" y="2164302"/>
            <a:ext cx="4369982" cy="3046988"/>
          </a:xfrm>
          <a:prstGeom prst="rect">
            <a:avLst/>
          </a:prstGeom>
          <a:noFill/>
        </p:spPr>
        <p:txBody>
          <a:bodyPr wrap="square" rtlCol="1">
            <a:spAutoFit/>
          </a:bodyPr>
          <a:lstStyle/>
          <a:p>
            <a:r>
              <a:rPr lang="fa-IR" sz="4800" b="1" dirty="0">
                <a:solidFill>
                  <a:srgbClr val="F5DAB3"/>
                </a:solidFill>
                <a:cs typeface="B Ferdosi" panose="00000400000000000000" pitchFamily="2" charset="-78"/>
              </a:rPr>
              <a:t>تغییر فرهنگ و هویت ایرانی و اسلامی</a:t>
            </a:r>
          </a:p>
          <a:p>
            <a:r>
              <a:rPr lang="fa-IR" sz="4800" b="1" dirty="0">
                <a:solidFill>
                  <a:srgbClr val="F5DAB3"/>
                </a:solidFill>
                <a:cs typeface="B Ferdosi" panose="00000400000000000000" pitchFamily="2" charset="-78"/>
              </a:rPr>
              <a:t> از لایه سیاست</a:t>
            </a:r>
          </a:p>
          <a:p>
            <a:r>
              <a:rPr lang="fa-IR" sz="4800" b="1" dirty="0">
                <a:solidFill>
                  <a:srgbClr val="F5DAB3"/>
                </a:solidFill>
                <a:cs typeface="B Ferdosi" panose="00000400000000000000" pitchFamily="2" charset="-78"/>
              </a:rPr>
              <a:t>شبه مدرن و استعماری</a:t>
            </a:r>
          </a:p>
        </p:txBody>
      </p:sp>
      <p:pic>
        <p:nvPicPr>
          <p:cNvPr id="2" name="Picture 1">
            <a:extLst>
              <a:ext uri="{FF2B5EF4-FFF2-40B4-BE49-F238E27FC236}">
                <a16:creationId xmlns:a16="http://schemas.microsoft.com/office/drawing/2014/main" id="{A227C3A8-4818-FC2F-CEBE-8E799E10C4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84990" y="-1202292"/>
            <a:ext cx="3507855" cy="3507855"/>
          </a:xfrm>
          <a:prstGeom prst="rect">
            <a:avLst/>
          </a:prstGeom>
        </p:spPr>
      </p:pic>
      <p:pic>
        <p:nvPicPr>
          <p:cNvPr id="6" name="Picture 5">
            <a:extLst>
              <a:ext uri="{FF2B5EF4-FFF2-40B4-BE49-F238E27FC236}">
                <a16:creationId xmlns:a16="http://schemas.microsoft.com/office/drawing/2014/main" id="{F9B07B4D-CD06-F501-1442-4900B6392D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452309" y="-1386650"/>
            <a:ext cx="2628900" cy="1733550"/>
          </a:xfrm>
          <a:prstGeom prst="rect">
            <a:avLst/>
          </a:prstGeom>
        </p:spPr>
      </p:pic>
      <p:pic>
        <p:nvPicPr>
          <p:cNvPr id="8" name="Picture 7">
            <a:extLst>
              <a:ext uri="{FF2B5EF4-FFF2-40B4-BE49-F238E27FC236}">
                <a16:creationId xmlns:a16="http://schemas.microsoft.com/office/drawing/2014/main" id="{536DBDD1-1126-E453-D5EC-4C2DD2C6DB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048013" y="726522"/>
            <a:ext cx="1846288" cy="1807098"/>
          </a:xfrm>
          <a:prstGeom prst="rect">
            <a:avLst/>
          </a:prstGeom>
        </p:spPr>
      </p:pic>
      <p:sp>
        <p:nvSpPr>
          <p:cNvPr id="9" name="TextBox 8">
            <a:extLst>
              <a:ext uri="{FF2B5EF4-FFF2-40B4-BE49-F238E27FC236}">
                <a16:creationId xmlns:a16="http://schemas.microsoft.com/office/drawing/2014/main" id="{ED0780D5-8D23-81D9-6C2C-FE61FDD314FC}"/>
              </a:ext>
            </a:extLst>
          </p:cNvPr>
          <p:cNvSpPr txBox="1"/>
          <p:nvPr/>
        </p:nvSpPr>
        <p:spPr>
          <a:xfrm>
            <a:off x="15107233" y="-1583174"/>
            <a:ext cx="5727848" cy="1323439"/>
          </a:xfrm>
          <a:prstGeom prst="rect">
            <a:avLst/>
          </a:prstGeom>
          <a:noFill/>
        </p:spPr>
        <p:txBody>
          <a:bodyPr wrap="square" rtlCol="1">
            <a:spAutoFit/>
          </a:bodyPr>
          <a:lstStyle/>
          <a:p>
            <a:r>
              <a:rPr lang="fa-IR" sz="4000" dirty="0">
                <a:highlight>
                  <a:srgbClr val="F5DAB3"/>
                </a:highlight>
                <a:latin typeface="Adobe Arabic" panose="02040503050201020203" pitchFamily="18" charset="-78"/>
                <a:cs typeface="Adobe Arabic" panose="02040503050201020203" pitchFamily="18" charset="-78"/>
              </a:rPr>
              <a:t>شکل گیری دولت شبه مدرن  و دست نشانده</a:t>
            </a:r>
          </a:p>
        </p:txBody>
      </p:sp>
      <p:pic>
        <p:nvPicPr>
          <p:cNvPr id="10" name="Picture 9">
            <a:extLst>
              <a:ext uri="{FF2B5EF4-FFF2-40B4-BE49-F238E27FC236}">
                <a16:creationId xmlns:a16="http://schemas.microsoft.com/office/drawing/2014/main" id="{56FAF418-6B86-ED51-77A1-D76BEC5AECF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038882" y="452498"/>
            <a:ext cx="3000404" cy="2267747"/>
          </a:xfrm>
          <a:prstGeom prst="rect">
            <a:avLst/>
          </a:prstGeom>
        </p:spPr>
      </p:pic>
      <p:sp>
        <p:nvSpPr>
          <p:cNvPr id="11" name="TextBox 10">
            <a:extLst>
              <a:ext uri="{FF2B5EF4-FFF2-40B4-BE49-F238E27FC236}">
                <a16:creationId xmlns:a16="http://schemas.microsoft.com/office/drawing/2014/main" id="{945215FF-4A46-D667-B0FC-5B22E1305C3B}"/>
              </a:ext>
            </a:extLst>
          </p:cNvPr>
          <p:cNvSpPr txBox="1"/>
          <p:nvPr/>
        </p:nvSpPr>
        <p:spPr>
          <a:xfrm>
            <a:off x="20422395" y="2129393"/>
            <a:ext cx="1743740" cy="461665"/>
          </a:xfrm>
          <a:prstGeom prst="rect">
            <a:avLst/>
          </a:prstGeom>
          <a:noFill/>
        </p:spPr>
        <p:txBody>
          <a:bodyPr wrap="square" rtlCol="1">
            <a:spAutoFit/>
          </a:bodyPr>
          <a:lstStyle/>
          <a:p>
            <a:pPr marL="285750" indent="-285750" algn="r" rtl="1">
              <a:buFont typeface="Arial" panose="020B0604020202020204" pitchFamily="34" charset="0"/>
              <a:buChar char="•"/>
            </a:pPr>
            <a:r>
              <a:rPr lang="fa-IR" sz="2400" dirty="0">
                <a:highlight>
                  <a:srgbClr val="F5DAB3"/>
                </a:highlight>
                <a:latin typeface="Adobe Arabic" panose="02040503050201020203" pitchFamily="18" charset="-78"/>
                <a:cs typeface="Adobe Arabic" panose="02040503050201020203" pitchFamily="18" charset="-78"/>
              </a:rPr>
              <a:t>بانک سپه</a:t>
            </a:r>
          </a:p>
        </p:txBody>
      </p:sp>
      <p:sp>
        <p:nvSpPr>
          <p:cNvPr id="12" name="TextBox 11">
            <a:extLst>
              <a:ext uri="{FF2B5EF4-FFF2-40B4-BE49-F238E27FC236}">
                <a16:creationId xmlns:a16="http://schemas.microsoft.com/office/drawing/2014/main" id="{99524A11-0604-2798-D21E-EB78B8AD7DDD}"/>
              </a:ext>
            </a:extLst>
          </p:cNvPr>
          <p:cNvSpPr txBox="1"/>
          <p:nvPr/>
        </p:nvSpPr>
        <p:spPr>
          <a:xfrm>
            <a:off x="23202387" y="-237875"/>
            <a:ext cx="1995820" cy="584775"/>
          </a:xfrm>
          <a:prstGeom prst="rect">
            <a:avLst/>
          </a:prstGeom>
          <a:noFill/>
        </p:spPr>
        <p:txBody>
          <a:bodyPr wrap="square" rtlCol="1">
            <a:spAutoFit/>
          </a:bodyPr>
          <a:lstStyle/>
          <a:p>
            <a:r>
              <a:rPr lang="fa-IR" sz="3200" dirty="0">
                <a:solidFill>
                  <a:schemeClr val="bg1"/>
                </a:solidFill>
                <a:highlight>
                  <a:srgbClr val="C0C0C0"/>
                </a:highlight>
              </a:rPr>
              <a:t>آموزش عالی</a:t>
            </a:r>
          </a:p>
        </p:txBody>
      </p:sp>
      <p:sp>
        <p:nvSpPr>
          <p:cNvPr id="13" name="TextBox 12">
            <a:extLst>
              <a:ext uri="{FF2B5EF4-FFF2-40B4-BE49-F238E27FC236}">
                <a16:creationId xmlns:a16="http://schemas.microsoft.com/office/drawing/2014/main" id="{80893285-8A97-F2B1-ED36-43C3338A76D9}"/>
              </a:ext>
            </a:extLst>
          </p:cNvPr>
          <p:cNvSpPr txBox="1"/>
          <p:nvPr/>
        </p:nvSpPr>
        <p:spPr>
          <a:xfrm>
            <a:off x="15294842" y="1630071"/>
            <a:ext cx="2349796" cy="830997"/>
          </a:xfrm>
          <a:prstGeom prst="rect">
            <a:avLst/>
          </a:prstGeom>
          <a:noFill/>
        </p:spPr>
        <p:txBody>
          <a:bodyPr wrap="square" rtlCol="1">
            <a:spAutoFit/>
          </a:bodyPr>
          <a:lstStyle/>
          <a:p>
            <a:r>
              <a:rPr lang="fa-IR" sz="2400" dirty="0">
                <a:solidFill>
                  <a:schemeClr val="bg1"/>
                </a:solidFill>
                <a:latin typeface="Adobe Arabic" panose="02040503050201020203" pitchFamily="18" charset="-78"/>
                <a:cs typeface="Adobe Arabic" panose="02040503050201020203" pitchFamily="18" charset="-78"/>
              </a:rPr>
              <a:t>سازمان برنامه و بودجه</a:t>
            </a:r>
          </a:p>
        </p:txBody>
      </p:sp>
      <p:pic>
        <p:nvPicPr>
          <p:cNvPr id="14" name="Picture 13">
            <a:extLst>
              <a:ext uri="{FF2B5EF4-FFF2-40B4-BE49-F238E27FC236}">
                <a16:creationId xmlns:a16="http://schemas.microsoft.com/office/drawing/2014/main" id="{E1C2983C-8E0C-DFBE-784E-327E9D5A3B8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644089" y="2562691"/>
            <a:ext cx="2926287" cy="1882578"/>
          </a:xfrm>
          <a:prstGeom prst="rect">
            <a:avLst/>
          </a:prstGeom>
        </p:spPr>
      </p:pic>
      <p:pic>
        <p:nvPicPr>
          <p:cNvPr id="15" name="Picture 14">
            <a:extLst>
              <a:ext uri="{FF2B5EF4-FFF2-40B4-BE49-F238E27FC236}">
                <a16:creationId xmlns:a16="http://schemas.microsoft.com/office/drawing/2014/main" id="{D917DFE0-72F3-E509-584C-B4DAE144E90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403055" y="2790948"/>
            <a:ext cx="3410804" cy="1938473"/>
          </a:xfrm>
          <a:prstGeom prst="rect">
            <a:avLst/>
          </a:prstGeom>
        </p:spPr>
      </p:pic>
      <p:sp>
        <p:nvSpPr>
          <p:cNvPr id="16" name="TextBox 15">
            <a:extLst>
              <a:ext uri="{FF2B5EF4-FFF2-40B4-BE49-F238E27FC236}">
                <a16:creationId xmlns:a16="http://schemas.microsoft.com/office/drawing/2014/main" id="{B987A88D-CCEB-C527-3A21-5ACAD200C151}"/>
              </a:ext>
            </a:extLst>
          </p:cNvPr>
          <p:cNvSpPr txBox="1"/>
          <p:nvPr/>
        </p:nvSpPr>
        <p:spPr>
          <a:xfrm>
            <a:off x="16642047" y="3737383"/>
            <a:ext cx="2658219" cy="707886"/>
          </a:xfrm>
          <a:prstGeom prst="rect">
            <a:avLst/>
          </a:prstGeom>
          <a:noFill/>
        </p:spPr>
        <p:txBody>
          <a:bodyPr wrap="square" rtlCol="1">
            <a:spAutoFit/>
          </a:bodyPr>
          <a:lstStyle/>
          <a:p>
            <a:r>
              <a:rPr lang="fa-IR" sz="2000" dirty="0">
                <a:solidFill>
                  <a:schemeClr val="bg1"/>
                </a:solidFill>
                <a:latin typeface="Adobe Arabic" panose="02040503050201020203" pitchFamily="18" charset="-78"/>
                <a:cs typeface="Adobe Arabic" panose="02040503050201020203" pitchFamily="18" charset="-78"/>
              </a:rPr>
              <a:t>شکل گیری ارتش شبه مدرن با لباس های متحد الشکل</a:t>
            </a:r>
          </a:p>
        </p:txBody>
      </p:sp>
      <p:pic>
        <p:nvPicPr>
          <p:cNvPr id="17" name="Picture 16">
            <a:extLst>
              <a:ext uri="{FF2B5EF4-FFF2-40B4-BE49-F238E27FC236}">
                <a16:creationId xmlns:a16="http://schemas.microsoft.com/office/drawing/2014/main" id="{C7C8FC60-C1FC-1E67-B497-DDADB0A8902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606130" y="299445"/>
            <a:ext cx="1606322" cy="2006118"/>
          </a:xfrm>
          <a:prstGeom prst="rect">
            <a:avLst/>
          </a:prstGeom>
        </p:spPr>
      </p:pic>
    </p:spTree>
    <p:extLst>
      <p:ext uri="{BB962C8B-B14F-4D97-AF65-F5344CB8AC3E}">
        <p14:creationId xmlns:p14="http://schemas.microsoft.com/office/powerpoint/2010/main" val="14789040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168CF-80A5-DD7A-E4A4-88FED1B827C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1B541552-41DE-697C-7E72-10C71C975065}"/>
              </a:ext>
            </a:extLst>
          </p:cNvPr>
          <p:cNvSpPr/>
          <p:nvPr/>
        </p:nvSpPr>
        <p:spPr>
          <a:xfrm>
            <a:off x="0" y="0"/>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11" name="Picture 10">
            <a:extLst>
              <a:ext uri="{FF2B5EF4-FFF2-40B4-BE49-F238E27FC236}">
                <a16:creationId xmlns:a16="http://schemas.microsoft.com/office/drawing/2014/main" id="{7811804B-4202-F105-103B-AFE521103D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36166" y="726397"/>
            <a:ext cx="3507855" cy="3507855"/>
          </a:xfrm>
          <a:prstGeom prst="rect">
            <a:avLst/>
          </a:prstGeom>
        </p:spPr>
      </p:pic>
      <p:pic>
        <p:nvPicPr>
          <p:cNvPr id="9" name="Picture 8">
            <a:extLst>
              <a:ext uri="{FF2B5EF4-FFF2-40B4-BE49-F238E27FC236}">
                <a16:creationId xmlns:a16="http://schemas.microsoft.com/office/drawing/2014/main" id="{B1C7CD50-227E-D94A-B86C-0454C4A1D5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3485" y="542039"/>
            <a:ext cx="2628900" cy="1733550"/>
          </a:xfrm>
          <a:prstGeom prst="rect">
            <a:avLst/>
          </a:prstGeom>
        </p:spPr>
      </p:pic>
      <p:pic>
        <p:nvPicPr>
          <p:cNvPr id="6" name="Picture 5">
            <a:extLst>
              <a:ext uri="{FF2B5EF4-FFF2-40B4-BE49-F238E27FC236}">
                <a16:creationId xmlns:a16="http://schemas.microsoft.com/office/drawing/2014/main" id="{1278E6FC-19E9-38CC-2168-0E77431929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99189" y="2655211"/>
            <a:ext cx="1846288" cy="1807098"/>
          </a:xfrm>
          <a:prstGeom prst="rect">
            <a:avLst/>
          </a:prstGeom>
        </p:spPr>
      </p:pic>
      <p:sp>
        <p:nvSpPr>
          <p:cNvPr id="13" name="TextBox 12">
            <a:extLst>
              <a:ext uri="{FF2B5EF4-FFF2-40B4-BE49-F238E27FC236}">
                <a16:creationId xmlns:a16="http://schemas.microsoft.com/office/drawing/2014/main" id="{8436BA39-1C2B-7201-FA1B-213059076C6B}"/>
              </a:ext>
            </a:extLst>
          </p:cNvPr>
          <p:cNvSpPr txBox="1"/>
          <p:nvPr/>
        </p:nvSpPr>
        <p:spPr>
          <a:xfrm>
            <a:off x="2158409" y="345515"/>
            <a:ext cx="5727848" cy="1323439"/>
          </a:xfrm>
          <a:prstGeom prst="rect">
            <a:avLst/>
          </a:prstGeom>
          <a:noFill/>
        </p:spPr>
        <p:txBody>
          <a:bodyPr wrap="square" rtlCol="1">
            <a:spAutoFit/>
          </a:bodyPr>
          <a:lstStyle/>
          <a:p>
            <a:r>
              <a:rPr lang="fa-IR" sz="4000" b="1" dirty="0" err="1">
                <a:highlight>
                  <a:srgbClr val="F5DAB3"/>
                </a:highlight>
                <a:latin typeface="Adobe Arabic" panose="02040503050201020203" pitchFamily="18" charset="-78"/>
                <a:cs typeface="B Nazanin" panose="00000400000000000000" pitchFamily="2" charset="-78"/>
              </a:rPr>
              <a:t>شکل‌گیری</a:t>
            </a:r>
            <a:r>
              <a:rPr lang="fa-IR" sz="4000" b="1" dirty="0">
                <a:highlight>
                  <a:srgbClr val="F5DAB3"/>
                </a:highlight>
                <a:latin typeface="Adobe Arabic" panose="02040503050201020203" pitchFamily="18" charset="-78"/>
                <a:cs typeface="B Nazanin" panose="00000400000000000000" pitchFamily="2" charset="-78"/>
              </a:rPr>
              <a:t> دولت شبه مدرن  و دست نشانده</a:t>
            </a:r>
          </a:p>
        </p:txBody>
      </p:sp>
      <p:pic>
        <p:nvPicPr>
          <p:cNvPr id="15" name="Picture 14">
            <a:extLst>
              <a:ext uri="{FF2B5EF4-FFF2-40B4-BE49-F238E27FC236}">
                <a16:creationId xmlns:a16="http://schemas.microsoft.com/office/drawing/2014/main" id="{8B938386-E14E-674C-4829-E2090D3B2B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90058" y="2381187"/>
            <a:ext cx="3000404" cy="2267747"/>
          </a:xfrm>
          <a:prstGeom prst="rect">
            <a:avLst/>
          </a:prstGeom>
        </p:spPr>
      </p:pic>
      <p:sp>
        <p:nvSpPr>
          <p:cNvPr id="16" name="TextBox 15">
            <a:extLst>
              <a:ext uri="{FF2B5EF4-FFF2-40B4-BE49-F238E27FC236}">
                <a16:creationId xmlns:a16="http://schemas.microsoft.com/office/drawing/2014/main" id="{310A2F70-FBFD-8CB8-0859-43D13A68AC42}"/>
              </a:ext>
            </a:extLst>
          </p:cNvPr>
          <p:cNvSpPr txBox="1"/>
          <p:nvPr/>
        </p:nvSpPr>
        <p:spPr>
          <a:xfrm>
            <a:off x="7473571" y="4058082"/>
            <a:ext cx="1743740" cy="461665"/>
          </a:xfrm>
          <a:prstGeom prst="rect">
            <a:avLst/>
          </a:prstGeom>
          <a:noFill/>
        </p:spPr>
        <p:txBody>
          <a:bodyPr wrap="square" rtlCol="1">
            <a:spAutoFit/>
          </a:bodyPr>
          <a:lstStyle/>
          <a:p>
            <a:pPr marL="285750" indent="-285750" algn="r" rtl="1">
              <a:buFont typeface="Arial" panose="020B0604020202020204" pitchFamily="34" charset="0"/>
              <a:buChar char="•"/>
            </a:pPr>
            <a:r>
              <a:rPr lang="fa-IR" sz="2400" dirty="0">
                <a:highlight>
                  <a:srgbClr val="F5DAB3"/>
                </a:highlight>
                <a:latin typeface="Adobe Arabic" panose="02040503050201020203" pitchFamily="18" charset="-78"/>
                <a:cs typeface="Adobe Arabic" panose="02040503050201020203" pitchFamily="18" charset="-78"/>
              </a:rPr>
              <a:t>بانک سپه</a:t>
            </a:r>
          </a:p>
        </p:txBody>
      </p:sp>
      <p:sp>
        <p:nvSpPr>
          <p:cNvPr id="17" name="TextBox 16">
            <a:extLst>
              <a:ext uri="{FF2B5EF4-FFF2-40B4-BE49-F238E27FC236}">
                <a16:creationId xmlns:a16="http://schemas.microsoft.com/office/drawing/2014/main" id="{EC5CEDB3-92C9-684F-CC0B-CE42B95D64C3}"/>
              </a:ext>
            </a:extLst>
          </p:cNvPr>
          <p:cNvSpPr txBox="1"/>
          <p:nvPr/>
        </p:nvSpPr>
        <p:spPr>
          <a:xfrm>
            <a:off x="10253563" y="1690814"/>
            <a:ext cx="1995820" cy="584775"/>
          </a:xfrm>
          <a:prstGeom prst="rect">
            <a:avLst/>
          </a:prstGeom>
          <a:noFill/>
        </p:spPr>
        <p:txBody>
          <a:bodyPr wrap="square" rtlCol="1">
            <a:spAutoFit/>
          </a:bodyPr>
          <a:lstStyle/>
          <a:p>
            <a:r>
              <a:rPr lang="fa-IR" sz="3200" dirty="0">
                <a:solidFill>
                  <a:schemeClr val="bg1"/>
                </a:solidFill>
                <a:highlight>
                  <a:srgbClr val="C0C0C0"/>
                </a:highlight>
              </a:rPr>
              <a:t>آموزش عالی</a:t>
            </a:r>
          </a:p>
        </p:txBody>
      </p:sp>
      <p:sp>
        <p:nvSpPr>
          <p:cNvPr id="20" name="TextBox 19">
            <a:extLst>
              <a:ext uri="{FF2B5EF4-FFF2-40B4-BE49-F238E27FC236}">
                <a16:creationId xmlns:a16="http://schemas.microsoft.com/office/drawing/2014/main" id="{3B8F7B89-1E5B-CE6F-2436-030CE6B1C261}"/>
              </a:ext>
            </a:extLst>
          </p:cNvPr>
          <p:cNvSpPr txBox="1"/>
          <p:nvPr/>
        </p:nvSpPr>
        <p:spPr>
          <a:xfrm>
            <a:off x="2354287" y="3359972"/>
            <a:ext cx="2107570" cy="830997"/>
          </a:xfrm>
          <a:prstGeom prst="rect">
            <a:avLst/>
          </a:prstGeom>
          <a:noFill/>
        </p:spPr>
        <p:txBody>
          <a:bodyPr wrap="square" rtlCol="1">
            <a:spAutoFit/>
          </a:bodyPr>
          <a:lstStyle/>
          <a:p>
            <a:r>
              <a:rPr lang="fa-IR" sz="2400" dirty="0">
                <a:solidFill>
                  <a:schemeClr val="bg1"/>
                </a:solidFill>
                <a:latin typeface="Adobe Arabic" panose="02040503050201020203" pitchFamily="18" charset="-78"/>
                <a:cs typeface="B Nazanin" panose="00000400000000000000" pitchFamily="2" charset="-78"/>
              </a:rPr>
              <a:t>سازمان برنامه و بودجه</a:t>
            </a:r>
          </a:p>
        </p:txBody>
      </p:sp>
      <p:pic>
        <p:nvPicPr>
          <p:cNvPr id="22" name="Picture 21">
            <a:extLst>
              <a:ext uri="{FF2B5EF4-FFF2-40B4-BE49-F238E27FC236}">
                <a16:creationId xmlns:a16="http://schemas.microsoft.com/office/drawing/2014/main" id="{4DA68F1E-D7D0-3F25-D345-D59A940571B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5265" y="4491380"/>
            <a:ext cx="2926287" cy="1882578"/>
          </a:xfrm>
          <a:prstGeom prst="rect">
            <a:avLst/>
          </a:prstGeom>
        </p:spPr>
      </p:pic>
      <p:pic>
        <p:nvPicPr>
          <p:cNvPr id="24" name="Picture 23">
            <a:extLst>
              <a:ext uri="{FF2B5EF4-FFF2-40B4-BE49-F238E27FC236}">
                <a16:creationId xmlns:a16="http://schemas.microsoft.com/office/drawing/2014/main" id="{ABD71647-4D08-38A6-6604-0191FCC86B5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54231" y="4719637"/>
            <a:ext cx="3410804" cy="1938473"/>
          </a:xfrm>
          <a:prstGeom prst="rect">
            <a:avLst/>
          </a:prstGeom>
        </p:spPr>
      </p:pic>
      <p:sp>
        <p:nvSpPr>
          <p:cNvPr id="25" name="TextBox 24">
            <a:extLst>
              <a:ext uri="{FF2B5EF4-FFF2-40B4-BE49-F238E27FC236}">
                <a16:creationId xmlns:a16="http://schemas.microsoft.com/office/drawing/2014/main" id="{910682D4-F372-F334-1403-EB1476AC8B7F}"/>
              </a:ext>
            </a:extLst>
          </p:cNvPr>
          <p:cNvSpPr txBox="1"/>
          <p:nvPr/>
        </p:nvSpPr>
        <p:spPr>
          <a:xfrm>
            <a:off x="3693223" y="5666072"/>
            <a:ext cx="2658219" cy="707886"/>
          </a:xfrm>
          <a:prstGeom prst="rect">
            <a:avLst/>
          </a:prstGeom>
          <a:noFill/>
        </p:spPr>
        <p:txBody>
          <a:bodyPr wrap="square" rtlCol="1">
            <a:spAutoFit/>
          </a:bodyPr>
          <a:lstStyle/>
          <a:p>
            <a:r>
              <a:rPr lang="fa-IR" sz="2000" dirty="0" err="1">
                <a:solidFill>
                  <a:schemeClr val="bg1"/>
                </a:solidFill>
                <a:latin typeface="Adobe Arabic" panose="02040503050201020203" pitchFamily="18" charset="-78"/>
                <a:cs typeface="B Nazanin" panose="00000400000000000000" pitchFamily="2" charset="-78"/>
              </a:rPr>
              <a:t>شکل‌گیری</a:t>
            </a:r>
            <a:r>
              <a:rPr lang="fa-IR" sz="2000" dirty="0">
                <a:solidFill>
                  <a:schemeClr val="bg1"/>
                </a:solidFill>
                <a:latin typeface="Adobe Arabic" panose="02040503050201020203" pitchFamily="18" charset="-78"/>
                <a:cs typeface="B Nazanin" panose="00000400000000000000" pitchFamily="2" charset="-78"/>
              </a:rPr>
              <a:t> ارتش شبه مدرن با </a:t>
            </a:r>
            <a:r>
              <a:rPr lang="fa-IR" sz="2000" dirty="0" err="1">
                <a:solidFill>
                  <a:schemeClr val="bg1"/>
                </a:solidFill>
                <a:latin typeface="Adobe Arabic" panose="02040503050201020203" pitchFamily="18" charset="-78"/>
                <a:cs typeface="B Nazanin" panose="00000400000000000000" pitchFamily="2" charset="-78"/>
              </a:rPr>
              <a:t>لباس‌های</a:t>
            </a:r>
            <a:r>
              <a:rPr lang="fa-IR" sz="2000" dirty="0">
                <a:solidFill>
                  <a:schemeClr val="bg1"/>
                </a:solidFill>
                <a:latin typeface="Adobe Arabic" panose="02040503050201020203" pitchFamily="18" charset="-78"/>
                <a:cs typeface="B Nazanin" panose="00000400000000000000" pitchFamily="2" charset="-78"/>
              </a:rPr>
              <a:t> متحد الشکل</a:t>
            </a:r>
          </a:p>
        </p:txBody>
      </p:sp>
      <p:pic>
        <p:nvPicPr>
          <p:cNvPr id="3" name="Picture 2">
            <a:extLst>
              <a:ext uri="{FF2B5EF4-FFF2-40B4-BE49-F238E27FC236}">
                <a16:creationId xmlns:a16="http://schemas.microsoft.com/office/drawing/2014/main" id="{78624216-CADB-42BA-B693-D14311881E3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7306" y="2228134"/>
            <a:ext cx="1606322" cy="2006118"/>
          </a:xfrm>
          <a:prstGeom prst="rect">
            <a:avLst/>
          </a:prstGeom>
        </p:spPr>
      </p:pic>
    </p:spTree>
    <p:extLst>
      <p:ext uri="{BB962C8B-B14F-4D97-AF65-F5344CB8AC3E}">
        <p14:creationId xmlns:p14="http://schemas.microsoft.com/office/powerpoint/2010/main" val="25409732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00A31-777D-DB6F-2CF7-B72762FF2ED3}"/>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5B5CC432-8218-D9E8-358C-635A9C9A4DE7}"/>
              </a:ext>
            </a:extLst>
          </p:cNvPr>
          <p:cNvSpPr/>
          <p:nvPr/>
        </p:nvSpPr>
        <p:spPr>
          <a:xfrm>
            <a:off x="0" y="0"/>
            <a:ext cx="12192000" cy="6858000"/>
          </a:xfrm>
          <a:prstGeom prst="rect">
            <a:avLst/>
          </a:prstGeom>
          <a:solidFill>
            <a:schemeClr val="tx1"/>
          </a:solidFill>
        </p:spPr>
        <p:style>
          <a:lnRef idx="2">
            <a:schemeClr val="dk1"/>
          </a:lnRef>
          <a:fillRef idx="1">
            <a:schemeClr val="lt1"/>
          </a:fillRef>
          <a:effectRef idx="0">
            <a:schemeClr val="dk1"/>
          </a:effectRef>
          <a:fontRef idx="minor">
            <a:schemeClr val="dk1"/>
          </a:fontRef>
        </p:style>
        <p:txBody>
          <a:bodyPr rtlCol="1" anchor="ctr"/>
          <a:lstStyle/>
          <a:p>
            <a:pPr algn="ctr"/>
            <a:endParaRPr lang="fa-IR"/>
          </a:p>
        </p:txBody>
      </p:sp>
      <p:sp>
        <p:nvSpPr>
          <p:cNvPr id="11" name="TextBox 10">
            <a:extLst>
              <a:ext uri="{FF2B5EF4-FFF2-40B4-BE49-F238E27FC236}">
                <a16:creationId xmlns:a16="http://schemas.microsoft.com/office/drawing/2014/main" id="{46E44D9C-A0D7-9FB6-BF42-F3689D78DF0E}"/>
              </a:ext>
            </a:extLst>
          </p:cNvPr>
          <p:cNvSpPr txBox="1"/>
          <p:nvPr/>
        </p:nvSpPr>
        <p:spPr>
          <a:xfrm>
            <a:off x="1477926" y="783433"/>
            <a:ext cx="10057048" cy="769441"/>
          </a:xfrm>
          <a:prstGeom prst="rect">
            <a:avLst/>
          </a:prstGeom>
          <a:noFill/>
        </p:spPr>
        <p:txBody>
          <a:bodyPr wrap="square" rtlCol="1">
            <a:spAutoFit/>
          </a:bodyPr>
          <a:lstStyle/>
          <a:p>
            <a:r>
              <a:rPr lang="fa-IR" sz="4400" b="1" dirty="0">
                <a:solidFill>
                  <a:srgbClr val="F5DAB3"/>
                </a:solidFill>
                <a:cs typeface="B Ferdosi" panose="00000400000000000000" pitchFamily="2" charset="-78"/>
              </a:rPr>
              <a:t>دولــــــت سنتـی حداقلـی مقیــد به فرهنــگ ایـــرانــــی و اسلامـــــــی</a:t>
            </a:r>
          </a:p>
        </p:txBody>
      </p:sp>
      <p:cxnSp>
        <p:nvCxnSpPr>
          <p:cNvPr id="21" name="Connector: Elbow 20">
            <a:extLst>
              <a:ext uri="{FF2B5EF4-FFF2-40B4-BE49-F238E27FC236}">
                <a16:creationId xmlns:a16="http://schemas.microsoft.com/office/drawing/2014/main" id="{CCC073D8-CD88-065F-8D07-D13C39B6ECD8}"/>
              </a:ext>
            </a:extLst>
          </p:cNvPr>
          <p:cNvCxnSpPr/>
          <p:nvPr/>
        </p:nvCxnSpPr>
        <p:spPr>
          <a:xfrm rot="5400000">
            <a:off x="10461380" y="4951201"/>
            <a:ext cx="1397310" cy="576854"/>
          </a:xfrm>
          <a:prstGeom prst="bentConnector3">
            <a:avLst>
              <a:gd name="adj1" fmla="val 99018"/>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4" name="Straight Connector 3">
            <a:extLst>
              <a:ext uri="{FF2B5EF4-FFF2-40B4-BE49-F238E27FC236}">
                <a16:creationId xmlns:a16="http://schemas.microsoft.com/office/drawing/2014/main" id="{6D2C106B-533B-979F-4915-3FD4E940B941}"/>
              </a:ext>
            </a:extLst>
          </p:cNvPr>
          <p:cNvCxnSpPr/>
          <p:nvPr/>
        </p:nvCxnSpPr>
        <p:spPr>
          <a:xfrm>
            <a:off x="1148316" y="919716"/>
            <a:ext cx="0" cy="5018567"/>
          </a:xfrm>
          <a:prstGeom prst="line">
            <a:avLst/>
          </a:prstGeom>
          <a:ln w="38100">
            <a:solidFill>
              <a:schemeClr val="bg1"/>
            </a:solidFill>
            <a:prstDash val="sysDash"/>
          </a:ln>
        </p:spPr>
        <p:style>
          <a:lnRef idx="1">
            <a:schemeClr val="accent3"/>
          </a:lnRef>
          <a:fillRef idx="0">
            <a:schemeClr val="accent3"/>
          </a:fillRef>
          <a:effectRef idx="0">
            <a:schemeClr val="accent3"/>
          </a:effectRef>
          <a:fontRef idx="minor">
            <a:schemeClr val="tx1"/>
          </a:fontRef>
        </p:style>
      </p:cxnSp>
      <p:sp>
        <p:nvSpPr>
          <p:cNvPr id="6" name="TextBox 5">
            <a:extLst>
              <a:ext uri="{FF2B5EF4-FFF2-40B4-BE49-F238E27FC236}">
                <a16:creationId xmlns:a16="http://schemas.microsoft.com/office/drawing/2014/main" id="{D6E172A5-DD42-42D0-06B8-AD7CE9A8274D}"/>
              </a:ext>
            </a:extLst>
          </p:cNvPr>
          <p:cNvSpPr txBox="1"/>
          <p:nvPr/>
        </p:nvSpPr>
        <p:spPr>
          <a:xfrm>
            <a:off x="1696103" y="1854055"/>
            <a:ext cx="4168385" cy="4401205"/>
          </a:xfrm>
          <a:prstGeom prst="rect">
            <a:avLst/>
          </a:prstGeom>
          <a:noFill/>
        </p:spPr>
        <p:txBody>
          <a:bodyPr wrap="square" rtlCol="1">
            <a:spAutoFit/>
          </a:bodyPr>
          <a:lstStyle/>
          <a:p>
            <a:pPr algn="r"/>
            <a:r>
              <a:rPr lang="fa-IR" sz="2800" dirty="0">
                <a:highlight>
                  <a:srgbClr val="F5DAB3"/>
                </a:highlight>
                <a:latin typeface="Adobe Arabic" panose="02040503050201020203" pitchFamily="18" charset="-78"/>
                <a:cs typeface="Adobe Arabic" panose="02040503050201020203" pitchFamily="18" charset="-78"/>
              </a:rPr>
              <a:t>1. دستگاه دیوانی باستانی امتداد یافتـــه از حکومــت تیـمـوری</a:t>
            </a:r>
            <a:endParaRPr lang="en-US" sz="2800" dirty="0">
              <a:highlight>
                <a:srgbClr val="F5DAB3"/>
              </a:highlight>
              <a:latin typeface="Adobe Arabic" panose="02040503050201020203" pitchFamily="18" charset="-78"/>
              <a:cs typeface="Adobe Arabic" panose="02040503050201020203" pitchFamily="18" charset="-78"/>
            </a:endParaRPr>
          </a:p>
          <a:p>
            <a:pPr algn="r"/>
            <a:endParaRPr lang="en-US" sz="2800" dirty="0">
              <a:highlight>
                <a:srgbClr val="F5DAB3"/>
              </a:highlight>
              <a:latin typeface="Adobe Arabic" panose="02040503050201020203" pitchFamily="18" charset="-78"/>
              <a:cs typeface="Adobe Arabic" panose="02040503050201020203" pitchFamily="18" charset="-78"/>
            </a:endParaRPr>
          </a:p>
          <a:p>
            <a:pPr algn="r"/>
            <a:r>
              <a:rPr lang="fa-IR" sz="2800" dirty="0">
                <a:highlight>
                  <a:srgbClr val="F5DAB3"/>
                </a:highlight>
                <a:latin typeface="Adobe Arabic" panose="02040503050201020203" pitchFamily="18" charset="-78"/>
                <a:cs typeface="Adobe Arabic" panose="02040503050201020203" pitchFamily="18" charset="-78"/>
              </a:rPr>
              <a:t>2. </a:t>
            </a:r>
            <a:r>
              <a:rPr lang="fa-IR" sz="2800" b="1" dirty="0">
                <a:highlight>
                  <a:srgbClr val="F5DAB3"/>
                </a:highlight>
                <a:latin typeface="Adobe Arabic" panose="02040503050201020203" pitchFamily="18" charset="-78"/>
                <a:cs typeface="Adobe Arabic" panose="02040503050201020203" pitchFamily="18" charset="-78"/>
              </a:rPr>
              <a:t>تامین مشروعیت از سه پایگاه:</a:t>
            </a:r>
          </a:p>
          <a:p>
            <a:pPr marL="514350" indent="-514350" algn="r">
              <a:buFont typeface="Wingdings" panose="05000000000000000000" pitchFamily="2" charset="2"/>
              <a:buChar char="§"/>
            </a:pPr>
            <a:r>
              <a:rPr lang="fa-IR" sz="2800" dirty="0">
                <a:highlight>
                  <a:srgbClr val="F5DAB3"/>
                </a:highlight>
                <a:latin typeface="Adobe Arabic" panose="02040503050201020203" pitchFamily="18" charset="-78"/>
                <a:cs typeface="Adobe Arabic" panose="02040503050201020203" pitchFamily="18" charset="-78"/>
              </a:rPr>
              <a:t> فره ایزدی</a:t>
            </a:r>
          </a:p>
          <a:p>
            <a:pPr marL="514350" indent="-514350" algn="r">
              <a:buFont typeface="Wingdings" panose="05000000000000000000" pitchFamily="2" charset="2"/>
              <a:buChar char="§"/>
            </a:pPr>
            <a:endParaRPr lang="en-US" sz="2800" dirty="0">
              <a:highlight>
                <a:srgbClr val="F5DAB3"/>
              </a:highlight>
              <a:latin typeface="Adobe Arabic" panose="02040503050201020203" pitchFamily="18" charset="-78"/>
              <a:cs typeface="Adobe Arabic" panose="02040503050201020203" pitchFamily="18" charset="-78"/>
            </a:endParaRPr>
          </a:p>
          <a:p>
            <a:pPr marL="514350" indent="-514350" algn="r">
              <a:buFont typeface="Wingdings" panose="05000000000000000000" pitchFamily="2" charset="2"/>
              <a:buChar char="§"/>
            </a:pPr>
            <a:r>
              <a:rPr lang="fa-IR" sz="2800" dirty="0">
                <a:highlight>
                  <a:srgbClr val="F5DAB3"/>
                </a:highlight>
                <a:latin typeface="Adobe Arabic" panose="02040503050201020203" pitchFamily="18" charset="-78"/>
                <a:cs typeface="Adobe Arabic" panose="02040503050201020203" pitchFamily="18" charset="-78"/>
              </a:rPr>
              <a:t>قطب عرفانی</a:t>
            </a:r>
            <a:endParaRPr lang="en-US" sz="2800" dirty="0">
              <a:highlight>
                <a:srgbClr val="F5DAB3"/>
              </a:highlight>
              <a:latin typeface="Adobe Arabic" panose="02040503050201020203" pitchFamily="18" charset="-78"/>
              <a:cs typeface="Adobe Arabic" panose="02040503050201020203" pitchFamily="18" charset="-78"/>
            </a:endParaRPr>
          </a:p>
          <a:p>
            <a:pPr marL="514350" indent="-514350" algn="r">
              <a:buFont typeface="Wingdings" panose="05000000000000000000" pitchFamily="2" charset="2"/>
              <a:buChar char="§"/>
            </a:pPr>
            <a:endParaRPr lang="en-US" sz="2800" dirty="0">
              <a:highlight>
                <a:srgbClr val="F5DAB3"/>
              </a:highlight>
              <a:latin typeface="Adobe Arabic" panose="02040503050201020203" pitchFamily="18" charset="-78"/>
              <a:cs typeface="Adobe Arabic" panose="02040503050201020203" pitchFamily="18" charset="-78"/>
            </a:endParaRPr>
          </a:p>
          <a:p>
            <a:pPr marL="514350" indent="-514350" algn="r">
              <a:buFont typeface="Wingdings" panose="05000000000000000000" pitchFamily="2" charset="2"/>
              <a:buChar char="§"/>
            </a:pPr>
            <a:r>
              <a:rPr lang="fa-IR" sz="2800" dirty="0">
                <a:highlight>
                  <a:srgbClr val="F5DAB3"/>
                </a:highlight>
                <a:latin typeface="Adobe Arabic" panose="02040503050201020203" pitchFamily="18" charset="-78"/>
                <a:cs typeface="Adobe Arabic" panose="02040503050201020203" pitchFamily="18" charset="-78"/>
              </a:rPr>
              <a:t>نمایندگی فقهاء</a:t>
            </a:r>
          </a:p>
          <a:p>
            <a:pPr marL="457200" indent="-457200" algn="r">
              <a:buFont typeface="Arial" panose="020B0604020202020204" pitchFamily="34" charset="0"/>
              <a:buChar char="•"/>
            </a:pPr>
            <a:endParaRPr lang="fa-IR" sz="2800" dirty="0">
              <a:highlight>
                <a:srgbClr val="F5DAB3"/>
              </a:highlight>
              <a:latin typeface="Adobe Arabic" panose="02040503050201020203" pitchFamily="18" charset="-78"/>
              <a:cs typeface="Adobe Arabic" panose="02040503050201020203" pitchFamily="18" charset="-78"/>
            </a:endParaRPr>
          </a:p>
        </p:txBody>
      </p:sp>
      <p:pic>
        <p:nvPicPr>
          <p:cNvPr id="9" name="Picture 8">
            <a:extLst>
              <a:ext uri="{FF2B5EF4-FFF2-40B4-BE49-F238E27FC236}">
                <a16:creationId xmlns:a16="http://schemas.microsoft.com/office/drawing/2014/main" id="{6C384667-CF49-2D46-6FAB-5D89CBB993CA}"/>
              </a:ext>
            </a:extLst>
          </p:cNvPr>
          <p:cNvPicPr>
            <a:picLocks noChangeAspect="1"/>
          </p:cNvPicPr>
          <p:nvPr/>
        </p:nvPicPr>
        <p:blipFill>
          <a:blip r:embed="rId2">
            <a:extLst>
              <a:ext uri="{28A0092B-C50C-407E-A947-70E740481C1C}">
                <a14:useLocalDpi xmlns:a14="http://schemas.microsoft.com/office/drawing/2010/main" val="0"/>
              </a:ext>
            </a:extLst>
          </a:blip>
          <a:srcRect l="-436" r="-1033" b="1762"/>
          <a:stretch/>
        </p:blipFill>
        <p:spPr>
          <a:xfrm>
            <a:off x="6412274" y="2336307"/>
            <a:ext cx="4880344" cy="3318387"/>
          </a:xfrm>
          <a:prstGeom prst="rect">
            <a:avLst/>
          </a:prstGeom>
        </p:spPr>
      </p:pic>
    </p:spTree>
    <p:extLst>
      <p:ext uri="{BB962C8B-B14F-4D97-AF65-F5344CB8AC3E}">
        <p14:creationId xmlns:p14="http://schemas.microsoft.com/office/powerpoint/2010/main" val="27345541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1DA5D-DB54-1308-FC9A-D1C3BA74CB74}"/>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6BF16F9-6CD0-5E69-F74D-F5A80615A1CC}"/>
              </a:ext>
            </a:extLst>
          </p:cNvPr>
          <p:cNvSpPr/>
          <p:nvPr/>
        </p:nvSpPr>
        <p:spPr>
          <a:xfrm>
            <a:off x="0" y="0"/>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3" name="Picture 2">
            <a:extLst>
              <a:ext uri="{FF2B5EF4-FFF2-40B4-BE49-F238E27FC236}">
                <a16:creationId xmlns:a16="http://schemas.microsoft.com/office/drawing/2014/main" id="{23FCAE4B-9EB0-6E85-D708-9925DB6959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17051" y="3001184"/>
            <a:ext cx="2112468" cy="1413119"/>
          </a:xfrm>
          <a:prstGeom prst="rect">
            <a:avLst/>
          </a:prstGeom>
        </p:spPr>
      </p:pic>
      <p:pic>
        <p:nvPicPr>
          <p:cNvPr id="5" name="Picture 4">
            <a:extLst>
              <a:ext uri="{FF2B5EF4-FFF2-40B4-BE49-F238E27FC236}">
                <a16:creationId xmlns:a16="http://schemas.microsoft.com/office/drawing/2014/main" id="{36FDDED8-3C47-1B3B-C3D0-39DD68E115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15418" y="4663920"/>
            <a:ext cx="2196145" cy="1560080"/>
          </a:xfrm>
          <a:prstGeom prst="rect">
            <a:avLst/>
          </a:prstGeom>
        </p:spPr>
      </p:pic>
      <p:pic>
        <p:nvPicPr>
          <p:cNvPr id="8" name="Picture 7">
            <a:extLst>
              <a:ext uri="{FF2B5EF4-FFF2-40B4-BE49-F238E27FC236}">
                <a16:creationId xmlns:a16="http://schemas.microsoft.com/office/drawing/2014/main" id="{1A903CC3-6892-E647-AE3D-81147809C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15418" y="870560"/>
            <a:ext cx="2733477" cy="1992021"/>
          </a:xfrm>
          <a:prstGeom prst="rect">
            <a:avLst/>
          </a:prstGeom>
        </p:spPr>
      </p:pic>
      <p:pic>
        <p:nvPicPr>
          <p:cNvPr id="14" name="Picture 13">
            <a:extLst>
              <a:ext uri="{FF2B5EF4-FFF2-40B4-BE49-F238E27FC236}">
                <a16:creationId xmlns:a16="http://schemas.microsoft.com/office/drawing/2014/main" id="{145F5CAB-F9C3-E574-6CD7-60819122D9CD}"/>
              </a:ext>
            </a:extLst>
          </p:cNvPr>
          <p:cNvPicPr>
            <a:picLocks noChangeAspect="1"/>
          </p:cNvPicPr>
          <p:nvPr/>
        </p:nvPicPr>
        <p:blipFill>
          <a:blip r:embed="rId5">
            <a:extLst>
              <a:ext uri="{28A0092B-C50C-407E-A947-70E740481C1C}">
                <a14:useLocalDpi xmlns:a14="http://schemas.microsoft.com/office/drawing/2010/main" val="0"/>
              </a:ext>
            </a:extLst>
          </a:blip>
          <a:srcRect b="4187"/>
          <a:stretch/>
        </p:blipFill>
        <p:spPr>
          <a:xfrm>
            <a:off x="1626203" y="4200426"/>
            <a:ext cx="3541220" cy="2189741"/>
          </a:xfrm>
          <a:prstGeom prst="rect">
            <a:avLst/>
          </a:prstGeom>
        </p:spPr>
      </p:pic>
      <p:pic>
        <p:nvPicPr>
          <p:cNvPr id="21" name="Picture 20">
            <a:extLst>
              <a:ext uri="{FF2B5EF4-FFF2-40B4-BE49-F238E27FC236}">
                <a16:creationId xmlns:a16="http://schemas.microsoft.com/office/drawing/2014/main" id="{A26FB604-783A-1AC9-E8DD-D05219B9297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9660" y="1588058"/>
            <a:ext cx="1096452" cy="2399781"/>
          </a:xfrm>
          <a:prstGeom prst="rect">
            <a:avLst/>
          </a:prstGeom>
        </p:spPr>
      </p:pic>
      <p:pic>
        <p:nvPicPr>
          <p:cNvPr id="26" name="Picture 25">
            <a:extLst>
              <a:ext uri="{FF2B5EF4-FFF2-40B4-BE49-F238E27FC236}">
                <a16:creationId xmlns:a16="http://schemas.microsoft.com/office/drawing/2014/main" id="{AE49B985-B183-612B-05BF-95E49766081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14068" y="2021041"/>
            <a:ext cx="3023855" cy="1988629"/>
          </a:xfrm>
          <a:prstGeom prst="rect">
            <a:avLst/>
          </a:prstGeom>
        </p:spPr>
      </p:pic>
      <p:pic>
        <p:nvPicPr>
          <p:cNvPr id="28" name="Picture 27">
            <a:extLst>
              <a:ext uri="{FF2B5EF4-FFF2-40B4-BE49-F238E27FC236}">
                <a16:creationId xmlns:a16="http://schemas.microsoft.com/office/drawing/2014/main" id="{C99B024D-6601-C56A-C7ED-E24A0EE3052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34003" y="4663920"/>
            <a:ext cx="2370296" cy="1580197"/>
          </a:xfrm>
          <a:prstGeom prst="rect">
            <a:avLst/>
          </a:prstGeom>
        </p:spPr>
      </p:pic>
      <p:sp>
        <p:nvSpPr>
          <p:cNvPr id="29" name="TextBox 28">
            <a:extLst>
              <a:ext uri="{FF2B5EF4-FFF2-40B4-BE49-F238E27FC236}">
                <a16:creationId xmlns:a16="http://schemas.microsoft.com/office/drawing/2014/main" id="{E68BE8A7-2528-9100-65A6-AD11EDDB3D05}"/>
              </a:ext>
            </a:extLst>
          </p:cNvPr>
          <p:cNvSpPr txBox="1"/>
          <p:nvPr/>
        </p:nvSpPr>
        <p:spPr>
          <a:xfrm>
            <a:off x="2114068" y="161221"/>
            <a:ext cx="4159141" cy="1754326"/>
          </a:xfrm>
          <a:prstGeom prst="rect">
            <a:avLst/>
          </a:prstGeom>
          <a:noFill/>
          <a:ln w="38100">
            <a:solidFill>
              <a:schemeClr val="bg1"/>
            </a:solidFill>
          </a:ln>
        </p:spPr>
        <p:txBody>
          <a:bodyPr wrap="square" rtlCol="1">
            <a:spAutoFit/>
          </a:bodyPr>
          <a:lstStyle/>
          <a:p>
            <a:r>
              <a:rPr lang="fa-IR" sz="3600" b="1" dirty="0">
                <a:solidFill>
                  <a:srgbClr val="F5DAB3"/>
                </a:solidFill>
                <a:latin typeface="Adobe Arabic" panose="02040503050201020203" pitchFamily="18" charset="-78"/>
                <a:cs typeface="B Nazanin" panose="00000400000000000000" pitchFamily="2" charset="-78"/>
              </a:rPr>
              <a:t>متاثر شدن حیات هویتی و فرهنگی تحت تاثیر  سیاست استعماری مدرن</a:t>
            </a:r>
          </a:p>
        </p:txBody>
      </p:sp>
      <p:sp>
        <p:nvSpPr>
          <p:cNvPr id="30" name="TextBox 29">
            <a:extLst>
              <a:ext uri="{FF2B5EF4-FFF2-40B4-BE49-F238E27FC236}">
                <a16:creationId xmlns:a16="http://schemas.microsoft.com/office/drawing/2014/main" id="{DE2BBA92-C827-A297-0297-AAB4033C6CB8}"/>
              </a:ext>
            </a:extLst>
          </p:cNvPr>
          <p:cNvSpPr txBox="1"/>
          <p:nvPr/>
        </p:nvSpPr>
        <p:spPr>
          <a:xfrm>
            <a:off x="712706" y="4027162"/>
            <a:ext cx="1096452" cy="646331"/>
          </a:xfrm>
          <a:prstGeom prst="rect">
            <a:avLst/>
          </a:prstGeom>
          <a:noFill/>
        </p:spPr>
        <p:txBody>
          <a:bodyPr wrap="square" rtlCol="1">
            <a:spAutoFit/>
          </a:bodyPr>
          <a:lstStyle/>
          <a:p>
            <a:r>
              <a:rPr lang="fa-IR" dirty="0">
                <a:solidFill>
                  <a:srgbClr val="F5DAB3"/>
                </a:solidFill>
                <a:cs typeface="B Nazanin" panose="00000400000000000000" pitchFamily="2" charset="-78"/>
              </a:rPr>
              <a:t>جشن هنر شیراز</a:t>
            </a:r>
          </a:p>
        </p:txBody>
      </p:sp>
      <p:sp>
        <p:nvSpPr>
          <p:cNvPr id="31" name="TextBox 30">
            <a:extLst>
              <a:ext uri="{FF2B5EF4-FFF2-40B4-BE49-F238E27FC236}">
                <a16:creationId xmlns:a16="http://schemas.microsoft.com/office/drawing/2014/main" id="{786FD54F-8EE9-D71E-232A-A8190A4A486F}"/>
              </a:ext>
            </a:extLst>
          </p:cNvPr>
          <p:cNvSpPr txBox="1"/>
          <p:nvPr/>
        </p:nvSpPr>
        <p:spPr>
          <a:xfrm>
            <a:off x="5347862" y="4165661"/>
            <a:ext cx="2058070" cy="369332"/>
          </a:xfrm>
          <a:prstGeom prst="rect">
            <a:avLst/>
          </a:prstGeom>
          <a:noFill/>
        </p:spPr>
        <p:txBody>
          <a:bodyPr wrap="square" rtlCol="1">
            <a:spAutoFit/>
          </a:bodyPr>
          <a:lstStyle/>
          <a:p>
            <a:r>
              <a:rPr lang="fa-IR" b="1" dirty="0">
                <a:highlight>
                  <a:srgbClr val="F5DAB3"/>
                </a:highlight>
                <a:latin typeface="Adobe Arabic" panose="02040503050201020203" pitchFamily="18" charset="-78"/>
                <a:cs typeface="B Nazanin" panose="00000400000000000000" pitchFamily="2" charset="-78"/>
              </a:rPr>
              <a:t>جشن های دو هزار ساله</a:t>
            </a:r>
          </a:p>
        </p:txBody>
      </p:sp>
      <p:pic>
        <p:nvPicPr>
          <p:cNvPr id="2" name="Picture 1">
            <a:extLst>
              <a:ext uri="{FF2B5EF4-FFF2-40B4-BE49-F238E27FC236}">
                <a16:creationId xmlns:a16="http://schemas.microsoft.com/office/drawing/2014/main" id="{96A5ECD7-5AD8-4A75-4243-5499C264A98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297745" y="-3235691"/>
            <a:ext cx="3507855" cy="3507855"/>
          </a:xfrm>
          <a:prstGeom prst="rect">
            <a:avLst/>
          </a:prstGeom>
        </p:spPr>
      </p:pic>
      <p:pic>
        <p:nvPicPr>
          <p:cNvPr id="4" name="Picture 3">
            <a:extLst>
              <a:ext uri="{FF2B5EF4-FFF2-40B4-BE49-F238E27FC236}">
                <a16:creationId xmlns:a16="http://schemas.microsoft.com/office/drawing/2014/main" id="{CC97A9BB-81DB-EE14-8B05-86B465F3E5A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730426" y="-3420049"/>
            <a:ext cx="2628900" cy="1733550"/>
          </a:xfrm>
          <a:prstGeom prst="rect">
            <a:avLst/>
          </a:prstGeom>
        </p:spPr>
      </p:pic>
      <p:pic>
        <p:nvPicPr>
          <p:cNvPr id="6" name="Picture 5">
            <a:extLst>
              <a:ext uri="{FF2B5EF4-FFF2-40B4-BE49-F238E27FC236}">
                <a16:creationId xmlns:a16="http://schemas.microsoft.com/office/drawing/2014/main" id="{EF0AE9A3-6922-4352-A0A9-C11B4D5FF18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134722" y="-1306877"/>
            <a:ext cx="1846288" cy="1807098"/>
          </a:xfrm>
          <a:prstGeom prst="rect">
            <a:avLst/>
          </a:prstGeom>
        </p:spPr>
      </p:pic>
      <p:sp>
        <p:nvSpPr>
          <p:cNvPr id="7" name="TextBox 6">
            <a:extLst>
              <a:ext uri="{FF2B5EF4-FFF2-40B4-BE49-F238E27FC236}">
                <a16:creationId xmlns:a16="http://schemas.microsoft.com/office/drawing/2014/main" id="{8319A362-6A08-5CC4-A98F-012B3A5A4280}"/>
              </a:ext>
            </a:extLst>
          </p:cNvPr>
          <p:cNvSpPr txBox="1"/>
          <p:nvPr/>
        </p:nvSpPr>
        <p:spPr>
          <a:xfrm>
            <a:off x="-11075502" y="-3616573"/>
            <a:ext cx="5727848" cy="1323439"/>
          </a:xfrm>
          <a:prstGeom prst="rect">
            <a:avLst/>
          </a:prstGeom>
          <a:noFill/>
        </p:spPr>
        <p:txBody>
          <a:bodyPr wrap="square" rtlCol="1">
            <a:spAutoFit/>
          </a:bodyPr>
          <a:lstStyle/>
          <a:p>
            <a:r>
              <a:rPr lang="fa-IR" sz="4000" dirty="0">
                <a:highlight>
                  <a:srgbClr val="F5DAB3"/>
                </a:highlight>
                <a:latin typeface="Adobe Arabic" panose="02040503050201020203" pitchFamily="18" charset="-78"/>
                <a:cs typeface="Adobe Arabic" panose="02040503050201020203" pitchFamily="18" charset="-78"/>
              </a:rPr>
              <a:t>شکل گیری دولت شبه مدرن  و دست نشانده</a:t>
            </a:r>
          </a:p>
        </p:txBody>
      </p:sp>
      <p:pic>
        <p:nvPicPr>
          <p:cNvPr id="9" name="Picture 8">
            <a:extLst>
              <a:ext uri="{FF2B5EF4-FFF2-40B4-BE49-F238E27FC236}">
                <a16:creationId xmlns:a16="http://schemas.microsoft.com/office/drawing/2014/main" id="{10A8977E-6E50-60B2-28CD-FC456023196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143853" y="-1580901"/>
            <a:ext cx="3000404" cy="2267747"/>
          </a:xfrm>
          <a:prstGeom prst="rect">
            <a:avLst/>
          </a:prstGeom>
        </p:spPr>
      </p:pic>
      <p:sp>
        <p:nvSpPr>
          <p:cNvPr id="10" name="TextBox 9">
            <a:extLst>
              <a:ext uri="{FF2B5EF4-FFF2-40B4-BE49-F238E27FC236}">
                <a16:creationId xmlns:a16="http://schemas.microsoft.com/office/drawing/2014/main" id="{5D21B55C-DF56-6178-E31D-C42901438DB6}"/>
              </a:ext>
            </a:extLst>
          </p:cNvPr>
          <p:cNvSpPr txBox="1"/>
          <p:nvPr/>
        </p:nvSpPr>
        <p:spPr>
          <a:xfrm>
            <a:off x="-5760340" y="95994"/>
            <a:ext cx="1743740" cy="461665"/>
          </a:xfrm>
          <a:prstGeom prst="rect">
            <a:avLst/>
          </a:prstGeom>
          <a:noFill/>
        </p:spPr>
        <p:txBody>
          <a:bodyPr wrap="square" rtlCol="1">
            <a:spAutoFit/>
          </a:bodyPr>
          <a:lstStyle/>
          <a:p>
            <a:pPr marL="285750" indent="-285750" algn="r" rtl="1">
              <a:buFont typeface="Arial" panose="020B0604020202020204" pitchFamily="34" charset="0"/>
              <a:buChar char="•"/>
            </a:pPr>
            <a:r>
              <a:rPr lang="fa-IR" sz="2400" dirty="0">
                <a:highlight>
                  <a:srgbClr val="F5DAB3"/>
                </a:highlight>
                <a:latin typeface="Adobe Arabic" panose="02040503050201020203" pitchFamily="18" charset="-78"/>
                <a:cs typeface="Adobe Arabic" panose="02040503050201020203" pitchFamily="18" charset="-78"/>
              </a:rPr>
              <a:t>بانک سپه</a:t>
            </a:r>
          </a:p>
        </p:txBody>
      </p:sp>
      <p:sp>
        <p:nvSpPr>
          <p:cNvPr id="11" name="TextBox 10">
            <a:extLst>
              <a:ext uri="{FF2B5EF4-FFF2-40B4-BE49-F238E27FC236}">
                <a16:creationId xmlns:a16="http://schemas.microsoft.com/office/drawing/2014/main" id="{AF5AC1B9-D036-CFE1-F6C6-89BBE10B56DE}"/>
              </a:ext>
            </a:extLst>
          </p:cNvPr>
          <p:cNvSpPr txBox="1"/>
          <p:nvPr/>
        </p:nvSpPr>
        <p:spPr>
          <a:xfrm>
            <a:off x="-2980348" y="-2271274"/>
            <a:ext cx="1995820" cy="584775"/>
          </a:xfrm>
          <a:prstGeom prst="rect">
            <a:avLst/>
          </a:prstGeom>
          <a:noFill/>
        </p:spPr>
        <p:txBody>
          <a:bodyPr wrap="square" rtlCol="1">
            <a:spAutoFit/>
          </a:bodyPr>
          <a:lstStyle/>
          <a:p>
            <a:r>
              <a:rPr lang="fa-IR" sz="3200" dirty="0">
                <a:solidFill>
                  <a:schemeClr val="bg1"/>
                </a:solidFill>
                <a:highlight>
                  <a:srgbClr val="C0C0C0"/>
                </a:highlight>
              </a:rPr>
              <a:t>آموزش عالی</a:t>
            </a:r>
          </a:p>
        </p:txBody>
      </p:sp>
      <p:sp>
        <p:nvSpPr>
          <p:cNvPr id="13" name="TextBox 12">
            <a:extLst>
              <a:ext uri="{FF2B5EF4-FFF2-40B4-BE49-F238E27FC236}">
                <a16:creationId xmlns:a16="http://schemas.microsoft.com/office/drawing/2014/main" id="{0AEF4764-3612-33A0-F7D3-29C1248FD254}"/>
              </a:ext>
            </a:extLst>
          </p:cNvPr>
          <p:cNvSpPr txBox="1"/>
          <p:nvPr/>
        </p:nvSpPr>
        <p:spPr>
          <a:xfrm>
            <a:off x="-10887893" y="-403328"/>
            <a:ext cx="2349796" cy="830997"/>
          </a:xfrm>
          <a:prstGeom prst="rect">
            <a:avLst/>
          </a:prstGeom>
          <a:noFill/>
        </p:spPr>
        <p:txBody>
          <a:bodyPr wrap="square" rtlCol="1">
            <a:spAutoFit/>
          </a:bodyPr>
          <a:lstStyle/>
          <a:p>
            <a:r>
              <a:rPr lang="fa-IR" sz="2400" dirty="0">
                <a:solidFill>
                  <a:schemeClr val="bg1"/>
                </a:solidFill>
                <a:latin typeface="Adobe Arabic" panose="02040503050201020203" pitchFamily="18" charset="-78"/>
                <a:cs typeface="Adobe Arabic" panose="02040503050201020203" pitchFamily="18" charset="-78"/>
              </a:rPr>
              <a:t>سازمان برنامه و بودجه</a:t>
            </a:r>
          </a:p>
        </p:txBody>
      </p:sp>
      <p:pic>
        <p:nvPicPr>
          <p:cNvPr id="15" name="Picture 14">
            <a:extLst>
              <a:ext uri="{FF2B5EF4-FFF2-40B4-BE49-F238E27FC236}">
                <a16:creationId xmlns:a16="http://schemas.microsoft.com/office/drawing/2014/main" id="{7F53F5E3-C407-3E68-05DF-B2D3D539DBA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2538646" y="529292"/>
            <a:ext cx="2926287" cy="1882578"/>
          </a:xfrm>
          <a:prstGeom prst="rect">
            <a:avLst/>
          </a:prstGeom>
        </p:spPr>
      </p:pic>
      <p:pic>
        <p:nvPicPr>
          <p:cNvPr id="16" name="Picture 15">
            <a:extLst>
              <a:ext uri="{FF2B5EF4-FFF2-40B4-BE49-F238E27FC236}">
                <a16:creationId xmlns:a16="http://schemas.microsoft.com/office/drawing/2014/main" id="{B2BC596E-EBAA-7676-C266-44F7005F46A7}"/>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779680" y="757549"/>
            <a:ext cx="3410804" cy="1938473"/>
          </a:xfrm>
          <a:prstGeom prst="rect">
            <a:avLst/>
          </a:prstGeom>
        </p:spPr>
      </p:pic>
      <p:sp>
        <p:nvSpPr>
          <p:cNvPr id="17" name="TextBox 16">
            <a:extLst>
              <a:ext uri="{FF2B5EF4-FFF2-40B4-BE49-F238E27FC236}">
                <a16:creationId xmlns:a16="http://schemas.microsoft.com/office/drawing/2014/main" id="{6499766E-4AAF-E05E-F409-96BEF75CFBBB}"/>
              </a:ext>
            </a:extLst>
          </p:cNvPr>
          <p:cNvSpPr txBox="1"/>
          <p:nvPr/>
        </p:nvSpPr>
        <p:spPr>
          <a:xfrm>
            <a:off x="-9540688" y="1703984"/>
            <a:ext cx="2658219" cy="707886"/>
          </a:xfrm>
          <a:prstGeom prst="rect">
            <a:avLst/>
          </a:prstGeom>
          <a:noFill/>
        </p:spPr>
        <p:txBody>
          <a:bodyPr wrap="square" rtlCol="1">
            <a:spAutoFit/>
          </a:bodyPr>
          <a:lstStyle/>
          <a:p>
            <a:r>
              <a:rPr lang="fa-IR" sz="2000" dirty="0">
                <a:solidFill>
                  <a:schemeClr val="bg1"/>
                </a:solidFill>
                <a:latin typeface="Adobe Arabic" panose="02040503050201020203" pitchFamily="18" charset="-78"/>
                <a:cs typeface="Adobe Arabic" panose="02040503050201020203" pitchFamily="18" charset="-78"/>
              </a:rPr>
              <a:t>شکل گیری ارتش شبه مدرن با لباس های متحد الشکل</a:t>
            </a:r>
          </a:p>
        </p:txBody>
      </p:sp>
      <p:pic>
        <p:nvPicPr>
          <p:cNvPr id="18" name="Picture 17">
            <a:extLst>
              <a:ext uri="{FF2B5EF4-FFF2-40B4-BE49-F238E27FC236}">
                <a16:creationId xmlns:a16="http://schemas.microsoft.com/office/drawing/2014/main" id="{08F4FF4F-4CC3-E4EF-59E5-E88FAAA233B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2576605" y="-1733954"/>
            <a:ext cx="1606322" cy="2006118"/>
          </a:xfrm>
          <a:prstGeom prst="rect">
            <a:avLst/>
          </a:prstGeom>
        </p:spPr>
      </p:pic>
    </p:spTree>
    <p:extLst>
      <p:ext uri="{BB962C8B-B14F-4D97-AF65-F5344CB8AC3E}">
        <p14:creationId xmlns:p14="http://schemas.microsoft.com/office/powerpoint/2010/main" val="35747828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0497D125-D062-2282-0BBE-1F7F3F47BD0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EBFCC92-415B-AAAB-23C7-8E144460E656}"/>
              </a:ext>
            </a:extLst>
          </p:cNvPr>
          <p:cNvSpPr/>
          <p:nvPr/>
        </p:nvSpPr>
        <p:spPr>
          <a:xfrm>
            <a:off x="0" y="0"/>
            <a:ext cx="12192000" cy="6858000"/>
          </a:xfrm>
          <a:prstGeom prst="rect">
            <a:avLst/>
          </a:prstGeom>
          <a:solidFill>
            <a:schemeClr val="tx1"/>
          </a:solidFill>
        </p:spPr>
        <p:style>
          <a:lnRef idx="2">
            <a:schemeClr val="dk1"/>
          </a:lnRef>
          <a:fillRef idx="1">
            <a:schemeClr val="lt1"/>
          </a:fillRef>
          <a:effectRef idx="0">
            <a:schemeClr val="dk1"/>
          </a:effectRef>
          <a:fontRef idx="minor">
            <a:schemeClr val="dk1"/>
          </a:fontRef>
        </p:style>
        <p:txBody>
          <a:bodyPr rtlCol="1" anchor="ctr"/>
          <a:lstStyle/>
          <a:p>
            <a:pPr algn="ctr"/>
            <a:endParaRPr lang="fa-IR"/>
          </a:p>
        </p:txBody>
      </p:sp>
      <p:sp>
        <p:nvSpPr>
          <p:cNvPr id="12" name="TextBox 11">
            <a:extLst>
              <a:ext uri="{FF2B5EF4-FFF2-40B4-BE49-F238E27FC236}">
                <a16:creationId xmlns:a16="http://schemas.microsoft.com/office/drawing/2014/main" id="{2B2588D4-D848-884A-B181-CBDBD2C43BDF}"/>
              </a:ext>
            </a:extLst>
          </p:cNvPr>
          <p:cNvSpPr txBox="1"/>
          <p:nvPr/>
        </p:nvSpPr>
        <p:spPr>
          <a:xfrm>
            <a:off x="835323" y="1089434"/>
            <a:ext cx="7482337" cy="4154984"/>
          </a:xfrm>
          <a:prstGeom prst="rect">
            <a:avLst/>
          </a:prstGeom>
          <a:solidFill>
            <a:schemeClr val="accent5">
              <a:lumMod val="50000"/>
            </a:schemeClr>
          </a:solidFill>
        </p:spPr>
        <p:txBody>
          <a:bodyPr wrap="square" rtlCol="1">
            <a:spAutoFit/>
          </a:bodyPr>
          <a:lstStyle>
            <a:defPPr>
              <a:defRPr lang="fa-IR"/>
            </a:defPPr>
            <a:lvl1pPr algn="just" rtl="1">
              <a:defRPr>
                <a:solidFill>
                  <a:schemeClr val="bg1"/>
                </a:solidFill>
                <a:latin typeface="IRPooya" panose="02000503000000020002" pitchFamily="2" charset="-78"/>
                <a:cs typeface="IRPooya" panose="02000503000000020002" pitchFamily="2" charset="-78"/>
              </a:defRPr>
            </a:lvl1pPr>
          </a:lstStyle>
          <a:p>
            <a:r>
              <a:rPr lang="fa-IR" sz="2400" b="1" dirty="0"/>
              <a:t>سه سیاست اصلی پهلوی اول:</a:t>
            </a:r>
          </a:p>
          <a:p>
            <a:r>
              <a:rPr lang="fa-IR" sz="2400" b="1" dirty="0"/>
              <a:t>سیاست اول: آغاز تجددگرایی ساختاری -منهای دموکراسی آن- در ایران</a:t>
            </a:r>
          </a:p>
          <a:p>
            <a:r>
              <a:rPr lang="fa-IR" sz="2400" b="1" dirty="0"/>
              <a:t>سیاست دوم: ملی‌گرایی باستانی (ملی گرایی ماقبل از اسلام)</a:t>
            </a:r>
          </a:p>
          <a:p>
            <a:r>
              <a:rPr lang="fa-IR" sz="2400" b="1" dirty="0"/>
              <a:t>و</a:t>
            </a:r>
          </a:p>
          <a:p>
            <a:r>
              <a:rPr lang="fa-IR" sz="2400" b="1" dirty="0"/>
              <a:t> در نتیجه سیاست سوم:  مقابله با مذهب شیعی و فرهنگ ایرانی اسلامی</a:t>
            </a:r>
          </a:p>
          <a:p>
            <a:r>
              <a:rPr lang="fa-IR" sz="2400" b="1" dirty="0"/>
              <a:t> </a:t>
            </a:r>
          </a:p>
          <a:p>
            <a:r>
              <a:rPr lang="fa-IR" sz="2400" b="1" dirty="0"/>
              <a:t>با تکیه بر دو مؤلفه مهم:</a:t>
            </a:r>
          </a:p>
          <a:p>
            <a:r>
              <a:rPr lang="fa-IR" sz="2400" b="1" dirty="0"/>
              <a:t> ارتش نوین </a:t>
            </a:r>
          </a:p>
          <a:p>
            <a:r>
              <a:rPr lang="fa-IR" sz="2400" b="1" dirty="0"/>
              <a:t>و دیوان‌سالاری</a:t>
            </a:r>
          </a:p>
          <a:p>
            <a:r>
              <a:rPr lang="fa-IR" sz="2400" b="1" dirty="0"/>
              <a:t> که منجر به تمرکزگرایی مدرن و تحلیل ظرفیت‌های مردمی موجود در زمان قاجار شد».</a:t>
            </a:r>
            <a:endParaRPr lang="en-US" sz="2400" b="1" dirty="0"/>
          </a:p>
        </p:txBody>
      </p:sp>
      <p:cxnSp>
        <p:nvCxnSpPr>
          <p:cNvPr id="21" name="Connector: Elbow 20">
            <a:extLst>
              <a:ext uri="{FF2B5EF4-FFF2-40B4-BE49-F238E27FC236}">
                <a16:creationId xmlns:a16="http://schemas.microsoft.com/office/drawing/2014/main" id="{D1CF1FB5-CF58-B0C6-B696-1964110AA677}"/>
              </a:ext>
            </a:extLst>
          </p:cNvPr>
          <p:cNvCxnSpPr/>
          <p:nvPr/>
        </p:nvCxnSpPr>
        <p:spPr>
          <a:xfrm rot="5400000">
            <a:off x="47905" y="817983"/>
            <a:ext cx="1397310" cy="576854"/>
          </a:xfrm>
          <a:prstGeom prst="bentConnector3">
            <a:avLst>
              <a:gd name="adj1" fmla="val -664"/>
            </a:avLst>
          </a:prstGeom>
          <a:ln>
            <a:solidFill>
              <a:schemeClr val="bg1"/>
            </a:solidFill>
          </a:ln>
        </p:spPr>
        <p:style>
          <a:lnRef idx="3">
            <a:schemeClr val="dk1"/>
          </a:lnRef>
          <a:fillRef idx="0">
            <a:schemeClr val="dk1"/>
          </a:fillRef>
          <a:effectRef idx="2">
            <a:schemeClr val="dk1"/>
          </a:effectRef>
          <a:fontRef idx="minor">
            <a:schemeClr val="tx1"/>
          </a:fontRef>
        </p:style>
      </p:cxnSp>
      <p:sp>
        <p:nvSpPr>
          <p:cNvPr id="2" name="TextBox 1">
            <a:extLst>
              <a:ext uri="{FF2B5EF4-FFF2-40B4-BE49-F238E27FC236}">
                <a16:creationId xmlns:a16="http://schemas.microsoft.com/office/drawing/2014/main" id="{AB987E6A-40BD-BDE6-31D0-B8F074E4F056}"/>
              </a:ext>
            </a:extLst>
          </p:cNvPr>
          <p:cNvSpPr txBox="1"/>
          <p:nvPr/>
        </p:nvSpPr>
        <p:spPr>
          <a:xfrm>
            <a:off x="640081" y="212369"/>
            <a:ext cx="11497099" cy="1200329"/>
          </a:xfrm>
          <a:prstGeom prst="rect">
            <a:avLst/>
          </a:prstGeom>
          <a:noFill/>
        </p:spPr>
        <p:txBody>
          <a:bodyPr wrap="square" rtlCol="1">
            <a:spAutoFit/>
          </a:bodyPr>
          <a:lstStyle/>
          <a:p>
            <a:pPr algn="r"/>
            <a:r>
              <a:rPr lang="fa-IR" sz="3600" dirty="0">
                <a:highlight>
                  <a:srgbClr val="F5DAB3"/>
                </a:highlight>
                <a:latin typeface="Adobe Arabic" panose="02040503050201020203" pitchFamily="18" charset="-78"/>
                <a:cs typeface="B Nazanin" panose="00000400000000000000" pitchFamily="2" charset="-78"/>
              </a:rPr>
              <a:t> کلیت مقطع تاریخی پهلوی اول: دوران تحلیل رفتن ظرفیت‌های مردمی با تجددگرایی ساختاری</a:t>
            </a:r>
          </a:p>
        </p:txBody>
      </p:sp>
      <p:pic>
        <p:nvPicPr>
          <p:cNvPr id="1026" name="Picture 2" descr="اقدامات رضاخان؛ خدمت یا خیانت - پرسمان">
            <a:extLst>
              <a:ext uri="{FF2B5EF4-FFF2-40B4-BE49-F238E27FC236}">
                <a16:creationId xmlns:a16="http://schemas.microsoft.com/office/drawing/2014/main" id="{B5A5544D-0054-1C03-FA84-C12FF1661A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30390" y="1505734"/>
            <a:ext cx="3436620" cy="32823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195049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0497D125-D062-2282-0BBE-1F7F3F47BD0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EBFCC92-415B-AAAB-23C7-8E144460E656}"/>
              </a:ext>
            </a:extLst>
          </p:cNvPr>
          <p:cNvSpPr/>
          <p:nvPr/>
        </p:nvSpPr>
        <p:spPr>
          <a:xfrm>
            <a:off x="0" y="0"/>
            <a:ext cx="12192000" cy="6858000"/>
          </a:xfrm>
          <a:prstGeom prst="rect">
            <a:avLst/>
          </a:prstGeom>
          <a:solidFill>
            <a:schemeClr val="tx1"/>
          </a:solidFill>
        </p:spPr>
        <p:style>
          <a:lnRef idx="2">
            <a:schemeClr val="dk1"/>
          </a:lnRef>
          <a:fillRef idx="1">
            <a:schemeClr val="lt1"/>
          </a:fillRef>
          <a:effectRef idx="0">
            <a:schemeClr val="dk1"/>
          </a:effectRef>
          <a:fontRef idx="minor">
            <a:schemeClr val="dk1"/>
          </a:fontRef>
        </p:style>
        <p:txBody>
          <a:bodyPr rtlCol="1" anchor="ctr"/>
          <a:lstStyle/>
          <a:p>
            <a:pPr algn="ctr"/>
            <a:endParaRPr lang="fa-IR"/>
          </a:p>
        </p:txBody>
      </p:sp>
      <p:sp>
        <p:nvSpPr>
          <p:cNvPr id="12" name="TextBox 11">
            <a:extLst>
              <a:ext uri="{FF2B5EF4-FFF2-40B4-BE49-F238E27FC236}">
                <a16:creationId xmlns:a16="http://schemas.microsoft.com/office/drawing/2014/main" id="{2B2588D4-D848-884A-B181-CBDBD2C43BDF}"/>
              </a:ext>
            </a:extLst>
          </p:cNvPr>
          <p:cNvSpPr txBox="1"/>
          <p:nvPr/>
        </p:nvSpPr>
        <p:spPr>
          <a:xfrm>
            <a:off x="636522" y="920255"/>
            <a:ext cx="8118857" cy="5262979"/>
          </a:xfrm>
          <a:prstGeom prst="rect">
            <a:avLst/>
          </a:prstGeom>
          <a:solidFill>
            <a:schemeClr val="accent5">
              <a:lumMod val="50000"/>
            </a:schemeClr>
          </a:solidFill>
        </p:spPr>
        <p:txBody>
          <a:bodyPr wrap="square" rtlCol="1">
            <a:spAutoFit/>
          </a:bodyPr>
          <a:lstStyle>
            <a:defPPr>
              <a:defRPr lang="fa-IR"/>
            </a:defPPr>
            <a:lvl1pPr algn="just" rtl="1">
              <a:defRPr>
                <a:solidFill>
                  <a:schemeClr val="bg1"/>
                </a:solidFill>
                <a:latin typeface="IRPooya" panose="02000503000000020002" pitchFamily="2" charset="-78"/>
                <a:cs typeface="IRPooya" panose="02000503000000020002" pitchFamily="2" charset="-78"/>
              </a:defRPr>
            </a:lvl1pPr>
          </a:lstStyle>
          <a:p>
            <a:pPr marL="0" lvl="4" algn="just" rtl="1"/>
            <a:r>
              <a:rPr lang="fa-IR" sz="2400" b="1" dirty="0">
                <a:solidFill>
                  <a:schemeClr val="bg1"/>
                </a:solidFill>
                <a:latin typeface="IRPooya" panose="02000503000000020002" pitchFamily="2" charset="-78"/>
                <a:cs typeface="IRPooya" panose="02000503000000020002" pitchFamily="2" charset="-78"/>
              </a:rPr>
              <a:t>1) گسترش لژهای فراماسونری و گرفتن مناصب سیاسی، اقتصادی و فرهنگی</a:t>
            </a:r>
            <a:endParaRPr lang="en-US" sz="2400" b="1" dirty="0">
              <a:solidFill>
                <a:schemeClr val="bg1"/>
              </a:solidFill>
              <a:latin typeface="IRPooya" panose="02000503000000020002" pitchFamily="2" charset="-78"/>
              <a:cs typeface="IRPooya" panose="02000503000000020002" pitchFamily="2" charset="-78"/>
            </a:endParaRPr>
          </a:p>
          <a:p>
            <a:pPr marL="0" lvl="4" algn="just" rtl="1"/>
            <a:r>
              <a:rPr lang="fa-IR" sz="2400" b="1" dirty="0">
                <a:solidFill>
                  <a:schemeClr val="bg1"/>
                </a:solidFill>
                <a:latin typeface="IRPooya" panose="02000503000000020002" pitchFamily="2" charset="-78"/>
                <a:cs typeface="IRPooya" panose="02000503000000020002" pitchFamily="2" charset="-78"/>
              </a:rPr>
              <a:t>2) تغییر پوشش مردان (تصویب استفاده اجباری از کلاه پهلوی در سال 1306)</a:t>
            </a:r>
            <a:endParaRPr lang="en-US" sz="2400" b="1" dirty="0">
              <a:solidFill>
                <a:schemeClr val="bg1"/>
              </a:solidFill>
              <a:latin typeface="IRPooya" panose="02000503000000020002" pitchFamily="2" charset="-78"/>
              <a:cs typeface="IRPooya" panose="02000503000000020002" pitchFamily="2" charset="-78"/>
            </a:endParaRPr>
          </a:p>
          <a:p>
            <a:pPr marL="0" lvl="4" algn="just" rtl="1"/>
            <a:r>
              <a:rPr lang="fa-IR" sz="2400" b="1" dirty="0">
                <a:solidFill>
                  <a:schemeClr val="bg1"/>
                </a:solidFill>
                <a:latin typeface="IRPooya" panose="02000503000000020002" pitchFamily="2" charset="-78"/>
                <a:cs typeface="IRPooya" panose="02000503000000020002" pitchFamily="2" charset="-78"/>
              </a:rPr>
              <a:t>3) کشف حجاب زنان</a:t>
            </a:r>
            <a:endParaRPr lang="en-US" sz="2400" b="1" dirty="0">
              <a:solidFill>
                <a:schemeClr val="bg1"/>
              </a:solidFill>
              <a:latin typeface="IRPooya" panose="02000503000000020002" pitchFamily="2" charset="-78"/>
              <a:cs typeface="IRPooya" panose="02000503000000020002" pitchFamily="2" charset="-78"/>
            </a:endParaRPr>
          </a:p>
          <a:p>
            <a:pPr marL="0" lvl="4" algn="just" rtl="1"/>
            <a:r>
              <a:rPr lang="fa-IR" sz="2400" b="1" dirty="0">
                <a:solidFill>
                  <a:schemeClr val="bg1"/>
                </a:solidFill>
                <a:latin typeface="IRPooya" panose="02000503000000020002" pitchFamily="2" charset="-78"/>
                <a:cs typeface="IRPooya" panose="02000503000000020002" pitchFamily="2" charset="-78"/>
              </a:rPr>
              <a:t>4) تأسیس سازمان </a:t>
            </a:r>
            <a:r>
              <a:rPr lang="fa-IR" sz="2400" b="1" dirty="0" err="1">
                <a:solidFill>
                  <a:schemeClr val="bg1"/>
                </a:solidFill>
                <a:latin typeface="IRPooya" panose="02000503000000020002" pitchFamily="2" charset="-78"/>
                <a:cs typeface="IRPooya" panose="02000503000000020002" pitchFamily="2" charset="-78"/>
              </a:rPr>
              <a:t>پیش‌آهنگی</a:t>
            </a:r>
            <a:endParaRPr lang="fa-IR" sz="2400" b="1" dirty="0">
              <a:solidFill>
                <a:schemeClr val="bg1"/>
              </a:solidFill>
              <a:latin typeface="IRPooya" panose="02000503000000020002" pitchFamily="2" charset="-78"/>
              <a:cs typeface="IRPooya" panose="02000503000000020002" pitchFamily="2" charset="-78"/>
            </a:endParaRPr>
          </a:p>
          <a:p>
            <a:pPr marL="0" lvl="4" algn="just" rtl="1"/>
            <a:r>
              <a:rPr lang="fa-IR" sz="2400" b="1" dirty="0">
                <a:solidFill>
                  <a:schemeClr val="bg1"/>
                </a:solidFill>
                <a:latin typeface="IRPooya" panose="02000503000000020002" pitchFamily="2" charset="-78"/>
                <a:cs typeface="IRPooya" panose="02000503000000020002" pitchFamily="2" charset="-78"/>
              </a:rPr>
              <a:t>5) رواج اسم‌ها و نام‌های خانوادگی اروپایی</a:t>
            </a:r>
            <a:endParaRPr lang="en-US" sz="2400" b="1" dirty="0">
              <a:solidFill>
                <a:schemeClr val="bg1"/>
              </a:solidFill>
              <a:latin typeface="IRPooya" panose="02000503000000020002" pitchFamily="2" charset="-78"/>
              <a:cs typeface="IRPooya" panose="02000503000000020002" pitchFamily="2" charset="-78"/>
            </a:endParaRPr>
          </a:p>
          <a:p>
            <a:pPr marL="0" lvl="4" algn="just" rtl="1"/>
            <a:r>
              <a:rPr lang="fa-IR" sz="2400" b="1" dirty="0">
                <a:solidFill>
                  <a:schemeClr val="bg1"/>
                </a:solidFill>
                <a:latin typeface="IRPooya" panose="02000503000000020002" pitchFamily="2" charset="-78"/>
                <a:cs typeface="IRPooya" panose="02000503000000020002" pitchFamily="2" charset="-78"/>
              </a:rPr>
              <a:t>6) تغییر نظام آموزش و پرورش ایران با تقلید ناقص از شیوه آموزشی فرانسه</a:t>
            </a:r>
            <a:endParaRPr lang="en-US" sz="2400" b="1" dirty="0">
              <a:solidFill>
                <a:schemeClr val="bg1"/>
              </a:solidFill>
              <a:latin typeface="IRPooya" panose="02000503000000020002" pitchFamily="2" charset="-78"/>
              <a:cs typeface="IRPooya" panose="02000503000000020002" pitchFamily="2" charset="-78"/>
            </a:endParaRPr>
          </a:p>
          <a:p>
            <a:pPr marL="0" lvl="4" algn="just" rtl="1"/>
            <a:r>
              <a:rPr lang="fa-IR" sz="2400" b="1" dirty="0">
                <a:solidFill>
                  <a:schemeClr val="bg1"/>
                </a:solidFill>
                <a:latin typeface="IRPooya" panose="02000503000000020002" pitchFamily="2" charset="-78"/>
                <a:cs typeface="IRPooya" panose="02000503000000020002" pitchFamily="2" charset="-78"/>
              </a:rPr>
              <a:t>7) اعزام محصل به خارج از کشور</a:t>
            </a:r>
            <a:endParaRPr lang="en-US" sz="2400" b="1" dirty="0">
              <a:solidFill>
                <a:schemeClr val="bg1"/>
              </a:solidFill>
              <a:latin typeface="IRPooya" panose="02000503000000020002" pitchFamily="2" charset="-78"/>
              <a:cs typeface="IRPooya" panose="02000503000000020002" pitchFamily="2" charset="-78"/>
            </a:endParaRPr>
          </a:p>
          <a:p>
            <a:pPr marL="0" lvl="4" algn="just" rtl="1"/>
            <a:r>
              <a:rPr lang="fa-IR" sz="2400" b="1" dirty="0">
                <a:solidFill>
                  <a:schemeClr val="bg1"/>
                </a:solidFill>
                <a:latin typeface="IRPooya" panose="02000503000000020002" pitchFamily="2" charset="-78"/>
                <a:cs typeface="IRPooya" panose="02000503000000020002" pitchFamily="2" charset="-78"/>
              </a:rPr>
              <a:t>8) </a:t>
            </a:r>
            <a:r>
              <a:rPr lang="fa-IR" sz="2400" b="1" dirty="0" err="1">
                <a:solidFill>
                  <a:schemeClr val="bg1"/>
                </a:solidFill>
                <a:latin typeface="IRPooya" panose="02000503000000020002" pitchFamily="2" charset="-78"/>
                <a:cs typeface="IRPooya" panose="02000503000000020002" pitchFamily="2" charset="-78"/>
              </a:rPr>
              <a:t>تمرکزگرایی</a:t>
            </a:r>
            <a:r>
              <a:rPr lang="fa-IR" sz="2400" b="1" dirty="0">
                <a:solidFill>
                  <a:schemeClr val="bg1"/>
                </a:solidFill>
                <a:latin typeface="IRPooya" panose="02000503000000020002" pitchFamily="2" charset="-78"/>
                <a:cs typeface="IRPooya" panose="02000503000000020002" pitchFamily="2" charset="-78"/>
              </a:rPr>
              <a:t> و اقتدارگرایی حکومت با تأسیس ارتش نوین</a:t>
            </a:r>
            <a:endParaRPr lang="en-US" sz="2400" b="1" dirty="0">
              <a:solidFill>
                <a:schemeClr val="bg1"/>
              </a:solidFill>
              <a:latin typeface="IRPooya" panose="02000503000000020002" pitchFamily="2" charset="-78"/>
              <a:cs typeface="IRPooya" panose="02000503000000020002" pitchFamily="2" charset="-78"/>
            </a:endParaRPr>
          </a:p>
          <a:p>
            <a:pPr marL="0" lvl="4" algn="just" rtl="1"/>
            <a:r>
              <a:rPr lang="fa-IR" sz="2400" b="1" dirty="0">
                <a:solidFill>
                  <a:schemeClr val="bg1"/>
                </a:solidFill>
                <a:latin typeface="IRPooya" panose="02000503000000020002" pitchFamily="2" charset="-78"/>
                <a:cs typeface="IRPooya" panose="02000503000000020002" pitchFamily="2" charset="-78"/>
              </a:rPr>
              <a:t>9) درهم شکستن سیستم ملوک الطوائفی</a:t>
            </a:r>
            <a:endParaRPr lang="en-US" sz="2400" b="1" dirty="0">
              <a:solidFill>
                <a:schemeClr val="bg1"/>
              </a:solidFill>
              <a:latin typeface="IRPooya" panose="02000503000000020002" pitchFamily="2" charset="-78"/>
              <a:cs typeface="IRPooya" panose="02000503000000020002" pitchFamily="2" charset="-78"/>
            </a:endParaRPr>
          </a:p>
          <a:p>
            <a:pPr marL="0" lvl="4" algn="just" rtl="1"/>
            <a:r>
              <a:rPr lang="fa-IR" sz="2400" b="1" dirty="0">
                <a:solidFill>
                  <a:schemeClr val="bg1"/>
                </a:solidFill>
                <a:latin typeface="IRPooya" panose="02000503000000020002" pitchFamily="2" charset="-78"/>
                <a:cs typeface="IRPooya" panose="02000503000000020002" pitchFamily="2" charset="-78"/>
              </a:rPr>
              <a:t>10) متحد الشکل کردن لباس</a:t>
            </a:r>
            <a:endParaRPr lang="en-US" sz="2400" b="1" dirty="0">
              <a:solidFill>
                <a:schemeClr val="bg1"/>
              </a:solidFill>
              <a:latin typeface="IRPooya" panose="02000503000000020002" pitchFamily="2" charset="-78"/>
              <a:cs typeface="IRPooya" panose="02000503000000020002" pitchFamily="2" charset="-78"/>
            </a:endParaRPr>
          </a:p>
          <a:p>
            <a:pPr marL="0" lvl="4" algn="just" rtl="1"/>
            <a:r>
              <a:rPr lang="fa-IR" sz="2400" b="1" dirty="0">
                <a:solidFill>
                  <a:schemeClr val="bg1"/>
                </a:solidFill>
                <a:latin typeface="IRPooya" panose="02000503000000020002" pitchFamily="2" charset="-78"/>
                <a:cs typeface="IRPooya" panose="02000503000000020002" pitchFamily="2" charset="-78"/>
              </a:rPr>
              <a:t>11) تأسیس بانک سپه برای سامان بخشیدن به امور مالی و حقوقی نظامیان</a:t>
            </a:r>
            <a:endParaRPr lang="en-US" sz="2400" b="1" dirty="0">
              <a:solidFill>
                <a:schemeClr val="bg1"/>
              </a:solidFill>
              <a:latin typeface="IRPooya" panose="02000503000000020002" pitchFamily="2" charset="-78"/>
              <a:cs typeface="IRPooya" panose="02000503000000020002" pitchFamily="2" charset="-78"/>
            </a:endParaRPr>
          </a:p>
          <a:p>
            <a:pPr marL="0" lvl="4" algn="just" rtl="1"/>
            <a:r>
              <a:rPr lang="fa-IR" sz="2400" b="1" dirty="0">
                <a:solidFill>
                  <a:schemeClr val="bg1"/>
                </a:solidFill>
                <a:latin typeface="IRPooya" panose="02000503000000020002" pitchFamily="2" charset="-78"/>
                <a:cs typeface="IRPooya" panose="02000503000000020002" pitchFamily="2" charset="-78"/>
              </a:rPr>
              <a:t>12) تصویب قانون نظام اجباری و تشکیل سازمان ثبت احوال جهت شناسایی مشمولان</a:t>
            </a:r>
            <a:endParaRPr lang="en-US" sz="2400" b="1" dirty="0">
              <a:solidFill>
                <a:schemeClr val="bg1"/>
              </a:solidFill>
              <a:latin typeface="IRPooya" panose="02000503000000020002" pitchFamily="2" charset="-78"/>
              <a:cs typeface="IRPooya" panose="02000503000000020002" pitchFamily="2" charset="-78"/>
            </a:endParaRPr>
          </a:p>
          <a:p>
            <a:pPr marL="0" lvl="4" algn="just" rtl="1"/>
            <a:r>
              <a:rPr lang="fa-IR" sz="2400" b="1" dirty="0">
                <a:solidFill>
                  <a:schemeClr val="bg1"/>
                </a:solidFill>
                <a:latin typeface="IRPooya" panose="02000503000000020002" pitchFamily="2" charset="-78"/>
                <a:cs typeface="IRPooya" panose="02000503000000020002" pitchFamily="2" charset="-78"/>
              </a:rPr>
              <a:t>13) تأسیس کانون بانوان، جمعیت نسوان وطن‌خواه و جمعیت تمدن نسوان</a:t>
            </a:r>
            <a:endParaRPr lang="en-US" sz="2400" b="1" dirty="0">
              <a:solidFill>
                <a:schemeClr val="bg1"/>
              </a:solidFill>
              <a:latin typeface="IRPooya" panose="02000503000000020002" pitchFamily="2" charset="-78"/>
              <a:cs typeface="IRPooya" panose="02000503000000020002" pitchFamily="2" charset="-78"/>
            </a:endParaRPr>
          </a:p>
        </p:txBody>
      </p:sp>
      <p:cxnSp>
        <p:nvCxnSpPr>
          <p:cNvPr id="21" name="Connector: Elbow 20">
            <a:extLst>
              <a:ext uri="{FF2B5EF4-FFF2-40B4-BE49-F238E27FC236}">
                <a16:creationId xmlns:a16="http://schemas.microsoft.com/office/drawing/2014/main" id="{D1CF1FB5-CF58-B0C6-B696-1964110AA677}"/>
              </a:ext>
            </a:extLst>
          </p:cNvPr>
          <p:cNvCxnSpPr/>
          <p:nvPr/>
        </p:nvCxnSpPr>
        <p:spPr>
          <a:xfrm rot="5400000">
            <a:off x="47905" y="817983"/>
            <a:ext cx="1397310" cy="576854"/>
          </a:xfrm>
          <a:prstGeom prst="bentConnector3">
            <a:avLst>
              <a:gd name="adj1" fmla="val -664"/>
            </a:avLst>
          </a:prstGeom>
          <a:ln>
            <a:solidFill>
              <a:schemeClr val="bg1"/>
            </a:solidFill>
          </a:ln>
        </p:spPr>
        <p:style>
          <a:lnRef idx="3">
            <a:schemeClr val="dk1"/>
          </a:lnRef>
          <a:fillRef idx="0">
            <a:schemeClr val="dk1"/>
          </a:fillRef>
          <a:effectRef idx="2">
            <a:schemeClr val="dk1"/>
          </a:effectRef>
          <a:fontRef idx="minor">
            <a:schemeClr val="tx1"/>
          </a:fontRef>
        </p:style>
      </p:cxnSp>
      <p:sp>
        <p:nvSpPr>
          <p:cNvPr id="2" name="TextBox 1">
            <a:extLst>
              <a:ext uri="{FF2B5EF4-FFF2-40B4-BE49-F238E27FC236}">
                <a16:creationId xmlns:a16="http://schemas.microsoft.com/office/drawing/2014/main" id="{AB987E6A-40BD-BDE6-31D0-B8F074E4F056}"/>
              </a:ext>
            </a:extLst>
          </p:cNvPr>
          <p:cNvSpPr txBox="1"/>
          <p:nvPr/>
        </p:nvSpPr>
        <p:spPr>
          <a:xfrm>
            <a:off x="640081" y="212369"/>
            <a:ext cx="11551920" cy="646331"/>
          </a:xfrm>
          <a:prstGeom prst="rect">
            <a:avLst/>
          </a:prstGeom>
          <a:noFill/>
        </p:spPr>
        <p:txBody>
          <a:bodyPr wrap="square" rtlCol="1">
            <a:spAutoFit/>
          </a:bodyPr>
          <a:lstStyle/>
          <a:p>
            <a:pPr algn="r"/>
            <a:r>
              <a:rPr lang="fa-IR" sz="3600" dirty="0">
                <a:highlight>
                  <a:srgbClr val="F5DAB3"/>
                </a:highlight>
                <a:latin typeface="Adobe Arabic" panose="02040503050201020203" pitchFamily="18" charset="-78"/>
                <a:cs typeface="B Nazanin" panose="00000400000000000000" pitchFamily="2" charset="-78"/>
              </a:rPr>
              <a:t> اهم اقدامات رضاخان در سیاست اول (تجددخواهی):</a:t>
            </a:r>
          </a:p>
        </p:txBody>
      </p:sp>
      <p:pic>
        <p:nvPicPr>
          <p:cNvPr id="1026" name="Picture 2" descr="اقدامات رضاخان؛ خدمت یا خیانت - پرسمان">
            <a:extLst>
              <a:ext uri="{FF2B5EF4-FFF2-40B4-BE49-F238E27FC236}">
                <a16:creationId xmlns:a16="http://schemas.microsoft.com/office/drawing/2014/main" id="{B5A5544D-0054-1C03-FA84-C12FF1661A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55380" y="920255"/>
            <a:ext cx="3436620" cy="32823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234645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0497D125-D062-2282-0BBE-1F7F3F47BD0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EBFCC92-415B-AAAB-23C7-8E144460E656}"/>
              </a:ext>
            </a:extLst>
          </p:cNvPr>
          <p:cNvSpPr/>
          <p:nvPr/>
        </p:nvSpPr>
        <p:spPr>
          <a:xfrm>
            <a:off x="0" y="0"/>
            <a:ext cx="12192000" cy="6858000"/>
          </a:xfrm>
          <a:prstGeom prst="rect">
            <a:avLst/>
          </a:prstGeom>
          <a:solidFill>
            <a:schemeClr val="tx1"/>
          </a:solidFill>
        </p:spPr>
        <p:style>
          <a:lnRef idx="2">
            <a:schemeClr val="dk1"/>
          </a:lnRef>
          <a:fillRef idx="1">
            <a:schemeClr val="lt1"/>
          </a:fillRef>
          <a:effectRef idx="0">
            <a:schemeClr val="dk1"/>
          </a:effectRef>
          <a:fontRef idx="minor">
            <a:schemeClr val="dk1"/>
          </a:fontRef>
        </p:style>
        <p:txBody>
          <a:bodyPr rtlCol="1" anchor="ctr"/>
          <a:lstStyle/>
          <a:p>
            <a:pPr algn="ctr"/>
            <a:endParaRPr lang="fa-IR"/>
          </a:p>
        </p:txBody>
      </p:sp>
      <p:sp>
        <p:nvSpPr>
          <p:cNvPr id="12" name="TextBox 11">
            <a:extLst>
              <a:ext uri="{FF2B5EF4-FFF2-40B4-BE49-F238E27FC236}">
                <a16:creationId xmlns:a16="http://schemas.microsoft.com/office/drawing/2014/main" id="{2B2588D4-D848-884A-B181-CBDBD2C43BDF}"/>
              </a:ext>
            </a:extLst>
          </p:cNvPr>
          <p:cNvSpPr txBox="1"/>
          <p:nvPr/>
        </p:nvSpPr>
        <p:spPr>
          <a:xfrm>
            <a:off x="636522" y="920255"/>
            <a:ext cx="7935156" cy="4832092"/>
          </a:xfrm>
          <a:prstGeom prst="rect">
            <a:avLst/>
          </a:prstGeom>
          <a:solidFill>
            <a:schemeClr val="accent5">
              <a:lumMod val="50000"/>
            </a:schemeClr>
          </a:solidFill>
        </p:spPr>
        <p:txBody>
          <a:bodyPr wrap="square" rtlCol="1">
            <a:spAutoFit/>
          </a:bodyPr>
          <a:lstStyle>
            <a:defPPr>
              <a:defRPr lang="fa-IR"/>
            </a:defPPr>
            <a:lvl1pPr algn="just" rtl="1">
              <a:defRPr>
                <a:solidFill>
                  <a:schemeClr val="bg1"/>
                </a:solidFill>
                <a:latin typeface="IRPooya" panose="02000503000000020002" pitchFamily="2" charset="-78"/>
                <a:cs typeface="IRPooya" panose="02000503000000020002" pitchFamily="2" charset="-78"/>
              </a:defRPr>
            </a:lvl1pPr>
          </a:lstStyle>
          <a:p>
            <a:pPr marL="230188" lvl="4" algn="r" rtl="1"/>
            <a:r>
              <a:rPr lang="fa-IR" sz="2800" b="1" dirty="0">
                <a:solidFill>
                  <a:schemeClr val="bg1"/>
                </a:solidFill>
                <a:latin typeface="IRPooya" panose="02000503000000020002" pitchFamily="2" charset="-78"/>
                <a:cs typeface="IRPooya" panose="02000503000000020002" pitchFamily="2" charset="-78"/>
              </a:rPr>
              <a:t>1) تأسیس انجمن وضع لغات و فرهنگستان ایران (سال 1314)</a:t>
            </a:r>
            <a:endParaRPr lang="en-US" sz="2800" b="1" dirty="0">
              <a:solidFill>
                <a:schemeClr val="bg1"/>
              </a:solidFill>
              <a:latin typeface="IRPooya" panose="02000503000000020002" pitchFamily="2" charset="-78"/>
              <a:cs typeface="IRPooya" panose="02000503000000020002" pitchFamily="2" charset="-78"/>
            </a:endParaRPr>
          </a:p>
          <a:p>
            <a:pPr marL="230188" lvl="4" algn="r" rtl="1"/>
            <a:r>
              <a:rPr lang="fa-IR" sz="2800" b="1" dirty="0">
                <a:solidFill>
                  <a:schemeClr val="bg1"/>
                </a:solidFill>
                <a:latin typeface="IRPooya" panose="02000503000000020002" pitchFamily="2" charset="-78"/>
                <a:cs typeface="IRPooya" panose="02000503000000020002" pitchFamily="2" charset="-78"/>
              </a:rPr>
              <a:t>2) برگزاری کنگره‌های بین المللی هنر و باستان‌شناسی</a:t>
            </a:r>
            <a:endParaRPr lang="en-US" sz="2800" b="1" dirty="0">
              <a:solidFill>
                <a:schemeClr val="bg1"/>
              </a:solidFill>
              <a:latin typeface="IRPooya" panose="02000503000000020002" pitchFamily="2" charset="-78"/>
              <a:cs typeface="IRPooya" panose="02000503000000020002" pitchFamily="2" charset="-78"/>
            </a:endParaRPr>
          </a:p>
          <a:p>
            <a:pPr marL="230188" lvl="4" algn="r" rtl="1"/>
            <a:r>
              <a:rPr lang="fa-IR" sz="2800" b="1" dirty="0">
                <a:solidFill>
                  <a:schemeClr val="bg1"/>
                </a:solidFill>
                <a:latin typeface="IRPooya" panose="02000503000000020002" pitchFamily="2" charset="-78"/>
                <a:cs typeface="IRPooya" panose="02000503000000020002" pitchFamily="2" charset="-78"/>
              </a:rPr>
              <a:t>3) تأسیس سازمان پرورش افکار</a:t>
            </a:r>
            <a:endParaRPr lang="en-US" sz="2800" b="1" dirty="0">
              <a:solidFill>
                <a:schemeClr val="bg1"/>
              </a:solidFill>
              <a:latin typeface="IRPooya" panose="02000503000000020002" pitchFamily="2" charset="-78"/>
              <a:cs typeface="IRPooya" panose="02000503000000020002" pitchFamily="2" charset="-78"/>
            </a:endParaRPr>
          </a:p>
          <a:p>
            <a:pPr marL="230188" lvl="4" algn="r" rtl="1"/>
            <a:r>
              <a:rPr lang="fa-IR" sz="2800" b="1" dirty="0">
                <a:solidFill>
                  <a:schemeClr val="bg1"/>
                </a:solidFill>
                <a:latin typeface="IRPooya" panose="02000503000000020002" pitchFamily="2" charset="-78"/>
                <a:cs typeface="IRPooya" panose="02000503000000020002" pitchFamily="2" charset="-78"/>
              </a:rPr>
              <a:t>4) بازنویسی متون تاریخی با دیدگاه شاه پرستی</a:t>
            </a:r>
            <a:endParaRPr lang="en-US" sz="2800" b="1" dirty="0">
              <a:solidFill>
                <a:schemeClr val="bg1"/>
              </a:solidFill>
              <a:latin typeface="IRPooya" panose="02000503000000020002" pitchFamily="2" charset="-78"/>
              <a:cs typeface="IRPooya" panose="02000503000000020002" pitchFamily="2" charset="-78"/>
            </a:endParaRPr>
          </a:p>
          <a:p>
            <a:pPr marL="230188" lvl="4" algn="r" rtl="1"/>
            <a:r>
              <a:rPr lang="fa-IR" sz="2800" b="1" dirty="0">
                <a:solidFill>
                  <a:schemeClr val="bg1"/>
                </a:solidFill>
                <a:latin typeface="IRPooya" panose="02000503000000020002" pitchFamily="2" charset="-78"/>
                <a:cs typeface="IRPooya" panose="02000503000000020002" pitchFamily="2" charset="-78"/>
              </a:rPr>
              <a:t>5) منسوخ کردن استفاده از تاریخ هجری قمری</a:t>
            </a:r>
            <a:endParaRPr lang="en-US" sz="2800" b="1" dirty="0">
              <a:solidFill>
                <a:schemeClr val="bg1"/>
              </a:solidFill>
              <a:latin typeface="IRPooya" panose="02000503000000020002" pitchFamily="2" charset="-78"/>
              <a:cs typeface="IRPooya" panose="02000503000000020002" pitchFamily="2" charset="-78"/>
            </a:endParaRPr>
          </a:p>
          <a:p>
            <a:pPr marL="230188" lvl="4" algn="r" rtl="1"/>
            <a:r>
              <a:rPr lang="fa-IR" sz="2800" b="1" dirty="0">
                <a:solidFill>
                  <a:schemeClr val="bg1"/>
                </a:solidFill>
                <a:latin typeface="IRPooya" panose="02000503000000020002" pitchFamily="2" charset="-78"/>
                <a:cs typeface="IRPooya" panose="02000503000000020002" pitchFamily="2" charset="-78"/>
              </a:rPr>
              <a:t>6) ترویج زردشتی‌گری</a:t>
            </a:r>
            <a:endParaRPr lang="en-US" sz="2800" b="1" dirty="0">
              <a:solidFill>
                <a:schemeClr val="bg1"/>
              </a:solidFill>
              <a:latin typeface="IRPooya" panose="02000503000000020002" pitchFamily="2" charset="-78"/>
              <a:cs typeface="IRPooya" panose="02000503000000020002" pitchFamily="2" charset="-78"/>
            </a:endParaRPr>
          </a:p>
          <a:p>
            <a:pPr marL="230188" lvl="4" algn="r" rtl="1"/>
            <a:r>
              <a:rPr lang="fa-IR" sz="2800" b="1" dirty="0">
                <a:solidFill>
                  <a:schemeClr val="bg1"/>
                </a:solidFill>
                <a:latin typeface="IRPooya" panose="02000503000000020002" pitchFamily="2" charset="-78"/>
                <a:cs typeface="IRPooya" panose="02000503000000020002" pitchFamily="2" charset="-78"/>
              </a:rPr>
              <a:t>7) تصویب قانون حفظ آثار ملی (سال 1309)</a:t>
            </a:r>
            <a:endParaRPr lang="en-US" sz="2800" b="1" dirty="0">
              <a:solidFill>
                <a:schemeClr val="bg1"/>
              </a:solidFill>
              <a:latin typeface="IRPooya" panose="02000503000000020002" pitchFamily="2" charset="-78"/>
              <a:cs typeface="IRPooya" panose="02000503000000020002" pitchFamily="2" charset="-78"/>
            </a:endParaRPr>
          </a:p>
          <a:p>
            <a:pPr marL="230188" lvl="4" algn="r" rtl="1"/>
            <a:r>
              <a:rPr lang="fa-IR" sz="2800" b="1" dirty="0">
                <a:solidFill>
                  <a:schemeClr val="bg1"/>
                </a:solidFill>
                <a:latin typeface="IRPooya" panose="02000503000000020002" pitchFamily="2" charset="-78"/>
                <a:cs typeface="IRPooya" panose="02000503000000020002" pitchFamily="2" charset="-78"/>
              </a:rPr>
              <a:t>8) تصویب قانون اعزام محصلان</a:t>
            </a:r>
            <a:endParaRPr lang="en-US" sz="2800" b="1" dirty="0">
              <a:solidFill>
                <a:schemeClr val="bg1"/>
              </a:solidFill>
              <a:latin typeface="IRPooya" panose="02000503000000020002" pitchFamily="2" charset="-78"/>
              <a:cs typeface="IRPooya" panose="02000503000000020002" pitchFamily="2" charset="-78"/>
            </a:endParaRPr>
          </a:p>
          <a:p>
            <a:pPr marL="230188" lvl="4" algn="r" rtl="1"/>
            <a:r>
              <a:rPr lang="fa-IR" sz="2800" b="1" dirty="0">
                <a:solidFill>
                  <a:schemeClr val="bg1"/>
                </a:solidFill>
                <a:latin typeface="IRPooya" panose="02000503000000020002" pitchFamily="2" charset="-78"/>
                <a:cs typeface="IRPooya" panose="02000503000000020002" pitchFamily="2" charset="-78"/>
              </a:rPr>
              <a:t>9) تشکیل انجمن آثار ملی (سال 1312)</a:t>
            </a:r>
            <a:endParaRPr lang="en-US" sz="2800" b="1" dirty="0">
              <a:solidFill>
                <a:schemeClr val="bg1"/>
              </a:solidFill>
              <a:latin typeface="IRPooya" panose="02000503000000020002" pitchFamily="2" charset="-78"/>
              <a:cs typeface="IRPooya" panose="02000503000000020002" pitchFamily="2" charset="-78"/>
            </a:endParaRPr>
          </a:p>
          <a:p>
            <a:pPr marL="230188" lvl="4" algn="r" rtl="1"/>
            <a:r>
              <a:rPr lang="fa-IR" sz="2800" b="1" dirty="0">
                <a:solidFill>
                  <a:schemeClr val="bg1"/>
                </a:solidFill>
                <a:latin typeface="IRPooya" panose="02000503000000020002" pitchFamily="2" charset="-78"/>
                <a:cs typeface="IRPooya" panose="02000503000000020002" pitchFamily="2" charset="-78"/>
              </a:rPr>
              <a:t>10) برگزاری جشن هزاره فردوسی</a:t>
            </a:r>
            <a:endParaRPr lang="en-US" sz="2800" b="1" dirty="0">
              <a:solidFill>
                <a:schemeClr val="bg1"/>
              </a:solidFill>
              <a:latin typeface="IRPooya" panose="02000503000000020002" pitchFamily="2" charset="-78"/>
              <a:cs typeface="IRPooya" panose="02000503000000020002" pitchFamily="2" charset="-78"/>
            </a:endParaRPr>
          </a:p>
          <a:p>
            <a:pPr marL="230188" lvl="4" algn="r" rtl="1"/>
            <a:r>
              <a:rPr lang="fa-IR" sz="2800" b="1" dirty="0">
                <a:solidFill>
                  <a:schemeClr val="bg1"/>
                </a:solidFill>
                <a:latin typeface="IRPooya" panose="02000503000000020002" pitchFamily="2" charset="-78"/>
                <a:cs typeface="IRPooya" panose="02000503000000020002" pitchFamily="2" charset="-78"/>
              </a:rPr>
              <a:t>11) کانون ایران باستان (سال 1310)</a:t>
            </a:r>
            <a:endParaRPr lang="en-US" sz="2800" b="1" dirty="0">
              <a:solidFill>
                <a:schemeClr val="bg1"/>
              </a:solidFill>
              <a:latin typeface="IRPooya" panose="02000503000000020002" pitchFamily="2" charset="-78"/>
              <a:cs typeface="IRPooya" panose="02000503000000020002" pitchFamily="2" charset="-78"/>
            </a:endParaRPr>
          </a:p>
        </p:txBody>
      </p:sp>
      <p:cxnSp>
        <p:nvCxnSpPr>
          <p:cNvPr id="21" name="Connector: Elbow 20">
            <a:extLst>
              <a:ext uri="{FF2B5EF4-FFF2-40B4-BE49-F238E27FC236}">
                <a16:creationId xmlns:a16="http://schemas.microsoft.com/office/drawing/2014/main" id="{D1CF1FB5-CF58-B0C6-B696-1964110AA677}"/>
              </a:ext>
            </a:extLst>
          </p:cNvPr>
          <p:cNvCxnSpPr/>
          <p:nvPr/>
        </p:nvCxnSpPr>
        <p:spPr>
          <a:xfrm rot="5400000">
            <a:off x="47905" y="817983"/>
            <a:ext cx="1397310" cy="576854"/>
          </a:xfrm>
          <a:prstGeom prst="bentConnector3">
            <a:avLst>
              <a:gd name="adj1" fmla="val -664"/>
            </a:avLst>
          </a:prstGeom>
          <a:ln>
            <a:solidFill>
              <a:schemeClr val="bg1"/>
            </a:solidFill>
          </a:ln>
        </p:spPr>
        <p:style>
          <a:lnRef idx="3">
            <a:schemeClr val="dk1"/>
          </a:lnRef>
          <a:fillRef idx="0">
            <a:schemeClr val="dk1"/>
          </a:fillRef>
          <a:effectRef idx="2">
            <a:schemeClr val="dk1"/>
          </a:effectRef>
          <a:fontRef idx="minor">
            <a:schemeClr val="tx1"/>
          </a:fontRef>
        </p:style>
      </p:cxnSp>
      <p:sp>
        <p:nvSpPr>
          <p:cNvPr id="2" name="TextBox 1">
            <a:extLst>
              <a:ext uri="{FF2B5EF4-FFF2-40B4-BE49-F238E27FC236}">
                <a16:creationId xmlns:a16="http://schemas.microsoft.com/office/drawing/2014/main" id="{AB987E6A-40BD-BDE6-31D0-B8F074E4F056}"/>
              </a:ext>
            </a:extLst>
          </p:cNvPr>
          <p:cNvSpPr txBox="1"/>
          <p:nvPr/>
        </p:nvSpPr>
        <p:spPr>
          <a:xfrm>
            <a:off x="640081" y="212369"/>
            <a:ext cx="11551920" cy="646331"/>
          </a:xfrm>
          <a:prstGeom prst="rect">
            <a:avLst/>
          </a:prstGeom>
          <a:noFill/>
        </p:spPr>
        <p:txBody>
          <a:bodyPr wrap="square" rtlCol="1">
            <a:spAutoFit/>
          </a:bodyPr>
          <a:lstStyle/>
          <a:p>
            <a:pPr algn="r"/>
            <a:r>
              <a:rPr lang="fa-IR" sz="3600" dirty="0">
                <a:highlight>
                  <a:srgbClr val="F5DAB3"/>
                </a:highlight>
                <a:latin typeface="Adobe Arabic" panose="02040503050201020203" pitchFamily="18" charset="-78"/>
                <a:cs typeface="B Nazanin" panose="00000400000000000000" pitchFamily="2" charset="-78"/>
              </a:rPr>
              <a:t> اهم اقدامات رضاخان در سیاست دوم (ملی‌گرایی باستانی)</a:t>
            </a:r>
          </a:p>
        </p:txBody>
      </p:sp>
      <p:pic>
        <p:nvPicPr>
          <p:cNvPr id="1026" name="Picture 2" descr="اقدامات رضاخان؛ خدمت یا خیانت - پرسمان">
            <a:extLst>
              <a:ext uri="{FF2B5EF4-FFF2-40B4-BE49-F238E27FC236}">
                <a16:creationId xmlns:a16="http://schemas.microsoft.com/office/drawing/2014/main" id="{B5A5544D-0054-1C03-FA84-C12FF1661A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55380" y="920255"/>
            <a:ext cx="3436620" cy="32823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816095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7D125-D062-2282-0BBE-1F7F3F47BD0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EBFCC92-415B-AAAB-23C7-8E144460E656}"/>
              </a:ext>
            </a:extLst>
          </p:cNvPr>
          <p:cNvSpPr/>
          <p:nvPr/>
        </p:nvSpPr>
        <p:spPr>
          <a:xfrm>
            <a:off x="0" y="0"/>
            <a:ext cx="12192000" cy="6858000"/>
          </a:xfrm>
          <a:prstGeom prst="rect">
            <a:avLst/>
          </a:prstGeom>
          <a:solidFill>
            <a:schemeClr val="tx1"/>
          </a:solidFill>
        </p:spPr>
        <p:style>
          <a:lnRef idx="2">
            <a:schemeClr val="dk1"/>
          </a:lnRef>
          <a:fillRef idx="1">
            <a:schemeClr val="lt1"/>
          </a:fillRef>
          <a:effectRef idx="0">
            <a:schemeClr val="dk1"/>
          </a:effectRef>
          <a:fontRef idx="minor">
            <a:schemeClr val="dk1"/>
          </a:fontRef>
        </p:style>
        <p:txBody>
          <a:bodyPr rtlCol="1" anchor="ctr"/>
          <a:lstStyle/>
          <a:p>
            <a:pPr algn="ctr"/>
            <a:endParaRPr lang="fa-IR"/>
          </a:p>
        </p:txBody>
      </p:sp>
      <p:sp>
        <p:nvSpPr>
          <p:cNvPr id="12" name="TextBox 11">
            <a:extLst>
              <a:ext uri="{FF2B5EF4-FFF2-40B4-BE49-F238E27FC236}">
                <a16:creationId xmlns:a16="http://schemas.microsoft.com/office/drawing/2014/main" id="{2B2588D4-D848-884A-B181-CBDBD2C43BDF}"/>
              </a:ext>
            </a:extLst>
          </p:cNvPr>
          <p:cNvSpPr txBox="1"/>
          <p:nvPr/>
        </p:nvSpPr>
        <p:spPr>
          <a:xfrm>
            <a:off x="636522" y="920255"/>
            <a:ext cx="8313168" cy="4832092"/>
          </a:xfrm>
          <a:prstGeom prst="rect">
            <a:avLst/>
          </a:prstGeom>
          <a:solidFill>
            <a:schemeClr val="accent5">
              <a:lumMod val="50000"/>
            </a:schemeClr>
          </a:solidFill>
        </p:spPr>
        <p:txBody>
          <a:bodyPr wrap="square" rtlCol="1">
            <a:spAutoFit/>
          </a:bodyPr>
          <a:lstStyle>
            <a:defPPr>
              <a:defRPr lang="fa-IR"/>
            </a:defPPr>
            <a:lvl1pPr algn="just" rtl="1">
              <a:defRPr>
                <a:solidFill>
                  <a:schemeClr val="bg1"/>
                </a:solidFill>
                <a:latin typeface="IRPooya" panose="02000503000000020002" pitchFamily="2" charset="-78"/>
                <a:cs typeface="IRPooya" panose="02000503000000020002" pitchFamily="2" charset="-78"/>
              </a:defRPr>
            </a:lvl1pPr>
          </a:lstStyle>
          <a:p>
            <a:pPr marL="342900" lvl="4" algn="just" rtl="1"/>
            <a:r>
              <a:rPr lang="fa-IR" sz="2800" b="1" dirty="0">
                <a:solidFill>
                  <a:schemeClr val="bg1"/>
                </a:solidFill>
                <a:latin typeface="IRPooya" panose="02000503000000020002" pitchFamily="2" charset="-78"/>
                <a:cs typeface="IRPooya" panose="02000503000000020002" pitchFamily="2" charset="-78"/>
              </a:rPr>
              <a:t>1) تأسیس انجمن وضع لغات و فرهنگستان ایران (سال 1314)</a:t>
            </a:r>
            <a:endParaRPr lang="en-US" sz="2800" b="1" dirty="0">
              <a:solidFill>
                <a:schemeClr val="bg1"/>
              </a:solidFill>
              <a:latin typeface="IRPooya" panose="02000503000000020002" pitchFamily="2" charset="-78"/>
              <a:cs typeface="IRPooya" panose="02000503000000020002" pitchFamily="2" charset="-78"/>
            </a:endParaRPr>
          </a:p>
          <a:p>
            <a:pPr marL="342900" lvl="4" algn="just" rtl="1"/>
            <a:r>
              <a:rPr lang="fa-IR" sz="2800" b="1" dirty="0">
                <a:solidFill>
                  <a:schemeClr val="bg1"/>
                </a:solidFill>
                <a:latin typeface="IRPooya" panose="02000503000000020002" pitchFamily="2" charset="-78"/>
                <a:cs typeface="IRPooya" panose="02000503000000020002" pitchFamily="2" charset="-78"/>
              </a:rPr>
              <a:t>2) برگزاری کنگره‌های بین المللی هنر و باستان‌شناسی</a:t>
            </a:r>
            <a:endParaRPr lang="en-US" sz="2800" b="1" dirty="0">
              <a:solidFill>
                <a:schemeClr val="bg1"/>
              </a:solidFill>
              <a:latin typeface="IRPooya" panose="02000503000000020002" pitchFamily="2" charset="-78"/>
              <a:cs typeface="IRPooya" panose="02000503000000020002" pitchFamily="2" charset="-78"/>
            </a:endParaRPr>
          </a:p>
          <a:p>
            <a:pPr marL="342900" lvl="4" algn="just" rtl="1"/>
            <a:r>
              <a:rPr lang="fa-IR" sz="2800" b="1" dirty="0">
                <a:solidFill>
                  <a:schemeClr val="bg1"/>
                </a:solidFill>
                <a:latin typeface="IRPooya" panose="02000503000000020002" pitchFamily="2" charset="-78"/>
                <a:cs typeface="IRPooya" panose="02000503000000020002" pitchFamily="2" charset="-78"/>
              </a:rPr>
              <a:t>3) تأسیس سازمان پرورش افکار</a:t>
            </a:r>
            <a:endParaRPr lang="en-US" sz="2800" b="1" dirty="0">
              <a:solidFill>
                <a:schemeClr val="bg1"/>
              </a:solidFill>
              <a:latin typeface="IRPooya" panose="02000503000000020002" pitchFamily="2" charset="-78"/>
              <a:cs typeface="IRPooya" panose="02000503000000020002" pitchFamily="2" charset="-78"/>
            </a:endParaRPr>
          </a:p>
          <a:p>
            <a:pPr marL="342900" lvl="4" algn="just" rtl="1"/>
            <a:r>
              <a:rPr lang="fa-IR" sz="2800" b="1" dirty="0">
                <a:solidFill>
                  <a:schemeClr val="bg1"/>
                </a:solidFill>
                <a:latin typeface="IRPooya" panose="02000503000000020002" pitchFamily="2" charset="-78"/>
                <a:cs typeface="IRPooya" panose="02000503000000020002" pitchFamily="2" charset="-78"/>
              </a:rPr>
              <a:t>4) بازنویسی متون تاریخی با دیدگاه شاه پرستی</a:t>
            </a:r>
            <a:endParaRPr lang="en-US" sz="2800" b="1" dirty="0">
              <a:solidFill>
                <a:schemeClr val="bg1"/>
              </a:solidFill>
              <a:latin typeface="IRPooya" panose="02000503000000020002" pitchFamily="2" charset="-78"/>
              <a:cs typeface="IRPooya" panose="02000503000000020002" pitchFamily="2" charset="-78"/>
            </a:endParaRPr>
          </a:p>
          <a:p>
            <a:pPr marL="342900" lvl="4" algn="just" rtl="1"/>
            <a:r>
              <a:rPr lang="fa-IR" sz="2800" b="1" dirty="0">
                <a:solidFill>
                  <a:schemeClr val="bg1"/>
                </a:solidFill>
                <a:latin typeface="IRPooya" panose="02000503000000020002" pitchFamily="2" charset="-78"/>
                <a:cs typeface="IRPooya" panose="02000503000000020002" pitchFamily="2" charset="-78"/>
              </a:rPr>
              <a:t>5) منسوخ کردن استفاده از تاریخ هجری قمری</a:t>
            </a:r>
            <a:endParaRPr lang="en-US" sz="2800" b="1" dirty="0">
              <a:solidFill>
                <a:schemeClr val="bg1"/>
              </a:solidFill>
              <a:latin typeface="IRPooya" panose="02000503000000020002" pitchFamily="2" charset="-78"/>
              <a:cs typeface="IRPooya" panose="02000503000000020002" pitchFamily="2" charset="-78"/>
            </a:endParaRPr>
          </a:p>
          <a:p>
            <a:pPr marL="342900" lvl="4" algn="just" rtl="1"/>
            <a:r>
              <a:rPr lang="fa-IR" sz="2800" b="1" dirty="0">
                <a:solidFill>
                  <a:schemeClr val="bg1"/>
                </a:solidFill>
                <a:latin typeface="IRPooya" panose="02000503000000020002" pitchFamily="2" charset="-78"/>
                <a:cs typeface="IRPooya" panose="02000503000000020002" pitchFamily="2" charset="-78"/>
              </a:rPr>
              <a:t>6) ترویج زردشتی‌گری</a:t>
            </a:r>
            <a:endParaRPr lang="en-US" sz="2800" b="1" dirty="0">
              <a:solidFill>
                <a:schemeClr val="bg1"/>
              </a:solidFill>
              <a:latin typeface="IRPooya" panose="02000503000000020002" pitchFamily="2" charset="-78"/>
              <a:cs typeface="IRPooya" panose="02000503000000020002" pitchFamily="2" charset="-78"/>
            </a:endParaRPr>
          </a:p>
          <a:p>
            <a:pPr marL="342900" lvl="4" algn="just" rtl="1"/>
            <a:r>
              <a:rPr lang="fa-IR" sz="2800" b="1" dirty="0">
                <a:solidFill>
                  <a:schemeClr val="bg1"/>
                </a:solidFill>
                <a:latin typeface="IRPooya" panose="02000503000000020002" pitchFamily="2" charset="-78"/>
                <a:cs typeface="IRPooya" panose="02000503000000020002" pitchFamily="2" charset="-78"/>
              </a:rPr>
              <a:t>7) تصویب قانون حفظ آثار ملی (سال 1309)</a:t>
            </a:r>
            <a:endParaRPr lang="en-US" sz="2800" b="1" dirty="0">
              <a:solidFill>
                <a:schemeClr val="bg1"/>
              </a:solidFill>
              <a:latin typeface="IRPooya" panose="02000503000000020002" pitchFamily="2" charset="-78"/>
              <a:cs typeface="IRPooya" panose="02000503000000020002" pitchFamily="2" charset="-78"/>
            </a:endParaRPr>
          </a:p>
          <a:p>
            <a:pPr marL="342900" lvl="4" algn="just" rtl="1"/>
            <a:r>
              <a:rPr lang="fa-IR" sz="2800" b="1" dirty="0">
                <a:solidFill>
                  <a:schemeClr val="bg1"/>
                </a:solidFill>
                <a:latin typeface="IRPooya" panose="02000503000000020002" pitchFamily="2" charset="-78"/>
                <a:cs typeface="IRPooya" panose="02000503000000020002" pitchFamily="2" charset="-78"/>
              </a:rPr>
              <a:t>8) تصویب قانون اعزام محصلان</a:t>
            </a:r>
            <a:endParaRPr lang="en-US" sz="2800" b="1" dirty="0">
              <a:solidFill>
                <a:schemeClr val="bg1"/>
              </a:solidFill>
              <a:latin typeface="IRPooya" panose="02000503000000020002" pitchFamily="2" charset="-78"/>
              <a:cs typeface="IRPooya" panose="02000503000000020002" pitchFamily="2" charset="-78"/>
            </a:endParaRPr>
          </a:p>
          <a:p>
            <a:pPr marL="342900" lvl="4" algn="just" rtl="1"/>
            <a:r>
              <a:rPr lang="fa-IR" sz="2800" b="1" dirty="0">
                <a:solidFill>
                  <a:schemeClr val="bg1"/>
                </a:solidFill>
                <a:latin typeface="IRPooya" panose="02000503000000020002" pitchFamily="2" charset="-78"/>
                <a:cs typeface="IRPooya" panose="02000503000000020002" pitchFamily="2" charset="-78"/>
              </a:rPr>
              <a:t>9) تشکیل انجمن آثار ملی (سال 1312)</a:t>
            </a:r>
            <a:endParaRPr lang="en-US" sz="2800" b="1" dirty="0">
              <a:solidFill>
                <a:schemeClr val="bg1"/>
              </a:solidFill>
              <a:latin typeface="IRPooya" panose="02000503000000020002" pitchFamily="2" charset="-78"/>
              <a:cs typeface="IRPooya" panose="02000503000000020002" pitchFamily="2" charset="-78"/>
            </a:endParaRPr>
          </a:p>
          <a:p>
            <a:pPr marL="342900" lvl="4" algn="just" rtl="1"/>
            <a:r>
              <a:rPr lang="fa-IR" sz="2800" b="1" dirty="0">
                <a:solidFill>
                  <a:schemeClr val="bg1"/>
                </a:solidFill>
                <a:latin typeface="IRPooya" panose="02000503000000020002" pitchFamily="2" charset="-78"/>
                <a:cs typeface="IRPooya" panose="02000503000000020002" pitchFamily="2" charset="-78"/>
              </a:rPr>
              <a:t>10) برگزاری جشن هزاره فردوسی</a:t>
            </a:r>
            <a:endParaRPr lang="en-US" sz="2800" b="1" dirty="0">
              <a:solidFill>
                <a:schemeClr val="bg1"/>
              </a:solidFill>
              <a:latin typeface="IRPooya" panose="02000503000000020002" pitchFamily="2" charset="-78"/>
              <a:cs typeface="IRPooya" panose="02000503000000020002" pitchFamily="2" charset="-78"/>
            </a:endParaRPr>
          </a:p>
          <a:p>
            <a:pPr marL="342900" lvl="4" algn="just" rtl="1"/>
            <a:r>
              <a:rPr lang="fa-IR" sz="2800" b="1" dirty="0">
                <a:solidFill>
                  <a:schemeClr val="bg1"/>
                </a:solidFill>
                <a:latin typeface="IRPooya" panose="02000503000000020002" pitchFamily="2" charset="-78"/>
                <a:cs typeface="IRPooya" panose="02000503000000020002" pitchFamily="2" charset="-78"/>
              </a:rPr>
              <a:t>11) کانون ایران باستان (سال 1310)</a:t>
            </a:r>
            <a:endParaRPr lang="en-US" sz="2800" b="1" dirty="0">
              <a:solidFill>
                <a:schemeClr val="bg1"/>
              </a:solidFill>
              <a:latin typeface="IRPooya" panose="02000503000000020002" pitchFamily="2" charset="-78"/>
              <a:cs typeface="IRPooya" panose="02000503000000020002" pitchFamily="2" charset="-78"/>
            </a:endParaRPr>
          </a:p>
        </p:txBody>
      </p:sp>
      <p:cxnSp>
        <p:nvCxnSpPr>
          <p:cNvPr id="21" name="Connector: Elbow 20">
            <a:extLst>
              <a:ext uri="{FF2B5EF4-FFF2-40B4-BE49-F238E27FC236}">
                <a16:creationId xmlns:a16="http://schemas.microsoft.com/office/drawing/2014/main" id="{D1CF1FB5-CF58-B0C6-B696-1964110AA677}"/>
              </a:ext>
            </a:extLst>
          </p:cNvPr>
          <p:cNvCxnSpPr/>
          <p:nvPr/>
        </p:nvCxnSpPr>
        <p:spPr>
          <a:xfrm rot="5400000">
            <a:off x="47905" y="817983"/>
            <a:ext cx="1397310" cy="576854"/>
          </a:xfrm>
          <a:prstGeom prst="bentConnector3">
            <a:avLst>
              <a:gd name="adj1" fmla="val -664"/>
            </a:avLst>
          </a:prstGeom>
          <a:ln>
            <a:solidFill>
              <a:schemeClr val="bg1"/>
            </a:solidFill>
          </a:ln>
        </p:spPr>
        <p:style>
          <a:lnRef idx="3">
            <a:schemeClr val="dk1"/>
          </a:lnRef>
          <a:fillRef idx="0">
            <a:schemeClr val="dk1"/>
          </a:fillRef>
          <a:effectRef idx="2">
            <a:schemeClr val="dk1"/>
          </a:effectRef>
          <a:fontRef idx="minor">
            <a:schemeClr val="tx1"/>
          </a:fontRef>
        </p:style>
      </p:cxnSp>
      <p:sp>
        <p:nvSpPr>
          <p:cNvPr id="2" name="TextBox 1">
            <a:extLst>
              <a:ext uri="{FF2B5EF4-FFF2-40B4-BE49-F238E27FC236}">
                <a16:creationId xmlns:a16="http://schemas.microsoft.com/office/drawing/2014/main" id="{AB987E6A-40BD-BDE6-31D0-B8F074E4F056}"/>
              </a:ext>
            </a:extLst>
          </p:cNvPr>
          <p:cNvSpPr txBox="1"/>
          <p:nvPr/>
        </p:nvSpPr>
        <p:spPr>
          <a:xfrm>
            <a:off x="640081" y="212369"/>
            <a:ext cx="11551920" cy="646331"/>
          </a:xfrm>
          <a:prstGeom prst="rect">
            <a:avLst/>
          </a:prstGeom>
          <a:noFill/>
        </p:spPr>
        <p:txBody>
          <a:bodyPr wrap="square" rtlCol="1">
            <a:spAutoFit/>
          </a:bodyPr>
          <a:lstStyle/>
          <a:p>
            <a:pPr algn="r"/>
            <a:r>
              <a:rPr lang="fa-IR" sz="3600" dirty="0">
                <a:highlight>
                  <a:srgbClr val="F5DAB3"/>
                </a:highlight>
                <a:latin typeface="Adobe Arabic" panose="02040503050201020203" pitchFamily="18" charset="-78"/>
                <a:cs typeface="B Nazanin" panose="00000400000000000000" pitchFamily="2" charset="-78"/>
              </a:rPr>
              <a:t> اهم اقدامات رضاخان در سیاست سوم (مذهب‌ستیزی و رواج سکولاریسم)</a:t>
            </a:r>
          </a:p>
        </p:txBody>
      </p:sp>
      <p:pic>
        <p:nvPicPr>
          <p:cNvPr id="1026" name="Picture 2" descr="اقدامات رضاخان؛ خدمت یا خیانت - پرسمان">
            <a:extLst>
              <a:ext uri="{FF2B5EF4-FFF2-40B4-BE49-F238E27FC236}">
                <a16:creationId xmlns:a16="http://schemas.microsoft.com/office/drawing/2014/main" id="{B5A5544D-0054-1C03-FA84-C12FF1661A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55380" y="920255"/>
            <a:ext cx="3436620" cy="32823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6713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7D125-D062-2282-0BBE-1F7F3F47BD0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EBFCC92-415B-AAAB-23C7-8E144460E656}"/>
              </a:ext>
            </a:extLst>
          </p:cNvPr>
          <p:cNvSpPr/>
          <p:nvPr/>
        </p:nvSpPr>
        <p:spPr>
          <a:xfrm>
            <a:off x="0" y="0"/>
            <a:ext cx="12192000" cy="6858000"/>
          </a:xfrm>
          <a:prstGeom prst="rect">
            <a:avLst/>
          </a:prstGeom>
          <a:solidFill>
            <a:schemeClr val="tx1"/>
          </a:solidFill>
        </p:spPr>
        <p:style>
          <a:lnRef idx="2">
            <a:schemeClr val="dk1"/>
          </a:lnRef>
          <a:fillRef idx="1">
            <a:schemeClr val="lt1"/>
          </a:fillRef>
          <a:effectRef idx="0">
            <a:schemeClr val="dk1"/>
          </a:effectRef>
          <a:fontRef idx="minor">
            <a:schemeClr val="dk1"/>
          </a:fontRef>
        </p:style>
        <p:txBody>
          <a:bodyPr rtlCol="1" anchor="ctr"/>
          <a:lstStyle/>
          <a:p>
            <a:pPr algn="ctr"/>
            <a:endParaRPr lang="fa-IR"/>
          </a:p>
        </p:txBody>
      </p:sp>
      <p:sp>
        <p:nvSpPr>
          <p:cNvPr id="12" name="TextBox 11">
            <a:extLst>
              <a:ext uri="{FF2B5EF4-FFF2-40B4-BE49-F238E27FC236}">
                <a16:creationId xmlns:a16="http://schemas.microsoft.com/office/drawing/2014/main" id="{2B2588D4-D848-884A-B181-CBDBD2C43BDF}"/>
              </a:ext>
            </a:extLst>
          </p:cNvPr>
          <p:cNvSpPr txBox="1"/>
          <p:nvPr/>
        </p:nvSpPr>
        <p:spPr>
          <a:xfrm>
            <a:off x="828881" y="933700"/>
            <a:ext cx="7488779" cy="5909310"/>
          </a:xfrm>
          <a:prstGeom prst="rect">
            <a:avLst/>
          </a:prstGeom>
          <a:solidFill>
            <a:schemeClr val="accent5">
              <a:lumMod val="50000"/>
            </a:schemeClr>
          </a:solidFill>
        </p:spPr>
        <p:txBody>
          <a:bodyPr wrap="square" rtlCol="1">
            <a:spAutoFit/>
          </a:bodyPr>
          <a:lstStyle>
            <a:defPPr>
              <a:defRPr lang="fa-IR"/>
            </a:defPPr>
            <a:lvl1pPr algn="just" rtl="1">
              <a:defRPr>
                <a:solidFill>
                  <a:schemeClr val="bg1"/>
                </a:solidFill>
                <a:latin typeface="IRPooya" panose="02000503000000020002" pitchFamily="2" charset="-78"/>
                <a:cs typeface="IRPooya" panose="02000503000000020002" pitchFamily="2" charset="-78"/>
              </a:defRPr>
            </a:lvl1pPr>
          </a:lstStyle>
          <a:p>
            <a:r>
              <a:rPr lang="fa-IR" dirty="0"/>
              <a:t>۱. </a:t>
            </a:r>
            <a:r>
              <a:rPr lang="fa-IR" b="1" dirty="0"/>
              <a:t>تجددگرایی ساختاری با تمرکز بر نوسازی اقتصادی-اجتماعی و وابستگی به غرب</a:t>
            </a:r>
            <a:endParaRPr lang="fa-IR" dirty="0"/>
          </a:p>
          <a:p>
            <a:r>
              <a:rPr lang="fa-IR" dirty="0"/>
              <a:t>ادامه پروژه نوسازی پهلوی اول، اما با محوریت </a:t>
            </a:r>
            <a:r>
              <a:rPr lang="fa-IR" b="1" dirty="0"/>
              <a:t>اقتصاد نفتی</a:t>
            </a:r>
            <a:r>
              <a:rPr lang="fa-IR" dirty="0"/>
              <a:t> و </a:t>
            </a:r>
            <a:r>
              <a:rPr lang="fa-IR" dirty="0" err="1"/>
              <a:t>برنامه‌های</a:t>
            </a:r>
            <a:r>
              <a:rPr lang="fa-IR" dirty="0"/>
              <a:t> توسعه غربگرایانه مانند </a:t>
            </a:r>
            <a:r>
              <a:rPr lang="fa-IR" b="1" dirty="0"/>
              <a:t>اصلاحات ارضی</a:t>
            </a:r>
            <a:r>
              <a:rPr lang="fa-IR" dirty="0"/>
              <a:t> (انقلاب سفید)، </a:t>
            </a:r>
            <a:r>
              <a:rPr lang="fa-IR" dirty="0" err="1"/>
              <a:t>صنعتی‌سازی</a:t>
            </a:r>
            <a:r>
              <a:rPr lang="fa-IR" dirty="0"/>
              <a:t>، و گسترش شهرنشینی.</a:t>
            </a:r>
          </a:p>
          <a:p>
            <a:r>
              <a:rPr lang="fa-IR" dirty="0"/>
              <a:t>تقویت </a:t>
            </a:r>
            <a:r>
              <a:rPr lang="fa-IR" b="1" dirty="0"/>
              <a:t>سکولاریسم</a:t>
            </a:r>
            <a:r>
              <a:rPr lang="fa-IR" dirty="0"/>
              <a:t> از طریق قوانینی مانند حق رأی زنان، تغییر لباس، و گسترش آموزش مدرن، اما همراه با </a:t>
            </a:r>
            <a:r>
              <a:rPr lang="fa-IR" b="1" dirty="0"/>
              <a:t>سرکوب </a:t>
            </a:r>
            <a:r>
              <a:rPr lang="fa-IR" b="1" dirty="0" err="1"/>
              <a:t>آزادی‌های</a:t>
            </a:r>
            <a:r>
              <a:rPr lang="fa-IR" b="1" dirty="0"/>
              <a:t> سیاسی</a:t>
            </a:r>
            <a:r>
              <a:rPr lang="fa-IR" dirty="0"/>
              <a:t> و نادیده گرفتن </a:t>
            </a:r>
            <a:r>
              <a:rPr lang="fa-IR" dirty="0" err="1"/>
              <a:t>خواسته‌های</a:t>
            </a:r>
            <a:r>
              <a:rPr lang="fa-IR" dirty="0"/>
              <a:t> دموکراتیک (مانند انحلال مجلس هفدهم پس از کودتای ۲۸ مرداد ۱۳۳۲).</a:t>
            </a:r>
          </a:p>
          <a:p>
            <a:r>
              <a:rPr lang="fa-IR" dirty="0"/>
              <a:t>وابستگی فزاینده به </a:t>
            </a:r>
            <a:r>
              <a:rPr lang="fa-IR" dirty="0" err="1"/>
              <a:t>قدرت‌های</a:t>
            </a:r>
            <a:r>
              <a:rPr lang="fa-IR" dirty="0"/>
              <a:t> غربی (</a:t>
            </a:r>
            <a:r>
              <a:rPr lang="fa-IR" dirty="0" err="1"/>
              <a:t>به‌ویژه</a:t>
            </a:r>
            <a:r>
              <a:rPr lang="fa-IR" dirty="0"/>
              <a:t> آمریکا) برای حفظ نظام و پیشبرد </a:t>
            </a:r>
            <a:r>
              <a:rPr lang="fa-IR" dirty="0" err="1"/>
              <a:t>برنامه‌های</a:t>
            </a:r>
            <a:r>
              <a:rPr lang="fa-IR" dirty="0"/>
              <a:t> توسعه.</a:t>
            </a:r>
          </a:p>
          <a:p>
            <a:endParaRPr lang="fa-IR" dirty="0"/>
          </a:p>
          <a:p>
            <a:r>
              <a:rPr lang="fa-IR" dirty="0"/>
              <a:t>۲. </a:t>
            </a:r>
            <a:r>
              <a:rPr lang="fa-IR" b="1" dirty="0" err="1"/>
              <a:t>ملی‌گرایی</a:t>
            </a:r>
            <a:r>
              <a:rPr lang="fa-IR" b="1" dirty="0"/>
              <a:t> باستانی با ابعاد نمایشی و نمادین</a:t>
            </a:r>
            <a:endParaRPr lang="fa-IR" dirty="0"/>
          </a:p>
          <a:p>
            <a:r>
              <a:rPr lang="fa-IR" dirty="0"/>
              <a:t>ترویج هویت ملی مبتنی بر </a:t>
            </a:r>
            <a:r>
              <a:rPr lang="fa-IR" b="1" dirty="0"/>
              <a:t>امپراتوری باستانی ایران</a:t>
            </a:r>
            <a:r>
              <a:rPr lang="fa-IR" dirty="0"/>
              <a:t> (پیش از اسلام) با اقداماتی مانند </a:t>
            </a:r>
            <a:r>
              <a:rPr lang="fa-IR" b="1" dirty="0" err="1"/>
              <a:t>جشن‌های</a:t>
            </a:r>
            <a:r>
              <a:rPr lang="fa-IR" b="1" dirty="0"/>
              <a:t> ۲۵۰۰ ساله شاهنشاهی</a:t>
            </a:r>
            <a:r>
              <a:rPr lang="fa-IR" dirty="0"/>
              <a:t>، تأکید بر نمادهای پادشاهی (تاجگذاری در پاسارگاد)، و بازسازی هویت ایرانی </a:t>
            </a:r>
            <a:r>
              <a:rPr lang="fa-IR" dirty="0" err="1"/>
              <a:t>به‌عنوان</a:t>
            </a:r>
            <a:r>
              <a:rPr lang="fa-IR" dirty="0"/>
              <a:t> </a:t>
            </a:r>
            <a:r>
              <a:rPr lang="fa-IR" dirty="0" err="1"/>
              <a:t>میراثدار</a:t>
            </a:r>
            <a:r>
              <a:rPr lang="fa-IR" dirty="0"/>
              <a:t> </a:t>
            </a:r>
            <a:r>
              <a:rPr lang="fa-IR" dirty="0" err="1"/>
              <a:t>تمدن‌های</a:t>
            </a:r>
            <a:r>
              <a:rPr lang="fa-IR" dirty="0"/>
              <a:t> باستانی.</a:t>
            </a:r>
          </a:p>
          <a:p>
            <a:r>
              <a:rPr lang="fa-IR" dirty="0"/>
              <a:t>تلاش برای جایگزینی اسلام بهعنوان بخشی از هویت ملی با روایتی سکولار و شاهنشاهی.</a:t>
            </a:r>
          </a:p>
          <a:p>
            <a:endParaRPr lang="fa-IR" dirty="0"/>
          </a:p>
          <a:p>
            <a:r>
              <a:rPr lang="fa-IR" dirty="0"/>
              <a:t>. </a:t>
            </a:r>
            <a:r>
              <a:rPr lang="fa-IR" b="1" dirty="0"/>
              <a:t>مقابله غیرمستقیم با مذهب شیعی و فرهنگ سنتی</a:t>
            </a:r>
            <a:endParaRPr lang="fa-IR" dirty="0"/>
          </a:p>
          <a:p>
            <a:r>
              <a:rPr lang="fa-IR" dirty="0"/>
              <a:t>گسترش </a:t>
            </a:r>
            <a:r>
              <a:rPr lang="fa-IR" b="1" dirty="0"/>
              <a:t>فرهنگ غربی</a:t>
            </a:r>
            <a:r>
              <a:rPr lang="fa-IR" dirty="0"/>
              <a:t> در </a:t>
            </a:r>
            <a:r>
              <a:rPr lang="fa-IR" dirty="0" err="1"/>
              <a:t>رسانه‌ها</a:t>
            </a:r>
            <a:r>
              <a:rPr lang="fa-IR" dirty="0"/>
              <a:t>، هنر، و سبک زندگی، که با ارزشهای اسلامی-ایرانی در تضاد بود.</a:t>
            </a:r>
          </a:p>
          <a:p>
            <a:r>
              <a:rPr lang="fa-IR" dirty="0"/>
              <a:t>محدودسازی نهادهای مذهبی و روحانیت (مانند ممنوعیت برگزاری مراسم عزاداری در برخی </a:t>
            </a:r>
            <a:r>
              <a:rPr lang="fa-IR" dirty="0" err="1"/>
              <a:t>دوره‌ها</a:t>
            </a:r>
            <a:r>
              <a:rPr lang="fa-IR" dirty="0"/>
              <a:t>)، اما با چالش فزاینده از سوی جامعه مذهبی که </a:t>
            </a:r>
            <a:r>
              <a:rPr lang="fa-IR" dirty="0" err="1"/>
              <a:t>به‌تدریج</a:t>
            </a:r>
            <a:r>
              <a:rPr lang="fa-IR" dirty="0"/>
              <a:t> به رهبری روحانیون (مانند امام خمینی) سازمان یافت.</a:t>
            </a:r>
          </a:p>
          <a:p>
            <a:r>
              <a:rPr lang="fa-IR" dirty="0"/>
              <a:t>تقابل با نیروهای مذهبی در جریان وقایعی مانند </a:t>
            </a:r>
            <a:r>
              <a:rPr lang="fa-IR" b="1" dirty="0"/>
              <a:t>قیام ۱۵ خرداد ۱۳۴۲</a:t>
            </a:r>
            <a:r>
              <a:rPr lang="fa-IR" dirty="0"/>
              <a:t> و سرکوب اعتراضات.</a:t>
            </a:r>
            <a:endParaRPr lang="en-US" sz="2800" dirty="0"/>
          </a:p>
        </p:txBody>
      </p:sp>
      <p:cxnSp>
        <p:nvCxnSpPr>
          <p:cNvPr id="21" name="Connector: Elbow 20">
            <a:extLst>
              <a:ext uri="{FF2B5EF4-FFF2-40B4-BE49-F238E27FC236}">
                <a16:creationId xmlns:a16="http://schemas.microsoft.com/office/drawing/2014/main" id="{D1CF1FB5-CF58-B0C6-B696-1964110AA677}"/>
              </a:ext>
            </a:extLst>
          </p:cNvPr>
          <p:cNvCxnSpPr/>
          <p:nvPr/>
        </p:nvCxnSpPr>
        <p:spPr>
          <a:xfrm rot="5400000">
            <a:off x="47905" y="817983"/>
            <a:ext cx="1397310" cy="576854"/>
          </a:xfrm>
          <a:prstGeom prst="bentConnector3">
            <a:avLst>
              <a:gd name="adj1" fmla="val -664"/>
            </a:avLst>
          </a:prstGeom>
          <a:ln>
            <a:solidFill>
              <a:schemeClr val="bg1"/>
            </a:solidFill>
          </a:ln>
        </p:spPr>
        <p:style>
          <a:lnRef idx="3">
            <a:schemeClr val="dk1"/>
          </a:lnRef>
          <a:fillRef idx="0">
            <a:schemeClr val="dk1"/>
          </a:fillRef>
          <a:effectRef idx="2">
            <a:schemeClr val="dk1"/>
          </a:effectRef>
          <a:fontRef idx="minor">
            <a:schemeClr val="tx1"/>
          </a:fontRef>
        </p:style>
      </p:cxnSp>
      <p:sp>
        <p:nvSpPr>
          <p:cNvPr id="2" name="TextBox 1">
            <a:extLst>
              <a:ext uri="{FF2B5EF4-FFF2-40B4-BE49-F238E27FC236}">
                <a16:creationId xmlns:a16="http://schemas.microsoft.com/office/drawing/2014/main" id="{AB987E6A-40BD-BDE6-31D0-B8F074E4F056}"/>
              </a:ext>
            </a:extLst>
          </p:cNvPr>
          <p:cNvSpPr txBox="1"/>
          <p:nvPr/>
        </p:nvSpPr>
        <p:spPr>
          <a:xfrm>
            <a:off x="1405735" y="212369"/>
            <a:ext cx="10786265" cy="1077218"/>
          </a:xfrm>
          <a:prstGeom prst="rect">
            <a:avLst/>
          </a:prstGeom>
          <a:noFill/>
        </p:spPr>
        <p:txBody>
          <a:bodyPr wrap="square" rtlCol="1">
            <a:spAutoFit/>
          </a:bodyPr>
          <a:lstStyle/>
          <a:p>
            <a:pPr algn="r" rtl="1"/>
            <a:r>
              <a:rPr lang="fa-IR" sz="3200" dirty="0">
                <a:highlight>
                  <a:srgbClr val="F5DAB3"/>
                </a:highlight>
                <a:latin typeface="Adobe Arabic" panose="02040503050201020203" pitchFamily="18" charset="-78"/>
                <a:cs typeface="B Nazanin" panose="00000400000000000000" pitchFamily="2" charset="-78"/>
              </a:rPr>
              <a:t> کلیت مقطع پهلوی دوم: امتداد دوره اول، با تقویت رویکرد اجتماعی فرهنگی و </a:t>
            </a:r>
            <a:r>
              <a:rPr lang="fa-IR" sz="3200" dirty="0" err="1">
                <a:highlight>
                  <a:srgbClr val="F5DAB3"/>
                </a:highlight>
                <a:latin typeface="Adobe Arabic" panose="02040503050201020203" pitchFamily="18" charset="-78"/>
                <a:cs typeface="B Nazanin" panose="00000400000000000000" pitchFamily="2" charset="-78"/>
              </a:rPr>
              <a:t>برنامه‌ریزی</a:t>
            </a:r>
            <a:r>
              <a:rPr lang="fa-IR" sz="3200" dirty="0">
                <a:highlight>
                  <a:srgbClr val="F5DAB3"/>
                </a:highlight>
                <a:latin typeface="Adobe Arabic" panose="02040503050201020203" pitchFamily="18" charset="-78"/>
                <a:cs typeface="B Nazanin" panose="00000400000000000000" pitchFamily="2" charset="-78"/>
              </a:rPr>
              <a:t> و امنیت‌سازی</a:t>
            </a:r>
          </a:p>
        </p:txBody>
      </p:sp>
      <p:pic>
        <p:nvPicPr>
          <p:cNvPr id="2050" name="Picture 2" descr="بالاترین: شاهنشاه آریامهر و شهبانو فرح پهلوی بدون بادیگارد و راننده شخصی در  خیابان‌ها تهران !!! ویدئو">
            <a:extLst>
              <a:ext uri="{FF2B5EF4-FFF2-40B4-BE49-F238E27FC236}">
                <a16:creationId xmlns:a16="http://schemas.microsoft.com/office/drawing/2014/main" id="{D106D5BF-DBC1-A4B8-8FC4-C6A36C6CA1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34768" y="1353365"/>
            <a:ext cx="3640124" cy="4792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3015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7D125-D062-2282-0BBE-1F7F3F47BD0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EBFCC92-415B-AAAB-23C7-8E144460E656}"/>
              </a:ext>
            </a:extLst>
          </p:cNvPr>
          <p:cNvSpPr/>
          <p:nvPr/>
        </p:nvSpPr>
        <p:spPr>
          <a:xfrm>
            <a:off x="0" y="0"/>
            <a:ext cx="12192000" cy="6858000"/>
          </a:xfrm>
          <a:prstGeom prst="rect">
            <a:avLst/>
          </a:prstGeom>
          <a:solidFill>
            <a:schemeClr val="tx1"/>
          </a:solidFill>
        </p:spPr>
        <p:style>
          <a:lnRef idx="2">
            <a:schemeClr val="dk1"/>
          </a:lnRef>
          <a:fillRef idx="1">
            <a:schemeClr val="lt1"/>
          </a:fillRef>
          <a:effectRef idx="0">
            <a:schemeClr val="dk1"/>
          </a:effectRef>
          <a:fontRef idx="minor">
            <a:schemeClr val="dk1"/>
          </a:fontRef>
        </p:style>
        <p:txBody>
          <a:bodyPr rtlCol="1" anchor="ctr"/>
          <a:lstStyle/>
          <a:p>
            <a:pPr algn="ctr"/>
            <a:endParaRPr lang="fa-IR"/>
          </a:p>
        </p:txBody>
      </p:sp>
      <p:sp>
        <p:nvSpPr>
          <p:cNvPr id="12" name="TextBox 11">
            <a:extLst>
              <a:ext uri="{FF2B5EF4-FFF2-40B4-BE49-F238E27FC236}">
                <a16:creationId xmlns:a16="http://schemas.microsoft.com/office/drawing/2014/main" id="{2B2588D4-D848-884A-B181-CBDBD2C43BDF}"/>
              </a:ext>
            </a:extLst>
          </p:cNvPr>
          <p:cNvSpPr txBox="1"/>
          <p:nvPr/>
        </p:nvSpPr>
        <p:spPr>
          <a:xfrm>
            <a:off x="835323" y="933700"/>
            <a:ext cx="7482337" cy="3139321"/>
          </a:xfrm>
          <a:prstGeom prst="rect">
            <a:avLst/>
          </a:prstGeom>
          <a:solidFill>
            <a:schemeClr val="accent5">
              <a:lumMod val="50000"/>
            </a:schemeClr>
          </a:solidFill>
        </p:spPr>
        <p:txBody>
          <a:bodyPr wrap="square" rtlCol="1">
            <a:spAutoFit/>
          </a:bodyPr>
          <a:lstStyle>
            <a:defPPr>
              <a:defRPr lang="fa-IR"/>
            </a:defPPr>
            <a:lvl1pPr algn="just" rtl="1">
              <a:defRPr>
                <a:solidFill>
                  <a:schemeClr val="bg1"/>
                </a:solidFill>
                <a:latin typeface="IRPooya" panose="02000503000000020002" pitchFamily="2" charset="-78"/>
                <a:cs typeface="IRPooya" panose="02000503000000020002" pitchFamily="2" charset="-78"/>
              </a:defRPr>
            </a:lvl1pPr>
          </a:lstStyle>
          <a:p>
            <a:r>
              <a:rPr lang="fa-IR" b="1" dirty="0"/>
              <a:t>دو مؤلفه کلیدی در دوران پهلوی دوم:</a:t>
            </a:r>
          </a:p>
          <a:p>
            <a:r>
              <a:rPr lang="fa-IR" dirty="0"/>
              <a:t>۱. </a:t>
            </a:r>
            <a:r>
              <a:rPr lang="fa-IR" b="1" dirty="0"/>
              <a:t>ارتش نوین و </a:t>
            </a:r>
            <a:r>
              <a:rPr lang="fa-IR" b="1" dirty="0" err="1"/>
              <a:t>امنیتی‌سازی</a:t>
            </a:r>
            <a:r>
              <a:rPr lang="fa-IR" b="1" dirty="0"/>
              <a:t> حکومت</a:t>
            </a:r>
            <a:endParaRPr lang="fa-IR" dirty="0"/>
          </a:p>
          <a:p>
            <a:r>
              <a:rPr lang="fa-IR" dirty="0"/>
              <a:t>تقویت ارتش با حمایت آمریکا و تبدیل آن به ابزار اصلی حفظ قدرت (مانند خرید تسلیحات پیشرفته).</a:t>
            </a:r>
          </a:p>
          <a:p>
            <a:r>
              <a:rPr lang="fa-IR" dirty="0"/>
              <a:t>ایجاد </a:t>
            </a:r>
            <a:r>
              <a:rPr lang="fa-IR" b="1" dirty="0"/>
              <a:t>ساواک</a:t>
            </a:r>
            <a:r>
              <a:rPr lang="fa-IR" dirty="0"/>
              <a:t> </a:t>
            </a:r>
            <a:r>
              <a:rPr lang="fa-IR" dirty="0" err="1"/>
              <a:t>به‌عنوان</a:t>
            </a:r>
            <a:r>
              <a:rPr lang="fa-IR" dirty="0"/>
              <a:t> نهاد امنیتی برای سرکوب مخالفان (</a:t>
            </a:r>
            <a:r>
              <a:rPr lang="fa-IR" dirty="0" err="1"/>
              <a:t>چپ‌گرایان</a:t>
            </a:r>
            <a:r>
              <a:rPr lang="fa-IR" dirty="0"/>
              <a:t>، </a:t>
            </a:r>
            <a:r>
              <a:rPr lang="fa-IR" dirty="0" err="1"/>
              <a:t>ملی‌گرایان</a:t>
            </a:r>
            <a:r>
              <a:rPr lang="fa-IR" dirty="0"/>
              <a:t>، و مذهبیون).</a:t>
            </a:r>
          </a:p>
          <a:p>
            <a:r>
              <a:rPr lang="fa-IR" dirty="0"/>
              <a:t>اتکای حکومت به نیروی نظامی و امنیتی برای مقابله با </a:t>
            </a:r>
            <a:r>
              <a:rPr lang="fa-IR" dirty="0" err="1"/>
              <a:t>ناآرامی‌ها</a:t>
            </a:r>
            <a:r>
              <a:rPr lang="fa-IR" dirty="0"/>
              <a:t>.</a:t>
            </a:r>
          </a:p>
          <a:p>
            <a:r>
              <a:rPr lang="fa-IR" dirty="0"/>
              <a:t>۲. </a:t>
            </a:r>
            <a:r>
              <a:rPr lang="fa-IR" b="1" dirty="0" err="1"/>
              <a:t>دیوان‌سالاری</a:t>
            </a:r>
            <a:r>
              <a:rPr lang="fa-IR" b="1" dirty="0"/>
              <a:t> متمرکز و توسعه بوروکراتیک</a:t>
            </a:r>
            <a:endParaRPr lang="fa-IR" dirty="0"/>
          </a:p>
          <a:p>
            <a:r>
              <a:rPr lang="fa-IR" dirty="0"/>
              <a:t>گسترش ساختار اداری مدرن با هدف مدیریت </a:t>
            </a:r>
            <a:r>
              <a:rPr lang="fa-IR" dirty="0" err="1"/>
              <a:t>برنامه‌های</a:t>
            </a:r>
            <a:r>
              <a:rPr lang="fa-IR" dirty="0"/>
              <a:t> توسعه و نوسازی.</a:t>
            </a:r>
          </a:p>
          <a:p>
            <a:r>
              <a:rPr lang="fa-IR" dirty="0"/>
              <a:t>تمرکزگرایی شدید در </a:t>
            </a:r>
            <a:r>
              <a:rPr lang="fa-IR" dirty="0" err="1"/>
              <a:t>تصمیمگیری‌ها</a:t>
            </a:r>
            <a:r>
              <a:rPr lang="fa-IR" dirty="0"/>
              <a:t> (شاه به‌عنوان محور اصلی قدرت) و تضعیف نهادهای محلی و مشارکت مردمی.</a:t>
            </a:r>
          </a:p>
          <a:p>
            <a:r>
              <a:rPr lang="fa-IR" dirty="0" err="1"/>
              <a:t>شکل‌گیری</a:t>
            </a:r>
            <a:r>
              <a:rPr lang="fa-IR" dirty="0"/>
              <a:t> طبقه جدید </a:t>
            </a:r>
            <a:r>
              <a:rPr lang="fa-IR" dirty="0" err="1"/>
              <a:t>بوروکرات‌ها</a:t>
            </a:r>
            <a:r>
              <a:rPr lang="fa-IR" dirty="0"/>
              <a:t> و نخبگان وابسته به دربار، که به فساد اداری و شکاف طبقاتی دامن زد.</a:t>
            </a:r>
          </a:p>
        </p:txBody>
      </p:sp>
      <p:cxnSp>
        <p:nvCxnSpPr>
          <p:cNvPr id="21" name="Connector: Elbow 20">
            <a:extLst>
              <a:ext uri="{FF2B5EF4-FFF2-40B4-BE49-F238E27FC236}">
                <a16:creationId xmlns:a16="http://schemas.microsoft.com/office/drawing/2014/main" id="{D1CF1FB5-CF58-B0C6-B696-1964110AA677}"/>
              </a:ext>
            </a:extLst>
          </p:cNvPr>
          <p:cNvCxnSpPr/>
          <p:nvPr/>
        </p:nvCxnSpPr>
        <p:spPr>
          <a:xfrm rot="5400000">
            <a:off x="47905" y="817983"/>
            <a:ext cx="1397310" cy="576854"/>
          </a:xfrm>
          <a:prstGeom prst="bentConnector3">
            <a:avLst>
              <a:gd name="adj1" fmla="val -664"/>
            </a:avLst>
          </a:prstGeom>
          <a:ln>
            <a:solidFill>
              <a:schemeClr val="bg1"/>
            </a:solidFill>
          </a:ln>
        </p:spPr>
        <p:style>
          <a:lnRef idx="3">
            <a:schemeClr val="dk1"/>
          </a:lnRef>
          <a:fillRef idx="0">
            <a:schemeClr val="dk1"/>
          </a:fillRef>
          <a:effectRef idx="2">
            <a:schemeClr val="dk1"/>
          </a:effectRef>
          <a:fontRef idx="minor">
            <a:schemeClr val="tx1"/>
          </a:fontRef>
        </p:style>
      </p:cxnSp>
      <p:sp>
        <p:nvSpPr>
          <p:cNvPr id="2" name="TextBox 1">
            <a:extLst>
              <a:ext uri="{FF2B5EF4-FFF2-40B4-BE49-F238E27FC236}">
                <a16:creationId xmlns:a16="http://schemas.microsoft.com/office/drawing/2014/main" id="{AB987E6A-40BD-BDE6-31D0-B8F074E4F056}"/>
              </a:ext>
            </a:extLst>
          </p:cNvPr>
          <p:cNvSpPr txBox="1"/>
          <p:nvPr/>
        </p:nvSpPr>
        <p:spPr>
          <a:xfrm>
            <a:off x="1276213" y="212369"/>
            <a:ext cx="10915788" cy="1077218"/>
          </a:xfrm>
          <a:prstGeom prst="rect">
            <a:avLst/>
          </a:prstGeom>
          <a:noFill/>
        </p:spPr>
        <p:txBody>
          <a:bodyPr wrap="square" rtlCol="1">
            <a:spAutoFit/>
          </a:bodyPr>
          <a:lstStyle/>
          <a:p>
            <a:pPr algn="r" rtl="1"/>
            <a:r>
              <a:rPr lang="fa-IR" sz="3200" dirty="0">
                <a:highlight>
                  <a:srgbClr val="F5DAB3"/>
                </a:highlight>
                <a:latin typeface="Adobe Arabic" panose="02040503050201020203" pitchFamily="18" charset="-78"/>
                <a:cs typeface="B Nazanin" panose="00000400000000000000" pitchFamily="2" charset="-78"/>
              </a:rPr>
              <a:t> کلیت مقطع پهلوی دوم: امتداد دوره اول، با تقویت رویکرد اجتماعی فرهنگی و </a:t>
            </a:r>
            <a:r>
              <a:rPr lang="fa-IR" sz="3200" dirty="0" err="1">
                <a:highlight>
                  <a:srgbClr val="F5DAB3"/>
                </a:highlight>
                <a:latin typeface="Adobe Arabic" panose="02040503050201020203" pitchFamily="18" charset="-78"/>
                <a:cs typeface="B Nazanin" panose="00000400000000000000" pitchFamily="2" charset="-78"/>
              </a:rPr>
              <a:t>برنامه‌ریزی</a:t>
            </a:r>
            <a:r>
              <a:rPr lang="fa-IR" sz="3200" dirty="0">
                <a:highlight>
                  <a:srgbClr val="F5DAB3"/>
                </a:highlight>
                <a:latin typeface="Adobe Arabic" panose="02040503050201020203" pitchFamily="18" charset="-78"/>
                <a:cs typeface="B Nazanin" panose="00000400000000000000" pitchFamily="2" charset="-78"/>
              </a:rPr>
              <a:t> و امنیت‌سازی</a:t>
            </a:r>
          </a:p>
        </p:txBody>
      </p:sp>
      <p:pic>
        <p:nvPicPr>
          <p:cNvPr id="2050" name="Picture 2" descr="بالاترین: شاهنشاه آریامهر و شهبانو فرح پهلوی بدون بادیگارد و راننده شخصی در  خیابان‌ها تهران !!! ویدئو">
            <a:extLst>
              <a:ext uri="{FF2B5EF4-FFF2-40B4-BE49-F238E27FC236}">
                <a16:creationId xmlns:a16="http://schemas.microsoft.com/office/drawing/2014/main" id="{D106D5BF-DBC1-A4B8-8FC4-C6A36C6CA1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6451" y="1431082"/>
            <a:ext cx="3640124" cy="4792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7725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7D125-D062-2282-0BBE-1F7F3F47BD0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EBFCC92-415B-AAAB-23C7-8E144460E656}"/>
              </a:ext>
            </a:extLst>
          </p:cNvPr>
          <p:cNvSpPr/>
          <p:nvPr/>
        </p:nvSpPr>
        <p:spPr>
          <a:xfrm>
            <a:off x="0" y="0"/>
            <a:ext cx="12192000" cy="6858000"/>
          </a:xfrm>
          <a:prstGeom prst="rect">
            <a:avLst/>
          </a:prstGeom>
          <a:solidFill>
            <a:schemeClr val="tx1"/>
          </a:solidFill>
        </p:spPr>
        <p:style>
          <a:lnRef idx="2">
            <a:schemeClr val="dk1"/>
          </a:lnRef>
          <a:fillRef idx="1">
            <a:schemeClr val="lt1"/>
          </a:fillRef>
          <a:effectRef idx="0">
            <a:schemeClr val="dk1"/>
          </a:effectRef>
          <a:fontRef idx="minor">
            <a:schemeClr val="dk1"/>
          </a:fontRef>
        </p:style>
        <p:txBody>
          <a:bodyPr rtlCol="1" anchor="ctr"/>
          <a:lstStyle/>
          <a:p>
            <a:pPr algn="ctr"/>
            <a:endParaRPr lang="fa-IR"/>
          </a:p>
        </p:txBody>
      </p:sp>
      <p:sp>
        <p:nvSpPr>
          <p:cNvPr id="12" name="TextBox 11">
            <a:extLst>
              <a:ext uri="{FF2B5EF4-FFF2-40B4-BE49-F238E27FC236}">
                <a16:creationId xmlns:a16="http://schemas.microsoft.com/office/drawing/2014/main" id="{2B2588D4-D848-884A-B181-CBDBD2C43BDF}"/>
              </a:ext>
            </a:extLst>
          </p:cNvPr>
          <p:cNvSpPr txBox="1"/>
          <p:nvPr/>
        </p:nvSpPr>
        <p:spPr>
          <a:xfrm>
            <a:off x="835323" y="933700"/>
            <a:ext cx="7482337" cy="3970318"/>
          </a:xfrm>
          <a:prstGeom prst="rect">
            <a:avLst/>
          </a:prstGeom>
          <a:solidFill>
            <a:schemeClr val="accent5">
              <a:lumMod val="50000"/>
            </a:schemeClr>
          </a:solidFill>
        </p:spPr>
        <p:txBody>
          <a:bodyPr wrap="square" rtlCol="1">
            <a:spAutoFit/>
          </a:bodyPr>
          <a:lstStyle>
            <a:defPPr>
              <a:defRPr lang="fa-IR"/>
            </a:defPPr>
            <a:lvl1pPr algn="just" rtl="1">
              <a:defRPr>
                <a:solidFill>
                  <a:schemeClr val="bg1"/>
                </a:solidFill>
                <a:latin typeface="IRPooya" panose="02000503000000020002" pitchFamily="2" charset="-78"/>
                <a:cs typeface="IRPooya" panose="02000503000000020002" pitchFamily="2" charset="-78"/>
              </a:defRPr>
            </a:lvl1pPr>
          </a:lstStyle>
          <a:p>
            <a:br>
              <a:rPr lang="fa-IR" b="1" dirty="0"/>
            </a:br>
            <a:r>
              <a:rPr lang="fa-IR" b="1" dirty="0"/>
              <a:t>تمرکزگرایی مدرن با هزینه‌های اجتماعی:</a:t>
            </a:r>
          </a:p>
          <a:p>
            <a:r>
              <a:rPr lang="fa-IR" dirty="0"/>
              <a:t>رشد اقتصادی ناهمگون، افزایش شکاف طبقاتی، و نارضایتی روستاییان و طبقات محروم </a:t>
            </a:r>
            <a:r>
              <a:rPr lang="fa-IR" dirty="0" err="1"/>
              <a:t>به‌ویژه</a:t>
            </a:r>
            <a:r>
              <a:rPr lang="fa-IR" dirty="0"/>
              <a:t> پس از اصلاحات ارضی.</a:t>
            </a:r>
          </a:p>
          <a:p>
            <a:endParaRPr lang="fa-IR" dirty="0"/>
          </a:p>
          <a:p>
            <a:r>
              <a:rPr lang="fa-IR" b="1" dirty="0"/>
              <a:t>سرخوردگی سیاسی و فرهنگی:</a:t>
            </a:r>
          </a:p>
          <a:p>
            <a:r>
              <a:rPr lang="fa-IR" dirty="0"/>
              <a:t>سرکوب </a:t>
            </a:r>
            <a:r>
              <a:rPr lang="fa-IR" dirty="0" err="1"/>
              <a:t>جنبش‌های</a:t>
            </a:r>
            <a:r>
              <a:rPr lang="fa-IR" dirty="0"/>
              <a:t> مردمی (مانند نهضت </a:t>
            </a:r>
            <a:r>
              <a:rPr lang="fa-IR" dirty="0" err="1"/>
              <a:t>ملی‌شدن</a:t>
            </a:r>
            <a:r>
              <a:rPr lang="fa-IR" dirty="0"/>
              <a:t> نفت)، محدودیت فضای روشنفکری، و تقابل با </a:t>
            </a:r>
            <a:r>
              <a:rPr lang="fa-IR" dirty="0" err="1"/>
              <a:t>ارزش‌های</a:t>
            </a:r>
            <a:r>
              <a:rPr lang="fa-IR" dirty="0"/>
              <a:t> اسلامی، به بسیج نیروهای مذهبی و انقلابی انجامید.</a:t>
            </a:r>
          </a:p>
          <a:p>
            <a:endParaRPr lang="fa-IR" dirty="0"/>
          </a:p>
          <a:p>
            <a:r>
              <a:rPr lang="fa-IR" b="1" dirty="0"/>
              <a:t>وابستگی به غرب و بحران مشروعیت:</a:t>
            </a:r>
          </a:p>
          <a:p>
            <a:r>
              <a:rPr lang="fa-IR" dirty="0"/>
              <a:t>اتکای نظام به حمایت خارجی و فاصله گرفتن از هویت اسلامی-ایرانی، مشروعیت حکومت را در میان مردم تضعیف کرد.</a:t>
            </a:r>
          </a:p>
          <a:p>
            <a:br>
              <a:rPr lang="fa-IR" dirty="0"/>
            </a:br>
            <a:endParaRPr lang="fa-IR" dirty="0"/>
          </a:p>
        </p:txBody>
      </p:sp>
      <p:cxnSp>
        <p:nvCxnSpPr>
          <p:cNvPr id="21" name="Connector: Elbow 20">
            <a:extLst>
              <a:ext uri="{FF2B5EF4-FFF2-40B4-BE49-F238E27FC236}">
                <a16:creationId xmlns:a16="http://schemas.microsoft.com/office/drawing/2014/main" id="{D1CF1FB5-CF58-B0C6-B696-1964110AA677}"/>
              </a:ext>
            </a:extLst>
          </p:cNvPr>
          <p:cNvCxnSpPr/>
          <p:nvPr/>
        </p:nvCxnSpPr>
        <p:spPr>
          <a:xfrm rot="5400000">
            <a:off x="47905" y="817983"/>
            <a:ext cx="1397310" cy="576854"/>
          </a:xfrm>
          <a:prstGeom prst="bentConnector3">
            <a:avLst>
              <a:gd name="adj1" fmla="val -664"/>
            </a:avLst>
          </a:prstGeom>
          <a:ln>
            <a:solidFill>
              <a:schemeClr val="bg1"/>
            </a:solidFill>
          </a:ln>
        </p:spPr>
        <p:style>
          <a:lnRef idx="3">
            <a:schemeClr val="dk1"/>
          </a:lnRef>
          <a:fillRef idx="0">
            <a:schemeClr val="dk1"/>
          </a:fillRef>
          <a:effectRef idx="2">
            <a:schemeClr val="dk1"/>
          </a:effectRef>
          <a:fontRef idx="minor">
            <a:schemeClr val="tx1"/>
          </a:fontRef>
        </p:style>
      </p:cxnSp>
      <p:sp>
        <p:nvSpPr>
          <p:cNvPr id="2" name="TextBox 1">
            <a:extLst>
              <a:ext uri="{FF2B5EF4-FFF2-40B4-BE49-F238E27FC236}">
                <a16:creationId xmlns:a16="http://schemas.microsoft.com/office/drawing/2014/main" id="{AB987E6A-40BD-BDE6-31D0-B8F074E4F056}"/>
              </a:ext>
            </a:extLst>
          </p:cNvPr>
          <p:cNvSpPr txBox="1"/>
          <p:nvPr/>
        </p:nvSpPr>
        <p:spPr>
          <a:xfrm>
            <a:off x="1144645" y="212369"/>
            <a:ext cx="11047356" cy="1077218"/>
          </a:xfrm>
          <a:prstGeom prst="rect">
            <a:avLst/>
          </a:prstGeom>
          <a:noFill/>
        </p:spPr>
        <p:txBody>
          <a:bodyPr wrap="square" rtlCol="1">
            <a:spAutoFit/>
          </a:bodyPr>
          <a:lstStyle/>
          <a:p>
            <a:pPr algn="r" rtl="1"/>
            <a:r>
              <a:rPr lang="fa-IR" sz="3200" dirty="0">
                <a:highlight>
                  <a:srgbClr val="F5DAB3"/>
                </a:highlight>
                <a:latin typeface="Adobe Arabic" panose="02040503050201020203" pitchFamily="18" charset="-78"/>
                <a:cs typeface="B Nazanin" panose="00000400000000000000" pitchFamily="2" charset="-78"/>
              </a:rPr>
              <a:t> کلیت مقطع پهلوی دوم: امتداد دوره اول، با تقویت رویکرد اجتماعی فرهنگی و </a:t>
            </a:r>
            <a:r>
              <a:rPr lang="fa-IR" sz="3200" dirty="0" err="1">
                <a:highlight>
                  <a:srgbClr val="F5DAB3"/>
                </a:highlight>
                <a:latin typeface="Adobe Arabic" panose="02040503050201020203" pitchFamily="18" charset="-78"/>
                <a:cs typeface="B Nazanin" panose="00000400000000000000" pitchFamily="2" charset="-78"/>
              </a:rPr>
              <a:t>برنامه‌ریزی</a:t>
            </a:r>
            <a:r>
              <a:rPr lang="fa-IR" sz="3200" dirty="0">
                <a:highlight>
                  <a:srgbClr val="F5DAB3"/>
                </a:highlight>
                <a:latin typeface="Adobe Arabic" panose="02040503050201020203" pitchFamily="18" charset="-78"/>
                <a:cs typeface="B Nazanin" panose="00000400000000000000" pitchFamily="2" charset="-78"/>
              </a:rPr>
              <a:t> و امنیت‌سازی</a:t>
            </a:r>
          </a:p>
        </p:txBody>
      </p:sp>
      <p:pic>
        <p:nvPicPr>
          <p:cNvPr id="2050" name="Picture 2" descr="بالاترین: شاهنشاه آریامهر و شهبانو فرح پهلوی بدون بادیگارد و راننده شخصی در  خیابان‌ها تهران !!! ویدئو">
            <a:extLst>
              <a:ext uri="{FF2B5EF4-FFF2-40B4-BE49-F238E27FC236}">
                <a16:creationId xmlns:a16="http://schemas.microsoft.com/office/drawing/2014/main" id="{D106D5BF-DBC1-A4B8-8FC4-C6A36C6CA1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34768" y="1384973"/>
            <a:ext cx="3640124" cy="4792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8243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7D125-D062-2282-0BBE-1F7F3F47BD0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EBFCC92-415B-AAAB-23C7-8E144460E656}"/>
              </a:ext>
            </a:extLst>
          </p:cNvPr>
          <p:cNvSpPr/>
          <p:nvPr/>
        </p:nvSpPr>
        <p:spPr>
          <a:xfrm>
            <a:off x="0" y="0"/>
            <a:ext cx="12192000" cy="6858000"/>
          </a:xfrm>
          <a:prstGeom prst="rect">
            <a:avLst/>
          </a:prstGeom>
          <a:solidFill>
            <a:schemeClr val="tx1"/>
          </a:solidFill>
        </p:spPr>
        <p:style>
          <a:lnRef idx="2">
            <a:schemeClr val="dk1"/>
          </a:lnRef>
          <a:fillRef idx="1">
            <a:schemeClr val="lt1"/>
          </a:fillRef>
          <a:effectRef idx="0">
            <a:schemeClr val="dk1"/>
          </a:effectRef>
          <a:fontRef idx="minor">
            <a:schemeClr val="dk1"/>
          </a:fontRef>
        </p:style>
        <p:txBody>
          <a:bodyPr rtlCol="1" anchor="ctr"/>
          <a:lstStyle/>
          <a:p>
            <a:pPr algn="ctr"/>
            <a:endParaRPr lang="fa-IR"/>
          </a:p>
        </p:txBody>
      </p:sp>
      <p:sp>
        <p:nvSpPr>
          <p:cNvPr id="12" name="TextBox 11">
            <a:extLst>
              <a:ext uri="{FF2B5EF4-FFF2-40B4-BE49-F238E27FC236}">
                <a16:creationId xmlns:a16="http://schemas.microsoft.com/office/drawing/2014/main" id="{2B2588D4-D848-884A-B181-CBDBD2C43BDF}"/>
              </a:ext>
            </a:extLst>
          </p:cNvPr>
          <p:cNvSpPr txBox="1"/>
          <p:nvPr/>
        </p:nvSpPr>
        <p:spPr>
          <a:xfrm>
            <a:off x="835323" y="933700"/>
            <a:ext cx="7482337" cy="3139321"/>
          </a:xfrm>
          <a:prstGeom prst="rect">
            <a:avLst/>
          </a:prstGeom>
          <a:solidFill>
            <a:schemeClr val="accent5">
              <a:lumMod val="50000"/>
            </a:schemeClr>
          </a:solidFill>
        </p:spPr>
        <p:txBody>
          <a:bodyPr wrap="square" rtlCol="1">
            <a:spAutoFit/>
          </a:bodyPr>
          <a:lstStyle>
            <a:defPPr>
              <a:defRPr lang="fa-IR"/>
            </a:defPPr>
            <a:lvl1pPr algn="just" rtl="1">
              <a:defRPr>
                <a:solidFill>
                  <a:schemeClr val="bg1"/>
                </a:solidFill>
                <a:latin typeface="IRPooya" panose="02000503000000020002" pitchFamily="2" charset="-78"/>
                <a:cs typeface="IRPooya" panose="02000503000000020002" pitchFamily="2" charset="-78"/>
              </a:defRPr>
            </a:lvl1pPr>
          </a:lstStyle>
          <a:p>
            <a:r>
              <a:rPr lang="fa-IR" b="1" dirty="0" err="1"/>
              <a:t>تفاوت‌های</a:t>
            </a:r>
            <a:r>
              <a:rPr lang="fa-IR" b="1" dirty="0"/>
              <a:t> کلیدی با پهلوی اول:</a:t>
            </a:r>
          </a:p>
          <a:p>
            <a:r>
              <a:rPr lang="fa-IR" dirty="0"/>
              <a:t>پهلوی دوم در شرایط </a:t>
            </a:r>
            <a:r>
              <a:rPr lang="fa-IR" b="1" dirty="0"/>
              <a:t>جنگ سرد</a:t>
            </a:r>
            <a:r>
              <a:rPr lang="fa-IR" dirty="0"/>
              <a:t> و وابستگی به غرب عمل </a:t>
            </a:r>
            <a:r>
              <a:rPr lang="fa-IR" dirty="0" err="1"/>
              <a:t>می‌کرد</a:t>
            </a:r>
            <a:r>
              <a:rPr lang="fa-IR" dirty="0"/>
              <a:t>، در حالی که پهلوی اول بیشتر بر استقلال سیاسی تأکید داشت.</a:t>
            </a:r>
          </a:p>
          <a:p>
            <a:r>
              <a:rPr lang="fa-IR" dirty="0"/>
              <a:t>نقش </a:t>
            </a:r>
            <a:r>
              <a:rPr lang="fa-IR" b="1" dirty="0"/>
              <a:t>نفت</a:t>
            </a:r>
            <a:r>
              <a:rPr lang="fa-IR" dirty="0"/>
              <a:t> </a:t>
            </a:r>
            <a:r>
              <a:rPr lang="fa-IR" dirty="0" err="1"/>
              <a:t>به‌عنوان</a:t>
            </a:r>
            <a:r>
              <a:rPr lang="fa-IR" dirty="0"/>
              <a:t> محور اقتصاد و سیاست خارجی در پهلوی دوم پررنگتر بود.</a:t>
            </a:r>
          </a:p>
          <a:p>
            <a:r>
              <a:rPr lang="fa-IR" dirty="0"/>
              <a:t>مقاومت جامعه در برابر </a:t>
            </a:r>
            <a:r>
              <a:rPr lang="fa-IR" dirty="0" err="1"/>
              <a:t>سیاست‌های</a:t>
            </a:r>
            <a:r>
              <a:rPr lang="fa-IR" dirty="0"/>
              <a:t> ضدمذهبی و سکولار در پهلوی دوم </a:t>
            </a:r>
            <a:r>
              <a:rPr lang="fa-IR" dirty="0" err="1"/>
              <a:t>به‌مراتب</a:t>
            </a:r>
            <a:r>
              <a:rPr lang="fa-IR" dirty="0"/>
              <a:t> </a:t>
            </a:r>
            <a:r>
              <a:rPr lang="fa-IR" dirty="0" err="1"/>
              <a:t>سازمان‌یافته‌تر</a:t>
            </a:r>
            <a:r>
              <a:rPr lang="fa-IR" dirty="0"/>
              <a:t> و منجر به انقلاب شد.</a:t>
            </a:r>
          </a:p>
          <a:p>
            <a:r>
              <a:rPr lang="fa-IR" dirty="0"/>
              <a:t>در مجموع، پهلوی دوم با حفظ </a:t>
            </a:r>
            <a:r>
              <a:rPr lang="fa-IR" dirty="0" err="1"/>
              <a:t>چارچوب‌های</a:t>
            </a:r>
            <a:r>
              <a:rPr lang="fa-IR" dirty="0"/>
              <a:t> اصلی پهلوی اول (تجدد آمرانه، </a:t>
            </a:r>
            <a:r>
              <a:rPr lang="fa-IR" dirty="0" err="1"/>
              <a:t>ملی‌گرایی</a:t>
            </a:r>
            <a:r>
              <a:rPr lang="fa-IR" dirty="0"/>
              <a:t> باستانی، و تقابل با مذهب)، به دلیل </a:t>
            </a:r>
            <a:r>
              <a:rPr lang="fa-IR" dirty="0" err="1"/>
              <a:t>تنش‌های</a:t>
            </a:r>
            <a:r>
              <a:rPr lang="fa-IR" dirty="0"/>
              <a:t> ناشی از نوسازی </a:t>
            </a:r>
            <a:r>
              <a:rPr lang="fa-IR" dirty="0" err="1"/>
              <a:t>شتاب‌زده</a:t>
            </a:r>
            <a:r>
              <a:rPr lang="fa-IR" dirty="0"/>
              <a:t>، وابستگی به غرب، و </a:t>
            </a:r>
            <a:r>
              <a:rPr lang="fa-IR" dirty="0" err="1"/>
              <a:t>بی‌توجهی</a:t>
            </a:r>
            <a:r>
              <a:rPr lang="fa-IR" dirty="0"/>
              <a:t> به </a:t>
            </a:r>
            <a:r>
              <a:rPr lang="fa-IR" dirty="0" err="1"/>
              <a:t>خواسته‌های</a:t>
            </a:r>
            <a:r>
              <a:rPr lang="fa-IR" dirty="0"/>
              <a:t> دموکراتیک و مذهبی، به بحران مشروعیت و سرنگونی انجامید.</a:t>
            </a:r>
            <a:endParaRPr lang="en-US" dirty="0"/>
          </a:p>
          <a:p>
            <a:br>
              <a:rPr lang="en-US" dirty="0"/>
            </a:br>
            <a:endParaRPr lang="fa-IR" dirty="0"/>
          </a:p>
        </p:txBody>
      </p:sp>
      <p:cxnSp>
        <p:nvCxnSpPr>
          <p:cNvPr id="21" name="Connector: Elbow 20">
            <a:extLst>
              <a:ext uri="{FF2B5EF4-FFF2-40B4-BE49-F238E27FC236}">
                <a16:creationId xmlns:a16="http://schemas.microsoft.com/office/drawing/2014/main" id="{D1CF1FB5-CF58-B0C6-B696-1964110AA677}"/>
              </a:ext>
            </a:extLst>
          </p:cNvPr>
          <p:cNvCxnSpPr/>
          <p:nvPr/>
        </p:nvCxnSpPr>
        <p:spPr>
          <a:xfrm rot="5400000">
            <a:off x="47905" y="817983"/>
            <a:ext cx="1397310" cy="576854"/>
          </a:xfrm>
          <a:prstGeom prst="bentConnector3">
            <a:avLst>
              <a:gd name="adj1" fmla="val -664"/>
            </a:avLst>
          </a:prstGeom>
          <a:ln>
            <a:solidFill>
              <a:schemeClr val="bg1"/>
            </a:solidFill>
          </a:ln>
        </p:spPr>
        <p:style>
          <a:lnRef idx="3">
            <a:schemeClr val="dk1"/>
          </a:lnRef>
          <a:fillRef idx="0">
            <a:schemeClr val="dk1"/>
          </a:fillRef>
          <a:effectRef idx="2">
            <a:schemeClr val="dk1"/>
          </a:effectRef>
          <a:fontRef idx="minor">
            <a:schemeClr val="tx1"/>
          </a:fontRef>
        </p:style>
      </p:cxnSp>
      <p:sp>
        <p:nvSpPr>
          <p:cNvPr id="2" name="TextBox 1">
            <a:extLst>
              <a:ext uri="{FF2B5EF4-FFF2-40B4-BE49-F238E27FC236}">
                <a16:creationId xmlns:a16="http://schemas.microsoft.com/office/drawing/2014/main" id="{AB987E6A-40BD-BDE6-31D0-B8F074E4F056}"/>
              </a:ext>
            </a:extLst>
          </p:cNvPr>
          <p:cNvSpPr txBox="1"/>
          <p:nvPr/>
        </p:nvSpPr>
        <p:spPr>
          <a:xfrm>
            <a:off x="1493121" y="212369"/>
            <a:ext cx="10698880" cy="1077218"/>
          </a:xfrm>
          <a:prstGeom prst="rect">
            <a:avLst/>
          </a:prstGeom>
          <a:noFill/>
        </p:spPr>
        <p:txBody>
          <a:bodyPr wrap="square" rtlCol="1">
            <a:spAutoFit/>
          </a:bodyPr>
          <a:lstStyle/>
          <a:p>
            <a:pPr algn="r" rtl="1"/>
            <a:r>
              <a:rPr lang="fa-IR" sz="3200" dirty="0">
                <a:highlight>
                  <a:srgbClr val="F5DAB3"/>
                </a:highlight>
                <a:latin typeface="Adobe Arabic" panose="02040503050201020203" pitchFamily="18" charset="-78"/>
                <a:cs typeface="B Nazanin" panose="00000400000000000000" pitchFamily="2" charset="-78"/>
              </a:rPr>
              <a:t> کلیت مقطع پهلوی دوم: امتداد دوره اول، با تقویت رویکرد اجتماعی فرهنگی و </a:t>
            </a:r>
            <a:r>
              <a:rPr lang="fa-IR" sz="3200" dirty="0" err="1">
                <a:highlight>
                  <a:srgbClr val="F5DAB3"/>
                </a:highlight>
                <a:latin typeface="Adobe Arabic" panose="02040503050201020203" pitchFamily="18" charset="-78"/>
                <a:cs typeface="B Nazanin" panose="00000400000000000000" pitchFamily="2" charset="-78"/>
              </a:rPr>
              <a:t>برنامه‌ریزی</a:t>
            </a:r>
            <a:r>
              <a:rPr lang="fa-IR" sz="3200" dirty="0">
                <a:highlight>
                  <a:srgbClr val="F5DAB3"/>
                </a:highlight>
                <a:latin typeface="Adobe Arabic" panose="02040503050201020203" pitchFamily="18" charset="-78"/>
                <a:cs typeface="B Nazanin" panose="00000400000000000000" pitchFamily="2" charset="-78"/>
              </a:rPr>
              <a:t> و امنیت‌سازی</a:t>
            </a:r>
          </a:p>
        </p:txBody>
      </p:sp>
      <p:pic>
        <p:nvPicPr>
          <p:cNvPr id="2050" name="Picture 2" descr="بالاترین: شاهنشاه آریامهر و شهبانو فرح پهلوی بدون بادیگارد و راننده شخصی در  خیابان‌ها تهران !!! ویدئو">
            <a:extLst>
              <a:ext uri="{FF2B5EF4-FFF2-40B4-BE49-F238E27FC236}">
                <a16:creationId xmlns:a16="http://schemas.microsoft.com/office/drawing/2014/main" id="{D106D5BF-DBC1-A4B8-8FC4-C6A36C6CA1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34768" y="1384974"/>
            <a:ext cx="3640124" cy="4792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1635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7D125-D062-2282-0BBE-1F7F3F47BD0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EBFCC92-415B-AAAB-23C7-8E144460E656}"/>
              </a:ext>
            </a:extLst>
          </p:cNvPr>
          <p:cNvSpPr/>
          <p:nvPr/>
        </p:nvSpPr>
        <p:spPr>
          <a:xfrm>
            <a:off x="0" y="0"/>
            <a:ext cx="12192000" cy="6858000"/>
          </a:xfrm>
          <a:prstGeom prst="rect">
            <a:avLst/>
          </a:prstGeom>
          <a:solidFill>
            <a:schemeClr val="tx1"/>
          </a:solidFill>
        </p:spPr>
        <p:style>
          <a:lnRef idx="2">
            <a:schemeClr val="dk1"/>
          </a:lnRef>
          <a:fillRef idx="1">
            <a:schemeClr val="lt1"/>
          </a:fillRef>
          <a:effectRef idx="0">
            <a:schemeClr val="dk1"/>
          </a:effectRef>
          <a:fontRef idx="minor">
            <a:schemeClr val="dk1"/>
          </a:fontRef>
        </p:style>
        <p:txBody>
          <a:bodyPr rtlCol="1" anchor="ctr"/>
          <a:lstStyle/>
          <a:p>
            <a:pPr algn="ctr"/>
            <a:endParaRPr lang="fa-IR"/>
          </a:p>
        </p:txBody>
      </p:sp>
      <p:sp>
        <p:nvSpPr>
          <p:cNvPr id="12" name="TextBox 11">
            <a:extLst>
              <a:ext uri="{FF2B5EF4-FFF2-40B4-BE49-F238E27FC236}">
                <a16:creationId xmlns:a16="http://schemas.microsoft.com/office/drawing/2014/main" id="{2B2588D4-D848-884A-B181-CBDBD2C43BDF}"/>
              </a:ext>
            </a:extLst>
          </p:cNvPr>
          <p:cNvSpPr txBox="1"/>
          <p:nvPr/>
        </p:nvSpPr>
        <p:spPr>
          <a:xfrm>
            <a:off x="835323" y="1089434"/>
            <a:ext cx="7482337" cy="4708981"/>
          </a:xfrm>
          <a:prstGeom prst="rect">
            <a:avLst/>
          </a:prstGeom>
          <a:solidFill>
            <a:schemeClr val="accent5">
              <a:lumMod val="50000"/>
            </a:schemeClr>
          </a:solidFill>
        </p:spPr>
        <p:txBody>
          <a:bodyPr wrap="square" rtlCol="1">
            <a:spAutoFit/>
          </a:bodyPr>
          <a:lstStyle>
            <a:defPPr>
              <a:defRPr lang="fa-IR"/>
            </a:defPPr>
            <a:lvl1pPr algn="just" rtl="1">
              <a:defRPr>
                <a:solidFill>
                  <a:schemeClr val="bg1"/>
                </a:solidFill>
                <a:latin typeface="IRPooya" panose="02000503000000020002" pitchFamily="2" charset="-78"/>
                <a:cs typeface="IRPooya" panose="02000503000000020002" pitchFamily="2" charset="-78"/>
              </a:defRPr>
            </a:lvl1pPr>
          </a:lstStyle>
          <a:p>
            <a:r>
              <a:rPr lang="fa-IR" sz="2000" b="1" dirty="0"/>
              <a:t>1) انقلاب سفید (۱۳۴۱–۱۳۴۲)</a:t>
            </a:r>
            <a:r>
              <a:rPr lang="fa-IR" sz="2000" dirty="0"/>
              <a:t>: </a:t>
            </a:r>
            <a:r>
              <a:rPr lang="fa-IR" sz="2000" dirty="0" err="1"/>
              <a:t>مجموعه‌ای</a:t>
            </a:r>
            <a:r>
              <a:rPr lang="fa-IR" sz="2000" dirty="0"/>
              <a:t> از اصلاحات اقتصادی و اجتماعی شامل:</a:t>
            </a:r>
          </a:p>
          <a:p>
            <a:pPr marL="914400" lvl="1" indent="-285750" algn="r" rtl="1">
              <a:buFont typeface="Wingdings" panose="05000000000000000000" pitchFamily="2" charset="2"/>
              <a:buChar char="Ø"/>
            </a:pPr>
            <a:r>
              <a:rPr lang="fa-IR" sz="2000" b="1" dirty="0">
                <a:solidFill>
                  <a:schemeClr val="bg1"/>
                </a:solidFill>
                <a:latin typeface="IRPooya" panose="02000503000000020002" pitchFamily="2" charset="-78"/>
                <a:cs typeface="IRPooya" panose="02000503000000020002" pitchFamily="2" charset="-78"/>
              </a:rPr>
              <a:t>اصلاحات ارضی</a:t>
            </a:r>
            <a:r>
              <a:rPr lang="fa-IR" sz="2000" dirty="0">
                <a:solidFill>
                  <a:schemeClr val="bg1"/>
                </a:solidFill>
                <a:latin typeface="IRPooya" panose="02000503000000020002" pitchFamily="2" charset="-78"/>
                <a:cs typeface="IRPooya" panose="02000503000000020002" pitchFamily="2" charset="-78"/>
              </a:rPr>
              <a:t>: تقسیم </a:t>
            </a:r>
            <a:r>
              <a:rPr lang="fa-IR" sz="2000" dirty="0" err="1">
                <a:solidFill>
                  <a:schemeClr val="bg1"/>
                </a:solidFill>
                <a:latin typeface="IRPooya" panose="02000503000000020002" pitchFamily="2" charset="-78"/>
                <a:cs typeface="IRPooya" panose="02000503000000020002" pitchFamily="2" charset="-78"/>
              </a:rPr>
              <a:t>زمین‌های</a:t>
            </a:r>
            <a:r>
              <a:rPr lang="fa-IR" sz="2000" dirty="0">
                <a:solidFill>
                  <a:schemeClr val="bg1"/>
                </a:solidFill>
                <a:latin typeface="IRPooya" panose="02000503000000020002" pitchFamily="2" charset="-78"/>
                <a:cs typeface="IRPooya" panose="02000503000000020002" pitchFamily="2" charset="-78"/>
              </a:rPr>
              <a:t> بزرگ مالکی بین کشاورزان.</a:t>
            </a:r>
          </a:p>
          <a:p>
            <a:pPr marL="914400" lvl="1" indent="-285750" algn="r" rtl="1">
              <a:buFont typeface="Wingdings" panose="05000000000000000000" pitchFamily="2" charset="2"/>
              <a:buChar char="Ø"/>
            </a:pPr>
            <a:r>
              <a:rPr lang="fa-IR" sz="2000" b="1" dirty="0">
                <a:solidFill>
                  <a:schemeClr val="bg1"/>
                </a:solidFill>
                <a:latin typeface="IRPooya" panose="02000503000000020002" pitchFamily="2" charset="-78"/>
                <a:cs typeface="IRPooya" panose="02000503000000020002" pitchFamily="2" charset="-78"/>
              </a:rPr>
              <a:t>ملی کردن </a:t>
            </a:r>
            <a:r>
              <a:rPr lang="fa-IR" sz="2000" b="1" dirty="0" err="1">
                <a:solidFill>
                  <a:schemeClr val="bg1"/>
                </a:solidFill>
                <a:latin typeface="IRPooya" panose="02000503000000020002" pitchFamily="2" charset="-78"/>
                <a:cs typeface="IRPooya" panose="02000503000000020002" pitchFamily="2" charset="-78"/>
              </a:rPr>
              <a:t>جنگل‌ها</a:t>
            </a:r>
            <a:r>
              <a:rPr lang="fa-IR" sz="2000" b="1" dirty="0">
                <a:solidFill>
                  <a:schemeClr val="bg1"/>
                </a:solidFill>
                <a:latin typeface="IRPooya" panose="02000503000000020002" pitchFamily="2" charset="-78"/>
                <a:cs typeface="IRPooya" panose="02000503000000020002" pitchFamily="2" charset="-78"/>
              </a:rPr>
              <a:t> و مراتع</a:t>
            </a:r>
            <a:r>
              <a:rPr lang="fa-IR" sz="2000" dirty="0">
                <a:solidFill>
                  <a:schemeClr val="bg1"/>
                </a:solidFill>
                <a:latin typeface="IRPooya" panose="02000503000000020002" pitchFamily="2" charset="-78"/>
                <a:cs typeface="IRPooya" panose="02000503000000020002" pitchFamily="2" charset="-78"/>
              </a:rPr>
              <a:t>.</a:t>
            </a:r>
          </a:p>
          <a:p>
            <a:pPr marL="914400" lvl="1" indent="-285750" algn="r" rtl="1">
              <a:buFont typeface="Wingdings" panose="05000000000000000000" pitchFamily="2" charset="2"/>
              <a:buChar char="Ø"/>
            </a:pPr>
            <a:r>
              <a:rPr lang="fa-IR" sz="2000" b="1" dirty="0">
                <a:solidFill>
                  <a:schemeClr val="bg1"/>
                </a:solidFill>
                <a:latin typeface="IRPooya" panose="02000503000000020002" pitchFamily="2" charset="-78"/>
                <a:cs typeface="IRPooya" panose="02000503000000020002" pitchFamily="2" charset="-78"/>
              </a:rPr>
              <a:t>آموزش همگانی و سوادآموزی</a:t>
            </a:r>
            <a:r>
              <a:rPr lang="fa-IR" sz="2000" dirty="0">
                <a:solidFill>
                  <a:schemeClr val="bg1"/>
                </a:solidFill>
                <a:latin typeface="IRPooya" panose="02000503000000020002" pitchFamily="2" charset="-78"/>
                <a:cs typeface="IRPooya" panose="02000503000000020002" pitchFamily="2" charset="-78"/>
              </a:rPr>
              <a:t> (سپاه دانش).</a:t>
            </a:r>
          </a:p>
          <a:p>
            <a:pPr marL="914400" lvl="1" indent="-285750" algn="r" rtl="1">
              <a:buFont typeface="Wingdings" panose="05000000000000000000" pitchFamily="2" charset="2"/>
              <a:buChar char="Ø"/>
            </a:pPr>
            <a:r>
              <a:rPr lang="fa-IR" sz="2000" b="1" dirty="0">
                <a:solidFill>
                  <a:schemeClr val="bg1"/>
                </a:solidFill>
                <a:latin typeface="IRPooya" panose="02000503000000020002" pitchFamily="2" charset="-78"/>
                <a:cs typeface="IRPooya" panose="02000503000000020002" pitchFamily="2" charset="-78"/>
              </a:rPr>
              <a:t>حق رأی به زنان</a:t>
            </a:r>
            <a:r>
              <a:rPr lang="fa-IR" sz="2000" dirty="0">
                <a:solidFill>
                  <a:schemeClr val="bg1"/>
                </a:solidFill>
                <a:latin typeface="IRPooya" panose="02000503000000020002" pitchFamily="2" charset="-78"/>
                <a:cs typeface="IRPooya" panose="02000503000000020002" pitchFamily="2" charset="-78"/>
              </a:rPr>
              <a:t> (۱۳۴۱).</a:t>
            </a:r>
          </a:p>
          <a:p>
            <a:pPr marL="914400" lvl="1" indent="-285750" algn="r" rtl="1">
              <a:buFont typeface="Wingdings" panose="05000000000000000000" pitchFamily="2" charset="2"/>
              <a:buChar char="Ø"/>
            </a:pPr>
            <a:r>
              <a:rPr lang="fa-IR" sz="2000" b="1" dirty="0">
                <a:solidFill>
                  <a:schemeClr val="bg1"/>
                </a:solidFill>
                <a:latin typeface="IRPooya" panose="02000503000000020002" pitchFamily="2" charset="-78"/>
                <a:cs typeface="IRPooya" panose="02000503000000020002" pitchFamily="2" charset="-78"/>
              </a:rPr>
              <a:t>تأسیس </a:t>
            </a:r>
            <a:r>
              <a:rPr lang="fa-IR" sz="2000" b="1" dirty="0" err="1">
                <a:solidFill>
                  <a:schemeClr val="bg1"/>
                </a:solidFill>
                <a:latin typeface="IRPooya" panose="02000503000000020002" pitchFamily="2" charset="-78"/>
                <a:cs typeface="IRPooya" panose="02000503000000020002" pitchFamily="2" charset="-78"/>
              </a:rPr>
              <a:t>خانه‌های</a:t>
            </a:r>
            <a:r>
              <a:rPr lang="fa-IR" sz="2000" b="1" dirty="0">
                <a:solidFill>
                  <a:schemeClr val="bg1"/>
                </a:solidFill>
                <a:latin typeface="IRPooya" panose="02000503000000020002" pitchFamily="2" charset="-78"/>
                <a:cs typeface="IRPooya" panose="02000503000000020002" pitchFamily="2" charset="-78"/>
              </a:rPr>
              <a:t> بهداشت روستایی</a:t>
            </a:r>
            <a:r>
              <a:rPr lang="fa-IR" sz="2000" dirty="0">
                <a:solidFill>
                  <a:schemeClr val="bg1"/>
                </a:solidFill>
                <a:latin typeface="IRPooya" panose="02000503000000020002" pitchFamily="2" charset="-78"/>
                <a:cs typeface="IRPooya" panose="02000503000000020002" pitchFamily="2" charset="-78"/>
              </a:rPr>
              <a:t>.</a:t>
            </a:r>
          </a:p>
          <a:p>
            <a:pPr marL="914400" lvl="1" indent="-285750" algn="r" rtl="1">
              <a:buFont typeface="Wingdings" panose="05000000000000000000" pitchFamily="2" charset="2"/>
              <a:buChar char="Ø"/>
            </a:pPr>
            <a:r>
              <a:rPr lang="fa-IR" sz="2000" b="1" dirty="0" err="1">
                <a:solidFill>
                  <a:schemeClr val="bg1"/>
                </a:solidFill>
                <a:latin typeface="IRPooya" panose="02000503000000020002" pitchFamily="2" charset="-78"/>
                <a:cs typeface="IRPooya" panose="02000503000000020002" pitchFamily="2" charset="-78"/>
              </a:rPr>
              <a:t>صنعتی‌سازی</a:t>
            </a:r>
            <a:r>
              <a:rPr lang="fa-IR" sz="2000" b="1" dirty="0">
                <a:solidFill>
                  <a:schemeClr val="bg1"/>
                </a:solidFill>
                <a:latin typeface="IRPooya" panose="02000503000000020002" pitchFamily="2" charset="-78"/>
                <a:cs typeface="IRPooya" panose="02000503000000020002" pitchFamily="2" charset="-78"/>
              </a:rPr>
              <a:t> سریع</a:t>
            </a:r>
            <a:r>
              <a:rPr lang="fa-IR" sz="2000" dirty="0">
                <a:solidFill>
                  <a:schemeClr val="bg1"/>
                </a:solidFill>
                <a:latin typeface="IRPooya" panose="02000503000000020002" pitchFamily="2" charset="-78"/>
                <a:cs typeface="IRPooya" panose="02000503000000020002" pitchFamily="2" charset="-78"/>
              </a:rPr>
              <a:t> با تمرکز بر </a:t>
            </a:r>
            <a:r>
              <a:rPr lang="fa-IR" sz="2000" dirty="0" err="1">
                <a:solidFill>
                  <a:schemeClr val="bg1"/>
                </a:solidFill>
                <a:latin typeface="IRPooya" panose="02000503000000020002" pitchFamily="2" charset="-78"/>
                <a:cs typeface="IRPooya" panose="02000503000000020002" pitchFamily="2" charset="-78"/>
              </a:rPr>
              <a:t>زیرساخت‌ها</a:t>
            </a:r>
            <a:r>
              <a:rPr lang="fa-IR" sz="2000" dirty="0">
                <a:solidFill>
                  <a:schemeClr val="bg1"/>
                </a:solidFill>
                <a:latin typeface="IRPooya" panose="02000503000000020002" pitchFamily="2" charset="-78"/>
                <a:cs typeface="IRPooya" panose="02000503000000020002" pitchFamily="2" charset="-78"/>
              </a:rPr>
              <a:t> (</a:t>
            </a:r>
            <a:r>
              <a:rPr lang="fa-IR" sz="2000" dirty="0" err="1">
                <a:solidFill>
                  <a:schemeClr val="bg1"/>
                </a:solidFill>
                <a:latin typeface="IRPooya" panose="02000503000000020002" pitchFamily="2" charset="-78"/>
                <a:cs typeface="IRPooya" panose="02000503000000020002" pitchFamily="2" charset="-78"/>
              </a:rPr>
              <a:t>جاده‌ها</a:t>
            </a:r>
            <a:r>
              <a:rPr lang="fa-IR" sz="2000" dirty="0">
                <a:solidFill>
                  <a:schemeClr val="bg1"/>
                </a:solidFill>
                <a:latin typeface="IRPooya" panose="02000503000000020002" pitchFamily="2" charset="-78"/>
                <a:cs typeface="IRPooya" panose="02000503000000020002" pitchFamily="2" charset="-78"/>
              </a:rPr>
              <a:t>، سدها، و </a:t>
            </a:r>
            <a:r>
              <a:rPr lang="fa-IR" sz="2000" dirty="0" err="1">
                <a:solidFill>
                  <a:schemeClr val="bg1"/>
                </a:solidFill>
                <a:latin typeface="IRPooya" panose="02000503000000020002" pitchFamily="2" charset="-78"/>
                <a:cs typeface="IRPooya" panose="02000503000000020002" pitchFamily="2" charset="-78"/>
              </a:rPr>
              <a:t>کارخانه‌ها</a:t>
            </a:r>
            <a:r>
              <a:rPr lang="fa-IR" sz="2000" dirty="0">
                <a:solidFill>
                  <a:schemeClr val="bg1"/>
                </a:solidFill>
                <a:latin typeface="IRPooya" panose="02000503000000020002" pitchFamily="2" charset="-78"/>
                <a:cs typeface="IRPooya" panose="02000503000000020002" pitchFamily="2" charset="-78"/>
              </a:rPr>
              <a:t>).</a:t>
            </a:r>
          </a:p>
          <a:p>
            <a:r>
              <a:rPr lang="fa-IR" sz="2000" b="1" dirty="0"/>
              <a:t>2) تأسیس حزب رستاخیز (۱۳۵۳)</a:t>
            </a:r>
            <a:r>
              <a:rPr lang="fa-IR" sz="2000" dirty="0"/>
              <a:t>: ایجاد یک حزب واحد برای تمرکز قدرت سیاسی و حذف مخالفان.</a:t>
            </a:r>
          </a:p>
          <a:p>
            <a:r>
              <a:rPr lang="fa-IR" sz="2000" b="1" dirty="0"/>
              <a:t>3) </a:t>
            </a:r>
            <a:r>
              <a:rPr lang="fa-IR" sz="2000" b="1" dirty="0" err="1"/>
              <a:t>غربی‌سازی</a:t>
            </a:r>
            <a:r>
              <a:rPr lang="fa-IR" sz="2000" b="1" dirty="0"/>
              <a:t> فرهنگ عمومی: ترویج سبک زندگی غربی و کاهش نفوذ مذهب در فضای عمومی.</a:t>
            </a:r>
          </a:p>
          <a:p>
            <a:r>
              <a:rPr lang="fa-IR" sz="2000" b="1" dirty="0"/>
              <a:t>4) تقابل با روحانیت: اختلاف با علما به‌ویژه پس از اعتراضات سال ۱۳۴۲ (قیام ۱۵ خرداد) و تبعید آیت‌الله خمینی.</a:t>
            </a:r>
          </a:p>
          <a:p>
            <a:r>
              <a:rPr lang="fa-IR" sz="2000" b="1" dirty="0"/>
              <a:t>5) برگزاری </a:t>
            </a:r>
            <a:r>
              <a:rPr lang="fa-IR" sz="2000" b="1" dirty="0" err="1"/>
              <a:t>جشن‌های</a:t>
            </a:r>
            <a:r>
              <a:rPr lang="fa-IR" sz="2000" b="1" dirty="0"/>
              <a:t> ۲۵۰۰ ساله شاهنشاهی (۱۳۵۰): انتقادها به </a:t>
            </a:r>
            <a:r>
              <a:rPr lang="fa-IR" sz="2000" b="1" dirty="0" err="1"/>
              <a:t>هزینه‌های</a:t>
            </a:r>
            <a:r>
              <a:rPr lang="fa-IR" sz="2000" b="1" dirty="0"/>
              <a:t> گزاف و نمایش تجملات.</a:t>
            </a:r>
            <a:endParaRPr lang="en-US" sz="3200" dirty="0"/>
          </a:p>
        </p:txBody>
      </p:sp>
      <p:cxnSp>
        <p:nvCxnSpPr>
          <p:cNvPr id="21" name="Connector: Elbow 20">
            <a:extLst>
              <a:ext uri="{FF2B5EF4-FFF2-40B4-BE49-F238E27FC236}">
                <a16:creationId xmlns:a16="http://schemas.microsoft.com/office/drawing/2014/main" id="{D1CF1FB5-CF58-B0C6-B696-1964110AA677}"/>
              </a:ext>
            </a:extLst>
          </p:cNvPr>
          <p:cNvCxnSpPr/>
          <p:nvPr/>
        </p:nvCxnSpPr>
        <p:spPr>
          <a:xfrm rot="5400000">
            <a:off x="47905" y="817983"/>
            <a:ext cx="1397310" cy="576854"/>
          </a:xfrm>
          <a:prstGeom prst="bentConnector3">
            <a:avLst>
              <a:gd name="adj1" fmla="val -664"/>
            </a:avLst>
          </a:prstGeom>
          <a:ln>
            <a:solidFill>
              <a:schemeClr val="bg1"/>
            </a:solidFill>
          </a:ln>
        </p:spPr>
        <p:style>
          <a:lnRef idx="3">
            <a:schemeClr val="dk1"/>
          </a:lnRef>
          <a:fillRef idx="0">
            <a:schemeClr val="dk1"/>
          </a:fillRef>
          <a:effectRef idx="2">
            <a:schemeClr val="dk1"/>
          </a:effectRef>
          <a:fontRef idx="minor">
            <a:schemeClr val="tx1"/>
          </a:fontRef>
        </p:style>
      </p:cxnSp>
      <p:sp>
        <p:nvSpPr>
          <p:cNvPr id="2" name="TextBox 1">
            <a:extLst>
              <a:ext uri="{FF2B5EF4-FFF2-40B4-BE49-F238E27FC236}">
                <a16:creationId xmlns:a16="http://schemas.microsoft.com/office/drawing/2014/main" id="{AB987E6A-40BD-BDE6-31D0-B8F074E4F056}"/>
              </a:ext>
            </a:extLst>
          </p:cNvPr>
          <p:cNvSpPr txBox="1"/>
          <p:nvPr/>
        </p:nvSpPr>
        <p:spPr>
          <a:xfrm>
            <a:off x="640081" y="212369"/>
            <a:ext cx="11551920" cy="646331"/>
          </a:xfrm>
          <a:prstGeom prst="rect">
            <a:avLst/>
          </a:prstGeom>
          <a:noFill/>
        </p:spPr>
        <p:txBody>
          <a:bodyPr wrap="square" rtlCol="1">
            <a:spAutoFit/>
          </a:bodyPr>
          <a:lstStyle/>
          <a:p>
            <a:pPr algn="r"/>
            <a:r>
              <a:rPr lang="fa-IR" sz="3600" dirty="0">
                <a:highlight>
                  <a:srgbClr val="F5DAB3"/>
                </a:highlight>
                <a:latin typeface="Adobe Arabic" panose="02040503050201020203" pitchFamily="18" charset="-78"/>
                <a:cs typeface="B Nazanin" panose="00000400000000000000" pitchFamily="2" charset="-78"/>
              </a:rPr>
              <a:t> اهم اقدامات پهلوی دوم: </a:t>
            </a:r>
            <a:r>
              <a:rPr lang="fa-IR" sz="3600" dirty="0" err="1">
                <a:highlight>
                  <a:srgbClr val="F5DAB3"/>
                </a:highlight>
                <a:latin typeface="Adobe Arabic" panose="02040503050201020203" pitchFamily="18" charset="-78"/>
                <a:cs typeface="B Nazanin" panose="00000400000000000000" pitchFamily="2" charset="-78"/>
              </a:rPr>
              <a:t>سیاست‌های</a:t>
            </a:r>
            <a:r>
              <a:rPr lang="fa-IR" sz="3600" dirty="0">
                <a:highlight>
                  <a:srgbClr val="F5DAB3"/>
                </a:highlight>
                <a:latin typeface="Adobe Arabic" panose="02040503050201020203" pitchFamily="18" charset="-78"/>
                <a:cs typeface="B Nazanin" panose="00000400000000000000" pitchFamily="2" charset="-78"/>
              </a:rPr>
              <a:t> مدرنیزاسیون و اصلاحات اجتماعی</a:t>
            </a:r>
          </a:p>
        </p:txBody>
      </p:sp>
      <p:pic>
        <p:nvPicPr>
          <p:cNvPr id="2050" name="Picture 2" descr="بالاترین: شاهنشاه آریامهر و شهبانو فرح پهلوی بدون بادیگارد و راننده شخصی در  خیابان‌ها تهران !!! ویدئو">
            <a:extLst>
              <a:ext uri="{FF2B5EF4-FFF2-40B4-BE49-F238E27FC236}">
                <a16:creationId xmlns:a16="http://schemas.microsoft.com/office/drawing/2014/main" id="{D106D5BF-DBC1-A4B8-8FC4-C6A36C6CA1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9608" y="1015003"/>
            <a:ext cx="3640124" cy="4792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8371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00A31-777D-DB6F-2CF7-B72762FF2ED3}"/>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5B5CC432-8218-D9E8-358C-635A9C9A4DE7}"/>
              </a:ext>
            </a:extLst>
          </p:cNvPr>
          <p:cNvSpPr/>
          <p:nvPr/>
        </p:nvSpPr>
        <p:spPr>
          <a:xfrm>
            <a:off x="0" y="0"/>
            <a:ext cx="12192000" cy="6858000"/>
          </a:xfrm>
          <a:prstGeom prst="rect">
            <a:avLst/>
          </a:prstGeom>
          <a:solidFill>
            <a:schemeClr val="tx1"/>
          </a:solidFill>
        </p:spPr>
        <p:style>
          <a:lnRef idx="2">
            <a:schemeClr val="dk1"/>
          </a:lnRef>
          <a:fillRef idx="1">
            <a:schemeClr val="lt1"/>
          </a:fillRef>
          <a:effectRef idx="0">
            <a:schemeClr val="dk1"/>
          </a:effectRef>
          <a:fontRef idx="minor">
            <a:schemeClr val="dk1"/>
          </a:fontRef>
        </p:style>
        <p:txBody>
          <a:bodyPr rtlCol="1" anchor="ctr"/>
          <a:lstStyle/>
          <a:p>
            <a:pPr algn="ctr"/>
            <a:endParaRPr lang="fa-IR"/>
          </a:p>
        </p:txBody>
      </p:sp>
      <p:sp>
        <p:nvSpPr>
          <p:cNvPr id="11" name="TextBox 10">
            <a:extLst>
              <a:ext uri="{FF2B5EF4-FFF2-40B4-BE49-F238E27FC236}">
                <a16:creationId xmlns:a16="http://schemas.microsoft.com/office/drawing/2014/main" id="{46E44D9C-A0D7-9FB6-BF42-F3689D78DF0E}"/>
              </a:ext>
            </a:extLst>
          </p:cNvPr>
          <p:cNvSpPr txBox="1"/>
          <p:nvPr/>
        </p:nvSpPr>
        <p:spPr>
          <a:xfrm>
            <a:off x="1477926" y="587490"/>
            <a:ext cx="10057048" cy="769441"/>
          </a:xfrm>
          <a:prstGeom prst="rect">
            <a:avLst/>
          </a:prstGeom>
          <a:noFill/>
        </p:spPr>
        <p:txBody>
          <a:bodyPr wrap="square" rtlCol="1">
            <a:spAutoFit/>
          </a:bodyPr>
          <a:lstStyle/>
          <a:p>
            <a:r>
              <a:rPr lang="fa-IR" sz="4400" b="1" dirty="0">
                <a:solidFill>
                  <a:srgbClr val="F5DAB3"/>
                </a:solidFill>
                <a:cs typeface="B Ferdosi" panose="00000400000000000000" pitchFamily="2" charset="-78"/>
              </a:rPr>
              <a:t>دولــــــت سنتـی حداقلـی مقیــد به فرهنــگ ایـــرانــــی و اسلامـــــــی</a:t>
            </a:r>
          </a:p>
        </p:txBody>
      </p:sp>
      <p:cxnSp>
        <p:nvCxnSpPr>
          <p:cNvPr id="21" name="Connector: Elbow 20">
            <a:extLst>
              <a:ext uri="{FF2B5EF4-FFF2-40B4-BE49-F238E27FC236}">
                <a16:creationId xmlns:a16="http://schemas.microsoft.com/office/drawing/2014/main" id="{CCC073D8-CD88-065F-8D07-D13C39B6ECD8}"/>
              </a:ext>
            </a:extLst>
          </p:cNvPr>
          <p:cNvCxnSpPr/>
          <p:nvPr/>
        </p:nvCxnSpPr>
        <p:spPr>
          <a:xfrm rot="5400000">
            <a:off x="10461380" y="4951201"/>
            <a:ext cx="1397310" cy="576854"/>
          </a:xfrm>
          <a:prstGeom prst="bentConnector3">
            <a:avLst>
              <a:gd name="adj1" fmla="val 99018"/>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4" name="Straight Connector 3">
            <a:extLst>
              <a:ext uri="{FF2B5EF4-FFF2-40B4-BE49-F238E27FC236}">
                <a16:creationId xmlns:a16="http://schemas.microsoft.com/office/drawing/2014/main" id="{6D2C106B-533B-979F-4915-3FD4E940B941}"/>
              </a:ext>
            </a:extLst>
          </p:cNvPr>
          <p:cNvCxnSpPr/>
          <p:nvPr/>
        </p:nvCxnSpPr>
        <p:spPr>
          <a:xfrm>
            <a:off x="1148316" y="919716"/>
            <a:ext cx="0" cy="5018567"/>
          </a:xfrm>
          <a:prstGeom prst="line">
            <a:avLst/>
          </a:prstGeom>
          <a:ln w="38100">
            <a:solidFill>
              <a:schemeClr val="bg1"/>
            </a:solidFill>
            <a:prstDash val="sysDash"/>
          </a:ln>
        </p:spPr>
        <p:style>
          <a:lnRef idx="1">
            <a:schemeClr val="accent3"/>
          </a:lnRef>
          <a:fillRef idx="0">
            <a:schemeClr val="accent3"/>
          </a:fillRef>
          <a:effectRef idx="0">
            <a:schemeClr val="accent3"/>
          </a:effectRef>
          <a:fontRef idx="minor">
            <a:schemeClr val="tx1"/>
          </a:fontRef>
        </p:style>
      </p:cxnSp>
      <p:sp>
        <p:nvSpPr>
          <p:cNvPr id="6" name="TextBox 5">
            <a:extLst>
              <a:ext uri="{FF2B5EF4-FFF2-40B4-BE49-F238E27FC236}">
                <a16:creationId xmlns:a16="http://schemas.microsoft.com/office/drawing/2014/main" id="{D6E172A5-DD42-42D0-06B8-AD7CE9A8274D}"/>
              </a:ext>
            </a:extLst>
          </p:cNvPr>
          <p:cNvSpPr txBox="1"/>
          <p:nvPr/>
        </p:nvSpPr>
        <p:spPr>
          <a:xfrm>
            <a:off x="1696103" y="1571020"/>
            <a:ext cx="5314295" cy="3416320"/>
          </a:xfrm>
          <a:prstGeom prst="rect">
            <a:avLst/>
          </a:prstGeom>
          <a:solidFill>
            <a:schemeClr val="accent1">
              <a:lumMod val="75000"/>
            </a:schemeClr>
          </a:solidFill>
        </p:spPr>
        <p:txBody>
          <a:bodyPr wrap="square" rtlCol="1">
            <a:spAutoFit/>
          </a:bodyPr>
          <a:lstStyle/>
          <a:p>
            <a:pPr algn="r" rtl="1"/>
            <a:r>
              <a:rPr lang="fa-IR" dirty="0">
                <a:solidFill>
                  <a:schemeClr val="bg1"/>
                </a:solidFill>
                <a:latin typeface="IRPooya" panose="02000503000000020002" pitchFamily="2" charset="-78"/>
                <a:cs typeface="IRPooya" panose="02000503000000020002" pitchFamily="2" charset="-78"/>
              </a:rPr>
              <a:t> دوران صفوی، یک اتفاق ویژه شکل می گیرد و آن «تشکیل حکومت واحد ملی ایران، مبتنی بر تعالیم اسلامی با قرائت شیعی»</a:t>
            </a:r>
          </a:p>
          <a:p>
            <a:pPr algn="r" rtl="1"/>
            <a:r>
              <a:rPr lang="fa-IR" dirty="0">
                <a:solidFill>
                  <a:schemeClr val="bg1"/>
                </a:solidFill>
                <a:latin typeface="IRPooya" panose="02000503000000020002" pitchFamily="2" charset="-78"/>
                <a:cs typeface="IRPooya" panose="02000503000000020002" pitchFamily="2" charset="-78"/>
              </a:rPr>
              <a:t>ماهیت قدرت در این دوره بر دو رکن استوار است:</a:t>
            </a:r>
          </a:p>
          <a:p>
            <a:pPr marL="230188" algn="r" rtl="1"/>
            <a:r>
              <a:rPr lang="fa-IR" dirty="0">
                <a:solidFill>
                  <a:schemeClr val="bg1"/>
                </a:solidFill>
                <a:latin typeface="IRPooya" panose="02000503000000020002" pitchFamily="2" charset="-78"/>
                <a:cs typeface="IRPooya" panose="02000503000000020002" pitchFamily="2" charset="-78"/>
              </a:rPr>
              <a:t>1- ایجاد وحدت سرزمینی و همسان با مرزهای دولت ملی ساسانیان در ایران و برچیدن نظام ملوک الطوایفی</a:t>
            </a:r>
          </a:p>
          <a:p>
            <a:pPr marL="230188" algn="r" rtl="1"/>
            <a:r>
              <a:rPr lang="fa-IR" dirty="0">
                <a:solidFill>
                  <a:schemeClr val="bg1"/>
                </a:solidFill>
                <a:latin typeface="IRPooya" panose="02000503000000020002" pitchFamily="2" charset="-78"/>
                <a:cs typeface="IRPooya" panose="02000503000000020002" pitchFamily="2" charset="-78"/>
              </a:rPr>
              <a:t>2- جدایی مذهبی ایران از مجموعه جهان اسلام و اعلام مذهب تشیع به عنوان مذهب </a:t>
            </a:r>
            <a:r>
              <a:rPr lang="fa-IR" dirty="0">
                <a:solidFill>
                  <a:schemeClr val="bg1"/>
                </a:solidFill>
                <a:latin typeface="Vazirmatn" pitchFamily="2" charset="-78"/>
                <a:cs typeface="IRPooya" panose="02000503000000020002" pitchFamily="2" charset="-78"/>
              </a:rPr>
              <a:t>رسمی و احیای معارف و مناسک آن مانند آیینهای ابراز محبت به خاندان </a:t>
            </a:r>
            <a:r>
              <a:rPr lang="fa-IR" dirty="0">
                <a:solidFill>
                  <a:schemeClr val="bg1"/>
                </a:solidFill>
                <a:latin typeface="IRPooya" panose="02000503000000020002" pitchFamily="2" charset="-78"/>
                <a:cs typeface="IRPooya" panose="02000503000000020002" pitchFamily="2" charset="-78"/>
              </a:rPr>
              <a:t>اهل بیت علیهم السلام </a:t>
            </a:r>
          </a:p>
          <a:p>
            <a:pPr algn="r" rtl="1"/>
            <a:r>
              <a:rPr lang="fa-IR" dirty="0">
                <a:solidFill>
                  <a:schemeClr val="bg1"/>
                </a:solidFill>
                <a:latin typeface="IRPooya" panose="02000503000000020002" pitchFamily="2" charset="-78"/>
                <a:cs typeface="IRPooya" panose="02000503000000020002" pitchFamily="2" charset="-78"/>
              </a:rPr>
              <a:t>با آمدن مغول ایران از سیطره خلافت عربی رهایی یافت ولی دچار ملوک الطوایفی گردید، صفویه در حقیقت بازخوانی هویت ایرانی اسلامی شیعی ایران در قد و قامت یک دولت ملی است.</a:t>
            </a:r>
          </a:p>
          <a:p>
            <a:pPr algn="r" rtl="1"/>
            <a:endParaRPr lang="fa-IR" dirty="0">
              <a:solidFill>
                <a:schemeClr val="bg1"/>
              </a:solidFill>
              <a:latin typeface="IRPooya" panose="02000503000000020002" pitchFamily="2" charset="-78"/>
              <a:cs typeface="IRPooya" panose="02000503000000020002" pitchFamily="2" charset="-78"/>
            </a:endParaRPr>
          </a:p>
        </p:txBody>
      </p:sp>
      <p:pic>
        <p:nvPicPr>
          <p:cNvPr id="9" name="Picture 8">
            <a:extLst>
              <a:ext uri="{FF2B5EF4-FFF2-40B4-BE49-F238E27FC236}">
                <a16:creationId xmlns:a16="http://schemas.microsoft.com/office/drawing/2014/main" id="{6C384667-CF49-2D46-6FAB-5D89CBB993CA}"/>
              </a:ext>
            </a:extLst>
          </p:cNvPr>
          <p:cNvPicPr>
            <a:picLocks noChangeAspect="1"/>
          </p:cNvPicPr>
          <p:nvPr/>
        </p:nvPicPr>
        <p:blipFill>
          <a:blip r:embed="rId2">
            <a:extLst>
              <a:ext uri="{28A0092B-C50C-407E-A947-70E740481C1C}">
                <a14:useLocalDpi xmlns:a14="http://schemas.microsoft.com/office/drawing/2010/main" val="0"/>
              </a:ext>
            </a:extLst>
          </a:blip>
          <a:srcRect l="-436" r="-1033" b="1762"/>
          <a:stretch/>
        </p:blipFill>
        <p:spPr>
          <a:xfrm>
            <a:off x="7630261" y="1589815"/>
            <a:ext cx="3846789" cy="3384956"/>
          </a:xfrm>
          <a:prstGeom prst="rect">
            <a:avLst/>
          </a:prstGeom>
        </p:spPr>
      </p:pic>
    </p:spTree>
    <p:extLst>
      <p:ext uri="{BB962C8B-B14F-4D97-AF65-F5344CB8AC3E}">
        <p14:creationId xmlns:p14="http://schemas.microsoft.com/office/powerpoint/2010/main" val="42503276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6"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7D125-D062-2282-0BBE-1F7F3F47BD0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EBFCC92-415B-AAAB-23C7-8E144460E656}"/>
              </a:ext>
            </a:extLst>
          </p:cNvPr>
          <p:cNvSpPr/>
          <p:nvPr/>
        </p:nvSpPr>
        <p:spPr>
          <a:xfrm>
            <a:off x="0" y="0"/>
            <a:ext cx="12192000" cy="6858000"/>
          </a:xfrm>
          <a:prstGeom prst="rect">
            <a:avLst/>
          </a:prstGeom>
          <a:solidFill>
            <a:schemeClr val="tx1"/>
          </a:solidFill>
        </p:spPr>
        <p:style>
          <a:lnRef idx="2">
            <a:schemeClr val="dk1"/>
          </a:lnRef>
          <a:fillRef idx="1">
            <a:schemeClr val="lt1"/>
          </a:fillRef>
          <a:effectRef idx="0">
            <a:schemeClr val="dk1"/>
          </a:effectRef>
          <a:fontRef idx="minor">
            <a:schemeClr val="dk1"/>
          </a:fontRef>
        </p:style>
        <p:txBody>
          <a:bodyPr rtlCol="1" anchor="ctr"/>
          <a:lstStyle/>
          <a:p>
            <a:pPr algn="ctr"/>
            <a:endParaRPr lang="fa-IR"/>
          </a:p>
        </p:txBody>
      </p:sp>
      <p:sp>
        <p:nvSpPr>
          <p:cNvPr id="12" name="TextBox 11">
            <a:extLst>
              <a:ext uri="{FF2B5EF4-FFF2-40B4-BE49-F238E27FC236}">
                <a16:creationId xmlns:a16="http://schemas.microsoft.com/office/drawing/2014/main" id="{2B2588D4-D848-884A-B181-CBDBD2C43BDF}"/>
              </a:ext>
            </a:extLst>
          </p:cNvPr>
          <p:cNvSpPr txBox="1"/>
          <p:nvPr/>
        </p:nvSpPr>
        <p:spPr>
          <a:xfrm>
            <a:off x="835323" y="1089434"/>
            <a:ext cx="7482337" cy="3600986"/>
          </a:xfrm>
          <a:prstGeom prst="rect">
            <a:avLst/>
          </a:prstGeom>
          <a:solidFill>
            <a:schemeClr val="accent5">
              <a:lumMod val="50000"/>
            </a:schemeClr>
          </a:solidFill>
        </p:spPr>
        <p:txBody>
          <a:bodyPr wrap="square" rtlCol="1">
            <a:spAutoFit/>
          </a:bodyPr>
          <a:lstStyle>
            <a:defPPr>
              <a:defRPr lang="fa-IR"/>
            </a:defPPr>
            <a:lvl1pPr algn="just" rtl="1">
              <a:defRPr>
                <a:solidFill>
                  <a:schemeClr val="bg1"/>
                </a:solidFill>
                <a:latin typeface="IRPooya" panose="02000503000000020002" pitchFamily="2" charset="-78"/>
                <a:cs typeface="IRPooya" panose="02000503000000020002" pitchFamily="2" charset="-78"/>
              </a:defRPr>
            </a:lvl1pPr>
          </a:lstStyle>
          <a:p>
            <a:r>
              <a:rPr lang="fa-IR" sz="2800" b="1" dirty="0"/>
              <a:t>1) رونق اقتصادی با درآمدهای نفتی: پس از افزایش قیمت نفت در دهه ۱۳۵۰، </a:t>
            </a:r>
            <a:r>
              <a:rPr lang="fa-IR" sz="2800" b="1" dirty="0" err="1"/>
              <a:t>پروژه‌های</a:t>
            </a:r>
            <a:r>
              <a:rPr lang="fa-IR" sz="2800" b="1" dirty="0"/>
              <a:t> عظیم صنعتی و نظامی آغاز شد.</a:t>
            </a:r>
          </a:p>
          <a:p>
            <a:r>
              <a:rPr lang="fa-IR" sz="2800" b="1" dirty="0"/>
              <a:t>2) تأسیس سازمان انرژی اتمی ایران (۱۳۵۳): آغاز </a:t>
            </a:r>
            <a:r>
              <a:rPr lang="fa-IR" sz="2800" b="1" dirty="0" err="1"/>
              <a:t>برنامه‌های</a:t>
            </a:r>
            <a:r>
              <a:rPr lang="fa-IR" sz="2800" b="1" dirty="0"/>
              <a:t> </a:t>
            </a:r>
            <a:r>
              <a:rPr lang="fa-IR" sz="2800" b="1" dirty="0" err="1"/>
              <a:t>هسته‌ای</a:t>
            </a:r>
            <a:r>
              <a:rPr lang="fa-IR" sz="2800" b="1" dirty="0"/>
              <a:t> با کمک آمریکا و اروپا.</a:t>
            </a:r>
          </a:p>
          <a:p>
            <a:r>
              <a:rPr lang="fa-IR" sz="2800" b="1" dirty="0"/>
              <a:t>3) ساخت </a:t>
            </a:r>
            <a:r>
              <a:rPr lang="fa-IR" sz="2800" b="1" dirty="0" err="1"/>
              <a:t>پروژه‌های</a:t>
            </a:r>
            <a:r>
              <a:rPr lang="fa-IR" sz="2800" b="1" dirty="0"/>
              <a:t> بزرگ: مانند کارخانه ذوب آهن اصفهان، نیروگاه اتمی بوشهر، و سدهای بزرگ (کرج، دز، و...).</a:t>
            </a:r>
          </a:p>
          <a:p>
            <a:br>
              <a:rPr lang="fa-IR" sz="2400" dirty="0"/>
            </a:br>
            <a:endParaRPr lang="en-US" sz="3600" dirty="0"/>
          </a:p>
        </p:txBody>
      </p:sp>
      <p:cxnSp>
        <p:nvCxnSpPr>
          <p:cNvPr id="21" name="Connector: Elbow 20">
            <a:extLst>
              <a:ext uri="{FF2B5EF4-FFF2-40B4-BE49-F238E27FC236}">
                <a16:creationId xmlns:a16="http://schemas.microsoft.com/office/drawing/2014/main" id="{D1CF1FB5-CF58-B0C6-B696-1964110AA677}"/>
              </a:ext>
            </a:extLst>
          </p:cNvPr>
          <p:cNvCxnSpPr/>
          <p:nvPr/>
        </p:nvCxnSpPr>
        <p:spPr>
          <a:xfrm rot="5400000">
            <a:off x="47905" y="817983"/>
            <a:ext cx="1397310" cy="576854"/>
          </a:xfrm>
          <a:prstGeom prst="bentConnector3">
            <a:avLst>
              <a:gd name="adj1" fmla="val -664"/>
            </a:avLst>
          </a:prstGeom>
          <a:ln>
            <a:solidFill>
              <a:schemeClr val="bg1"/>
            </a:solidFill>
          </a:ln>
        </p:spPr>
        <p:style>
          <a:lnRef idx="3">
            <a:schemeClr val="dk1"/>
          </a:lnRef>
          <a:fillRef idx="0">
            <a:schemeClr val="dk1"/>
          </a:fillRef>
          <a:effectRef idx="2">
            <a:schemeClr val="dk1"/>
          </a:effectRef>
          <a:fontRef idx="minor">
            <a:schemeClr val="tx1"/>
          </a:fontRef>
        </p:style>
      </p:cxnSp>
      <p:sp>
        <p:nvSpPr>
          <p:cNvPr id="2" name="TextBox 1">
            <a:extLst>
              <a:ext uri="{FF2B5EF4-FFF2-40B4-BE49-F238E27FC236}">
                <a16:creationId xmlns:a16="http://schemas.microsoft.com/office/drawing/2014/main" id="{AB987E6A-40BD-BDE6-31D0-B8F074E4F056}"/>
              </a:ext>
            </a:extLst>
          </p:cNvPr>
          <p:cNvSpPr txBox="1"/>
          <p:nvPr/>
        </p:nvSpPr>
        <p:spPr>
          <a:xfrm>
            <a:off x="640081" y="212369"/>
            <a:ext cx="11551920" cy="646331"/>
          </a:xfrm>
          <a:prstGeom prst="rect">
            <a:avLst/>
          </a:prstGeom>
          <a:noFill/>
        </p:spPr>
        <p:txBody>
          <a:bodyPr wrap="square" rtlCol="1">
            <a:spAutoFit/>
          </a:bodyPr>
          <a:lstStyle/>
          <a:p>
            <a:pPr algn="r"/>
            <a:r>
              <a:rPr lang="fa-IR" sz="3600" dirty="0">
                <a:highlight>
                  <a:srgbClr val="F5DAB3"/>
                </a:highlight>
                <a:latin typeface="Adobe Arabic" panose="02040503050201020203" pitchFamily="18" charset="-78"/>
                <a:cs typeface="B Nazanin" panose="00000400000000000000" pitchFamily="2" charset="-78"/>
              </a:rPr>
              <a:t> اهم اقدامات پهلوی دوم: </a:t>
            </a:r>
            <a:r>
              <a:rPr lang="fa-IR" sz="3600" dirty="0" err="1">
                <a:highlight>
                  <a:srgbClr val="F5DAB3"/>
                </a:highlight>
                <a:latin typeface="Adobe Arabic" panose="02040503050201020203" pitchFamily="18" charset="-78"/>
                <a:cs typeface="B Nazanin" panose="00000400000000000000" pitchFamily="2" charset="-78"/>
              </a:rPr>
              <a:t>سیاست‌های</a:t>
            </a:r>
            <a:r>
              <a:rPr lang="fa-IR" sz="3600" dirty="0">
                <a:highlight>
                  <a:srgbClr val="F5DAB3"/>
                </a:highlight>
                <a:latin typeface="Adobe Arabic" panose="02040503050201020203" pitchFamily="18" charset="-78"/>
                <a:cs typeface="B Nazanin" panose="00000400000000000000" pitchFamily="2" charset="-78"/>
              </a:rPr>
              <a:t> توسعه اقتصادی و صنعتی</a:t>
            </a:r>
          </a:p>
        </p:txBody>
      </p:sp>
      <p:pic>
        <p:nvPicPr>
          <p:cNvPr id="2050" name="Picture 2" descr="بالاترین: شاهنشاه آریامهر و شهبانو فرح پهلوی بدون بادیگارد و راننده شخصی در  خیابان‌ها تهران !!! ویدئو">
            <a:extLst>
              <a:ext uri="{FF2B5EF4-FFF2-40B4-BE49-F238E27FC236}">
                <a16:creationId xmlns:a16="http://schemas.microsoft.com/office/drawing/2014/main" id="{D106D5BF-DBC1-A4B8-8FC4-C6A36C6CA1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9608" y="858700"/>
            <a:ext cx="3640124" cy="4792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5969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7D125-D062-2282-0BBE-1F7F3F47BD0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EBFCC92-415B-AAAB-23C7-8E144460E656}"/>
              </a:ext>
            </a:extLst>
          </p:cNvPr>
          <p:cNvSpPr/>
          <p:nvPr/>
        </p:nvSpPr>
        <p:spPr>
          <a:xfrm>
            <a:off x="0" y="0"/>
            <a:ext cx="12192000" cy="6858000"/>
          </a:xfrm>
          <a:prstGeom prst="rect">
            <a:avLst/>
          </a:prstGeom>
          <a:solidFill>
            <a:schemeClr val="tx1"/>
          </a:solidFill>
        </p:spPr>
        <p:style>
          <a:lnRef idx="2">
            <a:schemeClr val="dk1"/>
          </a:lnRef>
          <a:fillRef idx="1">
            <a:schemeClr val="lt1"/>
          </a:fillRef>
          <a:effectRef idx="0">
            <a:schemeClr val="dk1"/>
          </a:effectRef>
          <a:fontRef idx="minor">
            <a:schemeClr val="dk1"/>
          </a:fontRef>
        </p:style>
        <p:txBody>
          <a:bodyPr rtlCol="1" anchor="ctr"/>
          <a:lstStyle/>
          <a:p>
            <a:pPr algn="ctr"/>
            <a:endParaRPr lang="fa-IR"/>
          </a:p>
        </p:txBody>
      </p:sp>
      <p:sp>
        <p:nvSpPr>
          <p:cNvPr id="12" name="TextBox 11">
            <a:extLst>
              <a:ext uri="{FF2B5EF4-FFF2-40B4-BE49-F238E27FC236}">
                <a16:creationId xmlns:a16="http://schemas.microsoft.com/office/drawing/2014/main" id="{2B2588D4-D848-884A-B181-CBDBD2C43BDF}"/>
              </a:ext>
            </a:extLst>
          </p:cNvPr>
          <p:cNvSpPr txBox="1"/>
          <p:nvPr/>
        </p:nvSpPr>
        <p:spPr>
          <a:xfrm>
            <a:off x="835323" y="1089434"/>
            <a:ext cx="7482337" cy="4585871"/>
          </a:xfrm>
          <a:prstGeom prst="rect">
            <a:avLst/>
          </a:prstGeom>
          <a:solidFill>
            <a:schemeClr val="accent5">
              <a:lumMod val="50000"/>
            </a:schemeClr>
          </a:solidFill>
        </p:spPr>
        <p:txBody>
          <a:bodyPr wrap="square" rtlCol="1">
            <a:spAutoFit/>
          </a:bodyPr>
          <a:lstStyle>
            <a:defPPr>
              <a:defRPr lang="fa-IR"/>
            </a:defPPr>
            <a:lvl1pPr algn="just" rtl="1">
              <a:defRPr>
                <a:solidFill>
                  <a:schemeClr val="bg1"/>
                </a:solidFill>
                <a:latin typeface="IRPooya" panose="02000503000000020002" pitchFamily="2" charset="-78"/>
                <a:cs typeface="IRPooya" panose="02000503000000020002" pitchFamily="2" charset="-78"/>
              </a:defRPr>
            </a:lvl1pPr>
          </a:lstStyle>
          <a:p>
            <a:r>
              <a:rPr lang="fa-IR" sz="2800" b="1" dirty="0"/>
              <a:t>1) اتحاد با غرب</a:t>
            </a:r>
            <a:r>
              <a:rPr lang="fa-IR" sz="2800" dirty="0"/>
              <a:t>: همکاری نزدیک با ایالات متحده و اروپا در دوران جنگ سرد.</a:t>
            </a:r>
          </a:p>
          <a:p>
            <a:r>
              <a:rPr lang="fa-IR" sz="2800" b="1" dirty="0"/>
              <a:t>2) روابط با اسرائیل</a:t>
            </a:r>
            <a:r>
              <a:rPr lang="fa-IR" sz="2800" dirty="0"/>
              <a:t>: برقراری روابط غیررسمی با اسرائیل و همکاری امنیتی.</a:t>
            </a:r>
          </a:p>
          <a:p>
            <a:r>
              <a:rPr lang="fa-IR" sz="2800" b="1" dirty="0"/>
              <a:t>3) کنترل </a:t>
            </a:r>
            <a:r>
              <a:rPr lang="fa-IR" sz="2800" b="1" dirty="0" err="1"/>
              <a:t>تنش‌ها</a:t>
            </a:r>
            <a:r>
              <a:rPr lang="fa-IR" sz="2800" b="1" dirty="0"/>
              <a:t> در خلیج فارس</a:t>
            </a:r>
            <a:r>
              <a:rPr lang="fa-IR" sz="2800" dirty="0"/>
              <a:t>: ادعای مالکیت بر بحرین (تا سال ۱۳۴۹) و سپس پذیرش استقلال آن.</a:t>
            </a:r>
          </a:p>
          <a:p>
            <a:r>
              <a:rPr lang="fa-IR" sz="2800" b="1" dirty="0"/>
              <a:t>4) افزایش نقش ایران به عنوان «ژاندارم منطقه»</a:t>
            </a:r>
            <a:r>
              <a:rPr lang="fa-IR" sz="2800" dirty="0"/>
              <a:t>: با حمایت آمریکا، ایران نقش کلیدی در ثبات خلیج فارس ایفا </a:t>
            </a:r>
            <a:r>
              <a:rPr lang="fa-IR" sz="2800" dirty="0" err="1"/>
              <a:t>می‌کرد</a:t>
            </a:r>
            <a:r>
              <a:rPr lang="fa-IR" sz="2800" dirty="0"/>
              <a:t>.</a:t>
            </a:r>
          </a:p>
          <a:p>
            <a:br>
              <a:rPr lang="fa-IR" sz="2800" dirty="0"/>
            </a:br>
            <a:endParaRPr lang="en-US" sz="4000" dirty="0"/>
          </a:p>
        </p:txBody>
      </p:sp>
      <p:cxnSp>
        <p:nvCxnSpPr>
          <p:cNvPr id="21" name="Connector: Elbow 20">
            <a:extLst>
              <a:ext uri="{FF2B5EF4-FFF2-40B4-BE49-F238E27FC236}">
                <a16:creationId xmlns:a16="http://schemas.microsoft.com/office/drawing/2014/main" id="{D1CF1FB5-CF58-B0C6-B696-1964110AA677}"/>
              </a:ext>
            </a:extLst>
          </p:cNvPr>
          <p:cNvCxnSpPr/>
          <p:nvPr/>
        </p:nvCxnSpPr>
        <p:spPr>
          <a:xfrm rot="5400000">
            <a:off x="47905" y="817983"/>
            <a:ext cx="1397310" cy="576854"/>
          </a:xfrm>
          <a:prstGeom prst="bentConnector3">
            <a:avLst>
              <a:gd name="adj1" fmla="val -664"/>
            </a:avLst>
          </a:prstGeom>
          <a:ln>
            <a:solidFill>
              <a:schemeClr val="bg1"/>
            </a:solidFill>
          </a:ln>
        </p:spPr>
        <p:style>
          <a:lnRef idx="3">
            <a:schemeClr val="dk1"/>
          </a:lnRef>
          <a:fillRef idx="0">
            <a:schemeClr val="dk1"/>
          </a:fillRef>
          <a:effectRef idx="2">
            <a:schemeClr val="dk1"/>
          </a:effectRef>
          <a:fontRef idx="minor">
            <a:schemeClr val="tx1"/>
          </a:fontRef>
        </p:style>
      </p:cxnSp>
      <p:sp>
        <p:nvSpPr>
          <p:cNvPr id="2" name="TextBox 1">
            <a:extLst>
              <a:ext uri="{FF2B5EF4-FFF2-40B4-BE49-F238E27FC236}">
                <a16:creationId xmlns:a16="http://schemas.microsoft.com/office/drawing/2014/main" id="{AB987E6A-40BD-BDE6-31D0-B8F074E4F056}"/>
              </a:ext>
            </a:extLst>
          </p:cNvPr>
          <p:cNvSpPr txBox="1"/>
          <p:nvPr/>
        </p:nvSpPr>
        <p:spPr>
          <a:xfrm>
            <a:off x="-217170" y="212369"/>
            <a:ext cx="12409171" cy="646331"/>
          </a:xfrm>
          <a:prstGeom prst="rect">
            <a:avLst/>
          </a:prstGeom>
          <a:noFill/>
        </p:spPr>
        <p:txBody>
          <a:bodyPr wrap="square" rtlCol="1">
            <a:spAutoFit/>
          </a:bodyPr>
          <a:lstStyle/>
          <a:p>
            <a:pPr algn="r"/>
            <a:r>
              <a:rPr lang="fa-IR" sz="3600" dirty="0">
                <a:highlight>
                  <a:srgbClr val="F5DAB3"/>
                </a:highlight>
                <a:latin typeface="Adobe Arabic" panose="02040503050201020203" pitchFamily="18" charset="-78"/>
                <a:cs typeface="B Nazanin" panose="00000400000000000000" pitchFamily="2" charset="-78"/>
              </a:rPr>
              <a:t> اهم اقدامات پهلوی دوم: سیاست خارجی</a:t>
            </a:r>
          </a:p>
        </p:txBody>
      </p:sp>
      <p:pic>
        <p:nvPicPr>
          <p:cNvPr id="2050" name="Picture 2" descr="بالاترین: شاهنشاه آریامهر و شهبانو فرح پهلوی بدون بادیگارد و راننده شخصی در  خیابان‌ها تهران !!! ویدئو">
            <a:extLst>
              <a:ext uri="{FF2B5EF4-FFF2-40B4-BE49-F238E27FC236}">
                <a16:creationId xmlns:a16="http://schemas.microsoft.com/office/drawing/2014/main" id="{D106D5BF-DBC1-A4B8-8FC4-C6A36C6CA1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9608" y="858700"/>
            <a:ext cx="3640124" cy="4792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7364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7D125-D062-2282-0BBE-1F7F3F47BD0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EBFCC92-415B-AAAB-23C7-8E144460E656}"/>
              </a:ext>
            </a:extLst>
          </p:cNvPr>
          <p:cNvSpPr/>
          <p:nvPr/>
        </p:nvSpPr>
        <p:spPr>
          <a:xfrm>
            <a:off x="0" y="0"/>
            <a:ext cx="12192000" cy="6858000"/>
          </a:xfrm>
          <a:prstGeom prst="rect">
            <a:avLst/>
          </a:prstGeom>
          <a:solidFill>
            <a:schemeClr val="tx1"/>
          </a:solidFill>
        </p:spPr>
        <p:style>
          <a:lnRef idx="2">
            <a:schemeClr val="dk1"/>
          </a:lnRef>
          <a:fillRef idx="1">
            <a:schemeClr val="lt1"/>
          </a:fillRef>
          <a:effectRef idx="0">
            <a:schemeClr val="dk1"/>
          </a:effectRef>
          <a:fontRef idx="minor">
            <a:schemeClr val="dk1"/>
          </a:fontRef>
        </p:style>
        <p:txBody>
          <a:bodyPr rtlCol="1" anchor="ctr"/>
          <a:lstStyle/>
          <a:p>
            <a:pPr algn="ctr"/>
            <a:endParaRPr lang="fa-IR"/>
          </a:p>
        </p:txBody>
      </p:sp>
      <p:sp>
        <p:nvSpPr>
          <p:cNvPr id="12" name="TextBox 11">
            <a:extLst>
              <a:ext uri="{FF2B5EF4-FFF2-40B4-BE49-F238E27FC236}">
                <a16:creationId xmlns:a16="http://schemas.microsoft.com/office/drawing/2014/main" id="{2B2588D4-D848-884A-B181-CBDBD2C43BDF}"/>
              </a:ext>
            </a:extLst>
          </p:cNvPr>
          <p:cNvSpPr txBox="1"/>
          <p:nvPr/>
        </p:nvSpPr>
        <p:spPr>
          <a:xfrm>
            <a:off x="835323" y="1089434"/>
            <a:ext cx="7482337" cy="5078313"/>
          </a:xfrm>
          <a:prstGeom prst="rect">
            <a:avLst/>
          </a:prstGeom>
          <a:solidFill>
            <a:schemeClr val="accent5">
              <a:lumMod val="50000"/>
            </a:schemeClr>
          </a:solidFill>
        </p:spPr>
        <p:txBody>
          <a:bodyPr wrap="square" rtlCol="1">
            <a:spAutoFit/>
          </a:bodyPr>
          <a:lstStyle>
            <a:defPPr>
              <a:defRPr lang="fa-IR"/>
            </a:defPPr>
            <a:lvl1pPr algn="just" rtl="1">
              <a:defRPr>
                <a:solidFill>
                  <a:schemeClr val="bg1"/>
                </a:solidFill>
                <a:latin typeface="IRPooya" panose="02000503000000020002" pitchFamily="2" charset="-78"/>
                <a:cs typeface="IRPooya" panose="02000503000000020002" pitchFamily="2" charset="-78"/>
              </a:defRPr>
            </a:lvl1pPr>
          </a:lstStyle>
          <a:p>
            <a:r>
              <a:rPr lang="fa-IR" dirty="0"/>
              <a:t>اصل چهار ترومن برنامه‌ای بود که در سال ۱۹۴۹ توسط هری ترومن، رئیس‌جمهور آمریکا، برای کمک به کشورهای در حال توسعه به‌منظور مقابله با نفوذ کمونیسم و گسترش </a:t>
            </a:r>
            <a:r>
              <a:rPr lang="fa-IR" dirty="0" err="1"/>
              <a:t>سرمایه‌داری</a:t>
            </a:r>
            <a:r>
              <a:rPr lang="fa-IR" dirty="0"/>
              <a:t> طراحی شد. این برنامه در ایران از سال ۱۳۲۹ (۱۹۵۰) آغاز شد و تا اواسط دهه ۱۳۳۰ ادامه یافت.</a:t>
            </a:r>
          </a:p>
          <a:p>
            <a:endParaRPr lang="fa-IR" dirty="0"/>
          </a:p>
          <a:p>
            <a:r>
              <a:rPr lang="fa-IR" dirty="0"/>
              <a:t>پس از کودتای ۲۸ مرداد ۱۳۳۲ و بازگشت محمدرضا شاه به قدرت، برنامه‌ریزی توسعه به‌عنوان یکی از ابزارهای اصلی مدیریت کشور در دستور کار قرار گرفت. این برنامه‌ها با هدف نوسازی اقتصاد و جامعه ایران و با حمایت مالی درآمدهای نفتی و کمک‌های خارجی اجرا شدند.</a:t>
            </a:r>
          </a:p>
          <a:p>
            <a:endParaRPr lang="fa-IR" dirty="0"/>
          </a:p>
          <a:p>
            <a:r>
              <a:rPr lang="fa-IR" b="1" dirty="0"/>
              <a:t>نقش و تأثیرات برنامه‌ریزی توسعه:</a:t>
            </a:r>
          </a:p>
          <a:p>
            <a:r>
              <a:rPr lang="fa-IR" dirty="0"/>
              <a:t>۱. </a:t>
            </a:r>
            <a:r>
              <a:rPr lang="fa-IR" b="1" dirty="0"/>
              <a:t>تشکیل سازمان برنامه و بودجه:</a:t>
            </a:r>
            <a:endParaRPr lang="fa-IR" dirty="0"/>
          </a:p>
          <a:p>
            <a:r>
              <a:rPr lang="fa-IR" dirty="0"/>
              <a:t>سازمان برنامه و بودجه در سال ۱۳۲۷ تأسیس شد و نقش محوری در تدوین و اجرای برنامه‌های توسعه ایفا کرد.</a:t>
            </a:r>
          </a:p>
          <a:p>
            <a:r>
              <a:rPr lang="fa-IR" dirty="0"/>
              <a:t>این سازمان با همکاری کارشناسان داخلی و خارجی، برنامه‌های پنج‌ساله توسعه را طراحی و اجرا کرد.</a:t>
            </a:r>
          </a:p>
          <a:p>
            <a:r>
              <a:rPr lang="fa-IR" dirty="0"/>
              <a:t>۲. </a:t>
            </a:r>
            <a:r>
              <a:rPr lang="fa-IR" b="1" dirty="0"/>
              <a:t>برنامه‌های پنج‌ساله توسعه:</a:t>
            </a:r>
            <a:endParaRPr lang="fa-IR" dirty="0"/>
          </a:p>
          <a:p>
            <a:r>
              <a:rPr lang="fa-IR" b="1" dirty="0"/>
              <a:t>برنامه اول (۱۳۳۴–۱۳۳۸):</a:t>
            </a:r>
            <a:r>
              <a:rPr lang="fa-IR" dirty="0"/>
              <a:t> تمرکز بر توسعه زیرساخت‌ها، کشاورزی، و صنایع سبک.</a:t>
            </a:r>
          </a:p>
          <a:p>
            <a:r>
              <a:rPr lang="fa-IR" b="1" dirty="0"/>
              <a:t>برنامه دوم (۱۳۳۹–۱۳۴۳):</a:t>
            </a:r>
            <a:r>
              <a:rPr lang="fa-IR" dirty="0"/>
              <a:t> تأکید بر صنعتی‌سازی و گسترش بخش خصوصی.</a:t>
            </a:r>
          </a:p>
          <a:p>
            <a:r>
              <a:rPr lang="fa-IR" b="1" dirty="0"/>
              <a:t>برنامه سوم (۱۳۴۷–۱۳۵۱) و برنامه چهارم (۱۳۵۲–۱۳۵۶):</a:t>
            </a:r>
            <a:r>
              <a:rPr lang="fa-IR" dirty="0"/>
              <a:t> تمرکز بر صنایع سنگین، نوسازی شهری و گسترش خدمات اجتماعی.</a:t>
            </a:r>
          </a:p>
        </p:txBody>
      </p:sp>
      <p:cxnSp>
        <p:nvCxnSpPr>
          <p:cNvPr id="21" name="Connector: Elbow 20">
            <a:extLst>
              <a:ext uri="{FF2B5EF4-FFF2-40B4-BE49-F238E27FC236}">
                <a16:creationId xmlns:a16="http://schemas.microsoft.com/office/drawing/2014/main" id="{D1CF1FB5-CF58-B0C6-B696-1964110AA677}"/>
              </a:ext>
            </a:extLst>
          </p:cNvPr>
          <p:cNvCxnSpPr/>
          <p:nvPr/>
        </p:nvCxnSpPr>
        <p:spPr>
          <a:xfrm rot="5400000">
            <a:off x="47905" y="817983"/>
            <a:ext cx="1397310" cy="576854"/>
          </a:xfrm>
          <a:prstGeom prst="bentConnector3">
            <a:avLst>
              <a:gd name="adj1" fmla="val -664"/>
            </a:avLst>
          </a:prstGeom>
          <a:ln>
            <a:solidFill>
              <a:schemeClr val="bg1"/>
            </a:solidFill>
          </a:ln>
        </p:spPr>
        <p:style>
          <a:lnRef idx="3">
            <a:schemeClr val="dk1"/>
          </a:lnRef>
          <a:fillRef idx="0">
            <a:schemeClr val="dk1"/>
          </a:fillRef>
          <a:effectRef idx="2">
            <a:schemeClr val="dk1"/>
          </a:effectRef>
          <a:fontRef idx="minor">
            <a:schemeClr val="tx1"/>
          </a:fontRef>
        </p:style>
      </p:cxnSp>
      <p:sp>
        <p:nvSpPr>
          <p:cNvPr id="2" name="TextBox 1">
            <a:extLst>
              <a:ext uri="{FF2B5EF4-FFF2-40B4-BE49-F238E27FC236}">
                <a16:creationId xmlns:a16="http://schemas.microsoft.com/office/drawing/2014/main" id="{AB987E6A-40BD-BDE6-31D0-B8F074E4F056}"/>
              </a:ext>
            </a:extLst>
          </p:cNvPr>
          <p:cNvSpPr txBox="1"/>
          <p:nvPr/>
        </p:nvSpPr>
        <p:spPr>
          <a:xfrm>
            <a:off x="-217170" y="212369"/>
            <a:ext cx="12409171" cy="646331"/>
          </a:xfrm>
          <a:prstGeom prst="rect">
            <a:avLst/>
          </a:prstGeom>
          <a:noFill/>
        </p:spPr>
        <p:txBody>
          <a:bodyPr wrap="square" rtlCol="1">
            <a:spAutoFit/>
          </a:bodyPr>
          <a:lstStyle/>
          <a:p>
            <a:pPr algn="r"/>
            <a:r>
              <a:rPr lang="fa-IR" sz="3600" dirty="0">
                <a:highlight>
                  <a:srgbClr val="F5DAB3"/>
                </a:highlight>
                <a:latin typeface="Adobe Arabic" panose="02040503050201020203" pitchFamily="18" charset="-78"/>
                <a:cs typeface="B Nazanin" panose="00000400000000000000" pitchFamily="2" charset="-78"/>
              </a:rPr>
              <a:t> اهم اقدامات پهلوی دوم: </a:t>
            </a:r>
            <a:r>
              <a:rPr lang="fa-IR" sz="3600" dirty="0" err="1">
                <a:highlight>
                  <a:srgbClr val="F5DAB3"/>
                </a:highlight>
                <a:latin typeface="Adobe Arabic" panose="02040503050201020203" pitchFamily="18" charset="-78"/>
                <a:cs typeface="B Nazanin" panose="00000400000000000000" pitchFamily="2" charset="-78"/>
              </a:rPr>
              <a:t>برنامه‌ریزی</a:t>
            </a:r>
            <a:r>
              <a:rPr lang="fa-IR" sz="3600" dirty="0">
                <a:highlight>
                  <a:srgbClr val="F5DAB3"/>
                </a:highlight>
                <a:latin typeface="Adobe Arabic" panose="02040503050201020203" pitchFamily="18" charset="-78"/>
                <a:cs typeface="B Nazanin" panose="00000400000000000000" pitchFamily="2" charset="-78"/>
              </a:rPr>
              <a:t> توسعه </a:t>
            </a:r>
          </a:p>
        </p:txBody>
      </p:sp>
      <p:pic>
        <p:nvPicPr>
          <p:cNvPr id="2050" name="Picture 2" descr="بالاترین: شاهنشاه آریامهر و شهبانو فرح پهلوی بدون بادیگارد و راننده شخصی در  خیابان‌ها تهران !!! ویدئو">
            <a:extLst>
              <a:ext uri="{FF2B5EF4-FFF2-40B4-BE49-F238E27FC236}">
                <a16:creationId xmlns:a16="http://schemas.microsoft.com/office/drawing/2014/main" id="{D106D5BF-DBC1-A4B8-8FC4-C6A36C6CA1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9608" y="858700"/>
            <a:ext cx="3640124" cy="4792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7789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7D125-D062-2282-0BBE-1F7F3F47BD0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EBFCC92-415B-AAAB-23C7-8E144460E656}"/>
              </a:ext>
            </a:extLst>
          </p:cNvPr>
          <p:cNvSpPr/>
          <p:nvPr/>
        </p:nvSpPr>
        <p:spPr>
          <a:xfrm>
            <a:off x="0" y="0"/>
            <a:ext cx="12192000" cy="6858000"/>
          </a:xfrm>
          <a:prstGeom prst="rect">
            <a:avLst/>
          </a:prstGeom>
          <a:solidFill>
            <a:schemeClr val="tx1"/>
          </a:solidFill>
        </p:spPr>
        <p:style>
          <a:lnRef idx="2">
            <a:schemeClr val="dk1"/>
          </a:lnRef>
          <a:fillRef idx="1">
            <a:schemeClr val="lt1"/>
          </a:fillRef>
          <a:effectRef idx="0">
            <a:schemeClr val="dk1"/>
          </a:effectRef>
          <a:fontRef idx="minor">
            <a:schemeClr val="dk1"/>
          </a:fontRef>
        </p:style>
        <p:txBody>
          <a:bodyPr rtlCol="1" anchor="ctr"/>
          <a:lstStyle/>
          <a:p>
            <a:pPr algn="ctr"/>
            <a:endParaRPr lang="fa-IR"/>
          </a:p>
        </p:txBody>
      </p:sp>
      <p:sp>
        <p:nvSpPr>
          <p:cNvPr id="12" name="TextBox 11">
            <a:extLst>
              <a:ext uri="{FF2B5EF4-FFF2-40B4-BE49-F238E27FC236}">
                <a16:creationId xmlns:a16="http://schemas.microsoft.com/office/drawing/2014/main" id="{2B2588D4-D848-884A-B181-CBDBD2C43BDF}"/>
              </a:ext>
            </a:extLst>
          </p:cNvPr>
          <p:cNvSpPr txBox="1"/>
          <p:nvPr/>
        </p:nvSpPr>
        <p:spPr>
          <a:xfrm>
            <a:off x="835323" y="1089434"/>
            <a:ext cx="7482337" cy="4524315"/>
          </a:xfrm>
          <a:prstGeom prst="rect">
            <a:avLst/>
          </a:prstGeom>
          <a:solidFill>
            <a:schemeClr val="accent5">
              <a:lumMod val="50000"/>
            </a:schemeClr>
          </a:solidFill>
        </p:spPr>
        <p:txBody>
          <a:bodyPr wrap="square" rtlCol="1">
            <a:spAutoFit/>
          </a:bodyPr>
          <a:lstStyle>
            <a:defPPr>
              <a:defRPr lang="fa-IR"/>
            </a:defPPr>
            <a:lvl1pPr algn="just" rtl="1">
              <a:defRPr>
                <a:solidFill>
                  <a:schemeClr val="bg1"/>
                </a:solidFill>
                <a:latin typeface="IRPooya" panose="02000503000000020002" pitchFamily="2" charset="-78"/>
                <a:cs typeface="IRPooya" panose="02000503000000020002" pitchFamily="2" charset="-78"/>
              </a:defRPr>
            </a:lvl1pPr>
          </a:lstStyle>
          <a:p>
            <a:r>
              <a:rPr lang="fa-IR" dirty="0"/>
              <a:t>۳. </a:t>
            </a:r>
            <a:r>
              <a:rPr lang="fa-IR" b="1" dirty="0"/>
              <a:t>اصلاحات ارضی (انقلاب سفید):</a:t>
            </a:r>
            <a:endParaRPr lang="fa-IR" dirty="0"/>
          </a:p>
          <a:p>
            <a:r>
              <a:rPr lang="fa-IR" dirty="0"/>
              <a:t>اصلاحات ارضی به‌عنوان بخشی از برنامه‌های </a:t>
            </a:r>
            <a:r>
              <a:rPr lang="fa-IR" dirty="0" err="1"/>
              <a:t>توسعه،با</a:t>
            </a:r>
            <a:r>
              <a:rPr lang="fa-IR" dirty="0"/>
              <a:t> هدف کاهش نفوذ </a:t>
            </a:r>
            <a:r>
              <a:rPr lang="fa-IR" dirty="0" err="1"/>
              <a:t>زمین‌داران</a:t>
            </a:r>
            <a:r>
              <a:rPr lang="fa-IR" dirty="0"/>
              <a:t> بزرگ و ایجاد طبقه متوسط روستایی اجرا شد.</a:t>
            </a:r>
          </a:p>
          <a:p>
            <a:r>
              <a:rPr lang="fa-IR" dirty="0"/>
              <a:t>این اصلاحات اگرچه به بهبود وضعیت برخی کشاورزان کمک کرد، اما به دلیل نبود حمایت کافی از کشاورزان خرده‌پا و ناکافی بودن زیرساخت‌ها، نتایج مطلوبی نداشت.</a:t>
            </a:r>
          </a:p>
          <a:p>
            <a:r>
              <a:rPr lang="fa-IR" dirty="0"/>
              <a:t>۴. </a:t>
            </a:r>
            <a:r>
              <a:rPr lang="fa-IR" b="1" dirty="0"/>
              <a:t>صنعتی‌سازی و شهرنشینی:</a:t>
            </a:r>
            <a:endParaRPr lang="fa-IR" dirty="0"/>
          </a:p>
          <a:p>
            <a:r>
              <a:rPr lang="fa-IR" dirty="0"/>
              <a:t>سرمایه‌گذاری در صنایع سنگین (مانند فولاد و پتروشیمی) و گسترش شهرنشینی با ساخت شهرک‌های جدید.</a:t>
            </a:r>
          </a:p>
          <a:p>
            <a:r>
              <a:rPr lang="fa-IR" dirty="0"/>
              <a:t>رشد سریع شهرنشینی بدون برنامه‌ریزی مناسب، به مشکلاتی مانند حاشیه‌نشینی و نابرابری اجتماعی دامن زد.</a:t>
            </a:r>
          </a:p>
          <a:p>
            <a:r>
              <a:rPr lang="fa-IR" dirty="0"/>
              <a:t>5.  </a:t>
            </a:r>
            <a:r>
              <a:rPr lang="fa-IR" b="1" dirty="0"/>
              <a:t>تأثیرات اجتماعی و اقتصادی:</a:t>
            </a:r>
            <a:endParaRPr lang="fa-IR" dirty="0"/>
          </a:p>
          <a:p>
            <a:r>
              <a:rPr lang="fa-IR" dirty="0"/>
              <a:t>رشد اقتصادی سریع، اما ناهمگون، که به افزایش شکاف طبقاتی و نارضایتی عمومی انجامید.</a:t>
            </a:r>
          </a:p>
          <a:p>
            <a:r>
              <a:rPr lang="fa-IR" dirty="0"/>
              <a:t>گسترش آموزش و بهداشت، اما با کیفیت نابرابر و تمرکز بر مناطق شهری.</a:t>
            </a:r>
          </a:p>
          <a:p>
            <a:r>
              <a:rPr lang="fa-IR" dirty="0"/>
              <a:t>وابستگی فزاینده اقتصاد به درآمدهای نفتی و واردات کالاهای صنعتی.</a:t>
            </a:r>
          </a:p>
          <a:p>
            <a:br>
              <a:rPr lang="fa-IR" dirty="0"/>
            </a:br>
            <a:endParaRPr lang="fa-IR" dirty="0"/>
          </a:p>
        </p:txBody>
      </p:sp>
      <p:cxnSp>
        <p:nvCxnSpPr>
          <p:cNvPr id="21" name="Connector: Elbow 20">
            <a:extLst>
              <a:ext uri="{FF2B5EF4-FFF2-40B4-BE49-F238E27FC236}">
                <a16:creationId xmlns:a16="http://schemas.microsoft.com/office/drawing/2014/main" id="{D1CF1FB5-CF58-B0C6-B696-1964110AA677}"/>
              </a:ext>
            </a:extLst>
          </p:cNvPr>
          <p:cNvCxnSpPr/>
          <p:nvPr/>
        </p:nvCxnSpPr>
        <p:spPr>
          <a:xfrm rot="5400000">
            <a:off x="47905" y="817983"/>
            <a:ext cx="1397310" cy="576854"/>
          </a:xfrm>
          <a:prstGeom prst="bentConnector3">
            <a:avLst>
              <a:gd name="adj1" fmla="val -664"/>
            </a:avLst>
          </a:prstGeom>
          <a:ln>
            <a:solidFill>
              <a:schemeClr val="bg1"/>
            </a:solidFill>
          </a:ln>
        </p:spPr>
        <p:style>
          <a:lnRef idx="3">
            <a:schemeClr val="dk1"/>
          </a:lnRef>
          <a:fillRef idx="0">
            <a:schemeClr val="dk1"/>
          </a:fillRef>
          <a:effectRef idx="2">
            <a:schemeClr val="dk1"/>
          </a:effectRef>
          <a:fontRef idx="minor">
            <a:schemeClr val="tx1"/>
          </a:fontRef>
        </p:style>
      </p:cxnSp>
      <p:sp>
        <p:nvSpPr>
          <p:cNvPr id="2" name="TextBox 1">
            <a:extLst>
              <a:ext uri="{FF2B5EF4-FFF2-40B4-BE49-F238E27FC236}">
                <a16:creationId xmlns:a16="http://schemas.microsoft.com/office/drawing/2014/main" id="{AB987E6A-40BD-BDE6-31D0-B8F074E4F056}"/>
              </a:ext>
            </a:extLst>
          </p:cNvPr>
          <p:cNvSpPr txBox="1"/>
          <p:nvPr/>
        </p:nvSpPr>
        <p:spPr>
          <a:xfrm>
            <a:off x="-217170" y="212369"/>
            <a:ext cx="12409171" cy="646331"/>
          </a:xfrm>
          <a:prstGeom prst="rect">
            <a:avLst/>
          </a:prstGeom>
          <a:noFill/>
        </p:spPr>
        <p:txBody>
          <a:bodyPr wrap="square" rtlCol="1">
            <a:spAutoFit/>
          </a:bodyPr>
          <a:lstStyle/>
          <a:p>
            <a:pPr algn="r"/>
            <a:r>
              <a:rPr lang="fa-IR" sz="3600" dirty="0">
                <a:highlight>
                  <a:srgbClr val="F5DAB3"/>
                </a:highlight>
                <a:latin typeface="Adobe Arabic" panose="02040503050201020203" pitchFamily="18" charset="-78"/>
                <a:cs typeface="B Nazanin" panose="00000400000000000000" pitchFamily="2" charset="-78"/>
              </a:rPr>
              <a:t> اهم اقدامات پهلوی دوم: </a:t>
            </a:r>
            <a:r>
              <a:rPr lang="fa-IR" sz="3600" dirty="0" err="1">
                <a:highlight>
                  <a:srgbClr val="F5DAB3"/>
                </a:highlight>
                <a:latin typeface="Adobe Arabic" panose="02040503050201020203" pitchFamily="18" charset="-78"/>
                <a:cs typeface="B Nazanin" panose="00000400000000000000" pitchFamily="2" charset="-78"/>
              </a:rPr>
              <a:t>برنامه‌ریزی</a:t>
            </a:r>
            <a:r>
              <a:rPr lang="fa-IR" sz="3600" dirty="0">
                <a:highlight>
                  <a:srgbClr val="F5DAB3"/>
                </a:highlight>
                <a:latin typeface="Adobe Arabic" panose="02040503050201020203" pitchFamily="18" charset="-78"/>
                <a:cs typeface="B Nazanin" panose="00000400000000000000" pitchFamily="2" charset="-78"/>
              </a:rPr>
              <a:t> توسعه </a:t>
            </a:r>
          </a:p>
        </p:txBody>
      </p:sp>
      <p:pic>
        <p:nvPicPr>
          <p:cNvPr id="2050" name="Picture 2" descr="بالاترین: شاهنشاه آریامهر و شهبانو فرح پهلوی بدون بادیگارد و راننده شخصی در  خیابان‌ها تهران !!! ویدئو">
            <a:extLst>
              <a:ext uri="{FF2B5EF4-FFF2-40B4-BE49-F238E27FC236}">
                <a16:creationId xmlns:a16="http://schemas.microsoft.com/office/drawing/2014/main" id="{D106D5BF-DBC1-A4B8-8FC4-C6A36C6CA1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9608" y="858700"/>
            <a:ext cx="3640124" cy="4792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7305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7D125-D062-2282-0BBE-1F7F3F47BD0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EBFCC92-415B-AAAB-23C7-8E144460E656}"/>
              </a:ext>
            </a:extLst>
          </p:cNvPr>
          <p:cNvSpPr/>
          <p:nvPr/>
        </p:nvSpPr>
        <p:spPr>
          <a:xfrm>
            <a:off x="0" y="0"/>
            <a:ext cx="12192000" cy="6858000"/>
          </a:xfrm>
          <a:prstGeom prst="rect">
            <a:avLst/>
          </a:prstGeom>
          <a:solidFill>
            <a:schemeClr val="tx1"/>
          </a:solidFill>
        </p:spPr>
        <p:style>
          <a:lnRef idx="2">
            <a:schemeClr val="dk1"/>
          </a:lnRef>
          <a:fillRef idx="1">
            <a:schemeClr val="lt1"/>
          </a:fillRef>
          <a:effectRef idx="0">
            <a:schemeClr val="dk1"/>
          </a:effectRef>
          <a:fontRef idx="minor">
            <a:schemeClr val="dk1"/>
          </a:fontRef>
        </p:style>
        <p:txBody>
          <a:bodyPr rtlCol="1" anchor="ctr"/>
          <a:lstStyle/>
          <a:p>
            <a:pPr algn="ctr"/>
            <a:endParaRPr lang="fa-IR"/>
          </a:p>
        </p:txBody>
      </p:sp>
      <p:sp>
        <p:nvSpPr>
          <p:cNvPr id="12" name="TextBox 11">
            <a:extLst>
              <a:ext uri="{FF2B5EF4-FFF2-40B4-BE49-F238E27FC236}">
                <a16:creationId xmlns:a16="http://schemas.microsoft.com/office/drawing/2014/main" id="{2B2588D4-D848-884A-B181-CBDBD2C43BDF}"/>
              </a:ext>
            </a:extLst>
          </p:cNvPr>
          <p:cNvSpPr txBox="1"/>
          <p:nvPr/>
        </p:nvSpPr>
        <p:spPr>
          <a:xfrm>
            <a:off x="835323" y="1089434"/>
            <a:ext cx="7482337" cy="3416320"/>
          </a:xfrm>
          <a:prstGeom prst="rect">
            <a:avLst/>
          </a:prstGeom>
          <a:solidFill>
            <a:schemeClr val="accent5">
              <a:lumMod val="50000"/>
            </a:schemeClr>
          </a:solidFill>
        </p:spPr>
        <p:txBody>
          <a:bodyPr wrap="square" rtlCol="1">
            <a:spAutoFit/>
          </a:bodyPr>
          <a:lstStyle>
            <a:defPPr>
              <a:defRPr lang="fa-IR"/>
            </a:defPPr>
            <a:lvl1pPr algn="just" rtl="1">
              <a:defRPr>
                <a:solidFill>
                  <a:schemeClr val="bg1"/>
                </a:solidFill>
                <a:latin typeface="IRPooya" panose="02000503000000020002" pitchFamily="2" charset="-78"/>
                <a:cs typeface="IRPooya" panose="02000503000000020002" pitchFamily="2" charset="-78"/>
              </a:defRPr>
            </a:lvl1pPr>
          </a:lstStyle>
          <a:p>
            <a:r>
              <a:rPr lang="fa-IR" sz="2400" dirty="0"/>
              <a:t>آمار مهاجرت از روستا به شهر در پهلوی اول و دوم:</a:t>
            </a:r>
          </a:p>
          <a:p>
            <a:endParaRPr lang="fa-IR" sz="2400" dirty="0"/>
          </a:p>
          <a:p>
            <a:r>
              <a:rPr lang="fa-IR" sz="2400" dirty="0"/>
              <a:t>در دوره </a:t>
            </a:r>
            <a:r>
              <a:rPr lang="fa-IR" sz="2400" b="1" dirty="0"/>
              <a:t>پهلوی اول</a:t>
            </a:r>
            <a:r>
              <a:rPr lang="fa-IR" sz="2400" dirty="0"/>
              <a:t>، شهرنشینی و مهاجرت روستاییان به‌طور محدودتری رخ داد و سهم جمعیت شهری از ۱۵٪ به ۲۱٪ افزایش یافت.</a:t>
            </a:r>
          </a:p>
          <a:p>
            <a:r>
              <a:rPr lang="fa-IR" sz="2400" dirty="0"/>
              <a:t>در دوره </a:t>
            </a:r>
            <a:r>
              <a:rPr lang="fa-IR" sz="2400" b="1" dirty="0"/>
              <a:t>پهلوی دوم</a:t>
            </a:r>
            <a:r>
              <a:rPr lang="fa-IR" sz="2400" dirty="0"/>
              <a:t>، به‌ویژه پس از اصلاحات ارضی، مهاجرت روستاییان به شهرها شتاب گرفت و سهم جمعیت شهری از ۳۲٪ به ۵۲٪ افزایش یافت.</a:t>
            </a:r>
          </a:p>
          <a:p>
            <a:r>
              <a:rPr lang="fa-IR" sz="2400" dirty="0"/>
              <a:t>رشد شهرنشینی در این دوره با چالش‌هایی مانند حاشیه‌نشینی، شکاف طبقاتی، و نارضایتی اجتماعی همراه بود، که به بحران‌های سیاسی و انقلاب ۱۳۵۷ کمک کرد.</a:t>
            </a:r>
          </a:p>
        </p:txBody>
      </p:sp>
      <p:cxnSp>
        <p:nvCxnSpPr>
          <p:cNvPr id="21" name="Connector: Elbow 20">
            <a:extLst>
              <a:ext uri="{FF2B5EF4-FFF2-40B4-BE49-F238E27FC236}">
                <a16:creationId xmlns:a16="http://schemas.microsoft.com/office/drawing/2014/main" id="{D1CF1FB5-CF58-B0C6-B696-1964110AA677}"/>
              </a:ext>
            </a:extLst>
          </p:cNvPr>
          <p:cNvCxnSpPr/>
          <p:nvPr/>
        </p:nvCxnSpPr>
        <p:spPr>
          <a:xfrm rot="5400000">
            <a:off x="47905" y="817983"/>
            <a:ext cx="1397310" cy="576854"/>
          </a:xfrm>
          <a:prstGeom prst="bentConnector3">
            <a:avLst>
              <a:gd name="adj1" fmla="val -664"/>
            </a:avLst>
          </a:prstGeom>
          <a:ln>
            <a:solidFill>
              <a:schemeClr val="bg1"/>
            </a:solidFill>
          </a:ln>
        </p:spPr>
        <p:style>
          <a:lnRef idx="3">
            <a:schemeClr val="dk1"/>
          </a:lnRef>
          <a:fillRef idx="0">
            <a:schemeClr val="dk1"/>
          </a:fillRef>
          <a:effectRef idx="2">
            <a:schemeClr val="dk1"/>
          </a:effectRef>
          <a:fontRef idx="minor">
            <a:schemeClr val="tx1"/>
          </a:fontRef>
        </p:style>
      </p:cxnSp>
      <p:sp>
        <p:nvSpPr>
          <p:cNvPr id="2" name="TextBox 1">
            <a:extLst>
              <a:ext uri="{FF2B5EF4-FFF2-40B4-BE49-F238E27FC236}">
                <a16:creationId xmlns:a16="http://schemas.microsoft.com/office/drawing/2014/main" id="{AB987E6A-40BD-BDE6-31D0-B8F074E4F056}"/>
              </a:ext>
            </a:extLst>
          </p:cNvPr>
          <p:cNvSpPr txBox="1"/>
          <p:nvPr/>
        </p:nvSpPr>
        <p:spPr>
          <a:xfrm>
            <a:off x="-217170" y="212369"/>
            <a:ext cx="12409171" cy="646331"/>
          </a:xfrm>
          <a:prstGeom prst="rect">
            <a:avLst/>
          </a:prstGeom>
          <a:noFill/>
        </p:spPr>
        <p:txBody>
          <a:bodyPr wrap="square" rtlCol="1">
            <a:spAutoFit/>
          </a:bodyPr>
          <a:lstStyle/>
          <a:p>
            <a:pPr algn="r"/>
            <a:r>
              <a:rPr lang="fa-IR" sz="3600" dirty="0">
                <a:highlight>
                  <a:srgbClr val="F5DAB3"/>
                </a:highlight>
                <a:latin typeface="Adobe Arabic" panose="02040503050201020203" pitchFamily="18" charset="-78"/>
                <a:cs typeface="B Nazanin" panose="00000400000000000000" pitchFamily="2" charset="-78"/>
              </a:rPr>
              <a:t> اهم اقدامات پهلوی دوم: </a:t>
            </a:r>
            <a:r>
              <a:rPr lang="fa-IR" sz="3600" dirty="0" err="1">
                <a:highlight>
                  <a:srgbClr val="F5DAB3"/>
                </a:highlight>
                <a:latin typeface="Adobe Arabic" panose="02040503050201020203" pitchFamily="18" charset="-78"/>
                <a:cs typeface="B Nazanin" panose="00000400000000000000" pitchFamily="2" charset="-78"/>
              </a:rPr>
              <a:t>برنامه‌ریزی</a:t>
            </a:r>
            <a:r>
              <a:rPr lang="fa-IR" sz="3600" dirty="0">
                <a:highlight>
                  <a:srgbClr val="F5DAB3"/>
                </a:highlight>
                <a:latin typeface="Adobe Arabic" panose="02040503050201020203" pitchFamily="18" charset="-78"/>
                <a:cs typeface="B Nazanin" panose="00000400000000000000" pitchFamily="2" charset="-78"/>
              </a:rPr>
              <a:t> توسعه </a:t>
            </a:r>
          </a:p>
        </p:txBody>
      </p:sp>
      <p:pic>
        <p:nvPicPr>
          <p:cNvPr id="2050" name="Picture 2" descr="بالاترین: شاهنشاه آریامهر و شهبانو فرح پهلوی بدون بادیگارد و راننده شخصی در  خیابان‌ها تهران !!! ویدئو">
            <a:extLst>
              <a:ext uri="{FF2B5EF4-FFF2-40B4-BE49-F238E27FC236}">
                <a16:creationId xmlns:a16="http://schemas.microsoft.com/office/drawing/2014/main" id="{D106D5BF-DBC1-A4B8-8FC4-C6A36C6CA1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9608" y="858700"/>
            <a:ext cx="3640124" cy="4792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2202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C03C1-5967-47E4-9547-AEEDFFEC4C0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3026CE3-6EC0-9F84-3721-A4C741B2D40C}"/>
              </a:ext>
            </a:extLst>
          </p:cNvPr>
          <p:cNvPicPr>
            <a:picLocks noChangeAspect="1"/>
          </p:cNvPicPr>
          <p:nvPr/>
        </p:nvPicPr>
        <p:blipFill>
          <a:blip r:embed="rId2">
            <a:extLst>
              <a:ext uri="{28A0092B-C50C-407E-A947-70E740481C1C}">
                <a14:useLocalDpi xmlns:a14="http://schemas.microsoft.com/office/drawing/2010/main" val="0"/>
              </a:ext>
            </a:extLst>
          </a:blip>
          <a:srcRect t="18316" b="21101"/>
          <a:stretch/>
        </p:blipFill>
        <p:spPr>
          <a:xfrm>
            <a:off x="0" y="0"/>
            <a:ext cx="12192000" cy="6858000"/>
          </a:xfrm>
          <a:prstGeom prst="rect">
            <a:avLst/>
          </a:prstGeom>
        </p:spPr>
      </p:pic>
      <p:sp>
        <p:nvSpPr>
          <p:cNvPr id="6" name="TextBox 5">
            <a:extLst>
              <a:ext uri="{FF2B5EF4-FFF2-40B4-BE49-F238E27FC236}">
                <a16:creationId xmlns:a16="http://schemas.microsoft.com/office/drawing/2014/main" id="{369FF5A0-ACBD-3D34-7956-DD0052ED1F4C}"/>
              </a:ext>
            </a:extLst>
          </p:cNvPr>
          <p:cNvSpPr txBox="1"/>
          <p:nvPr/>
        </p:nvSpPr>
        <p:spPr>
          <a:xfrm>
            <a:off x="276448" y="786810"/>
            <a:ext cx="4445678" cy="1323439"/>
          </a:xfrm>
          <a:prstGeom prst="rect">
            <a:avLst/>
          </a:prstGeom>
          <a:noFill/>
        </p:spPr>
        <p:txBody>
          <a:bodyPr wrap="square" rtlCol="1">
            <a:spAutoFit/>
          </a:bodyPr>
          <a:lstStyle/>
          <a:p>
            <a:pPr algn="l" rtl="1"/>
            <a:r>
              <a:rPr lang="fa-IR" sz="4000" dirty="0">
                <a:highlight>
                  <a:srgbClr val="F5DAB3"/>
                </a:highlight>
                <a:latin typeface="Adobe Arabic" panose="02040503050201020203" pitchFamily="18" charset="-78"/>
                <a:cs typeface="B Nazanin" panose="00000400000000000000" pitchFamily="2" charset="-78"/>
              </a:rPr>
              <a:t>جامعه در مقابل استبداد و استعمار </a:t>
            </a:r>
          </a:p>
        </p:txBody>
      </p:sp>
      <p:sp>
        <p:nvSpPr>
          <p:cNvPr id="2" name="TextBox 1">
            <a:extLst>
              <a:ext uri="{FF2B5EF4-FFF2-40B4-BE49-F238E27FC236}">
                <a16:creationId xmlns:a16="http://schemas.microsoft.com/office/drawing/2014/main" id="{349507CE-C82D-B04C-9706-1357DEE45F8D}"/>
              </a:ext>
            </a:extLst>
          </p:cNvPr>
          <p:cNvSpPr txBox="1"/>
          <p:nvPr/>
        </p:nvSpPr>
        <p:spPr>
          <a:xfrm>
            <a:off x="13313611" y="272366"/>
            <a:ext cx="2530548" cy="646331"/>
          </a:xfrm>
          <a:prstGeom prst="rect">
            <a:avLst/>
          </a:prstGeom>
          <a:noFill/>
          <a:ln w="38100">
            <a:solidFill>
              <a:schemeClr val="tx1"/>
            </a:solidFill>
          </a:ln>
        </p:spPr>
        <p:txBody>
          <a:bodyPr wrap="square" rtlCol="1">
            <a:spAutoFit/>
          </a:bodyPr>
          <a:lstStyle/>
          <a:p>
            <a:r>
              <a:rPr lang="fa-IR" sz="3600" dirty="0">
                <a:latin typeface="Adobe Arabic" panose="02040503050201020203" pitchFamily="18" charset="-78"/>
                <a:cs typeface="Adobe Arabic" panose="02040503050201020203" pitchFamily="18" charset="-78"/>
              </a:rPr>
              <a:t>مبارزه فرهنگی</a:t>
            </a:r>
          </a:p>
        </p:txBody>
      </p:sp>
      <p:pic>
        <p:nvPicPr>
          <p:cNvPr id="3" name="Picture 2">
            <a:extLst>
              <a:ext uri="{FF2B5EF4-FFF2-40B4-BE49-F238E27FC236}">
                <a16:creationId xmlns:a16="http://schemas.microsoft.com/office/drawing/2014/main" id="{D864AAF5-7D68-C2C0-BC31-69BF3483FB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25429" y="1485631"/>
            <a:ext cx="2618729" cy="3689498"/>
          </a:xfrm>
          <a:prstGeom prst="rect">
            <a:avLst/>
          </a:prstGeom>
        </p:spPr>
      </p:pic>
      <p:pic>
        <p:nvPicPr>
          <p:cNvPr id="5" name="Picture 4">
            <a:extLst>
              <a:ext uri="{FF2B5EF4-FFF2-40B4-BE49-F238E27FC236}">
                <a16:creationId xmlns:a16="http://schemas.microsoft.com/office/drawing/2014/main" id="{091978DA-BC69-A468-4B09-E1AFE29FC4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169445" y="-125317"/>
            <a:ext cx="3387220" cy="4471131"/>
          </a:xfrm>
          <a:prstGeom prst="rect">
            <a:avLst/>
          </a:prstGeom>
        </p:spPr>
      </p:pic>
      <p:pic>
        <p:nvPicPr>
          <p:cNvPr id="7" name="Picture 6">
            <a:extLst>
              <a:ext uri="{FF2B5EF4-FFF2-40B4-BE49-F238E27FC236}">
                <a16:creationId xmlns:a16="http://schemas.microsoft.com/office/drawing/2014/main" id="{279E01BF-EC32-F8BA-2216-8461F2DBD3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861028" y="2000992"/>
            <a:ext cx="4026103" cy="3174137"/>
          </a:xfrm>
          <a:prstGeom prst="rect">
            <a:avLst/>
          </a:prstGeom>
        </p:spPr>
      </p:pic>
      <p:sp>
        <p:nvSpPr>
          <p:cNvPr id="8" name="TextBox 7">
            <a:extLst>
              <a:ext uri="{FF2B5EF4-FFF2-40B4-BE49-F238E27FC236}">
                <a16:creationId xmlns:a16="http://schemas.microsoft.com/office/drawing/2014/main" id="{DCAEBB73-EB2E-B1CA-829C-106A3E639272}"/>
              </a:ext>
            </a:extLst>
          </p:cNvPr>
          <p:cNvSpPr txBox="1"/>
          <p:nvPr/>
        </p:nvSpPr>
        <p:spPr>
          <a:xfrm>
            <a:off x="16026115" y="4372612"/>
            <a:ext cx="2618729" cy="1384995"/>
          </a:xfrm>
          <a:prstGeom prst="rect">
            <a:avLst/>
          </a:prstGeom>
          <a:noFill/>
        </p:spPr>
        <p:txBody>
          <a:bodyPr wrap="square" rtlCol="1">
            <a:spAutoFit/>
          </a:bodyPr>
          <a:lstStyle/>
          <a:p>
            <a:r>
              <a:rPr lang="fa-IR" sz="2800" dirty="0">
                <a:latin typeface="Adobe Arabic" panose="02040503050201020203" pitchFamily="18" charset="-78"/>
                <a:cs typeface="Adobe Arabic" panose="02040503050201020203" pitchFamily="18" charset="-78"/>
              </a:rPr>
              <a:t>شیخ عبدالکریم حائری یزدی </a:t>
            </a:r>
          </a:p>
          <a:p>
            <a:r>
              <a:rPr lang="fa-IR" sz="2800" dirty="0">
                <a:latin typeface="Adobe Arabic" panose="02040503050201020203" pitchFamily="18" charset="-78"/>
                <a:cs typeface="Adobe Arabic" panose="02040503050201020203" pitchFamily="18" charset="-78"/>
              </a:rPr>
              <a:t>معروف به موسِس</a:t>
            </a:r>
          </a:p>
        </p:txBody>
      </p:sp>
      <p:sp>
        <p:nvSpPr>
          <p:cNvPr id="9" name="TextBox 8">
            <a:extLst>
              <a:ext uri="{FF2B5EF4-FFF2-40B4-BE49-F238E27FC236}">
                <a16:creationId xmlns:a16="http://schemas.microsoft.com/office/drawing/2014/main" id="{9C2A30F2-8E86-6C46-36F3-28743D6DE219}"/>
              </a:ext>
            </a:extLst>
          </p:cNvPr>
          <p:cNvSpPr txBox="1"/>
          <p:nvPr/>
        </p:nvSpPr>
        <p:spPr>
          <a:xfrm>
            <a:off x="19881951" y="1155218"/>
            <a:ext cx="3387220" cy="707886"/>
          </a:xfrm>
          <a:prstGeom prst="rect">
            <a:avLst/>
          </a:prstGeom>
          <a:noFill/>
        </p:spPr>
        <p:txBody>
          <a:bodyPr wrap="square" rtlCol="1">
            <a:spAutoFit/>
          </a:bodyPr>
          <a:lstStyle/>
          <a:p>
            <a:r>
              <a:rPr lang="fa-IR" sz="2000" dirty="0">
                <a:latin typeface="Adobe Arabic" panose="02040503050201020203" pitchFamily="18" charset="-78"/>
                <a:cs typeface="Adobe Arabic" panose="02040503050201020203" pitchFamily="18" charset="-78"/>
              </a:rPr>
              <a:t>تاسیس حوزه علمیه قم </a:t>
            </a:r>
          </a:p>
          <a:p>
            <a:r>
              <a:rPr lang="fa-IR" sz="2000" dirty="0">
                <a:latin typeface="Adobe Arabic" panose="02040503050201020203" pitchFamily="18" charset="-78"/>
                <a:cs typeface="Adobe Arabic" panose="02040503050201020203" pitchFamily="18" charset="-78"/>
              </a:rPr>
              <a:t>در سال 1340</a:t>
            </a:r>
          </a:p>
        </p:txBody>
      </p:sp>
    </p:spTree>
    <p:extLst>
      <p:ext uri="{BB962C8B-B14F-4D97-AF65-F5344CB8AC3E}">
        <p14:creationId xmlns:p14="http://schemas.microsoft.com/office/powerpoint/2010/main" val="3511611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15FF40-4787-CD60-DF8C-C0ABFEDA0B5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355E6B2-814B-A695-8B27-3FCF5806EF7C}"/>
              </a:ext>
            </a:extLst>
          </p:cNvPr>
          <p:cNvSpPr/>
          <p:nvPr/>
        </p:nvSpPr>
        <p:spPr>
          <a:xfrm>
            <a:off x="0" y="0"/>
            <a:ext cx="12192000" cy="6858000"/>
          </a:xfrm>
          <a:prstGeom prst="rect">
            <a:avLst/>
          </a:prstGeom>
          <a:solidFill>
            <a:srgbClr val="F5DAB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fa-IR" dirty="0"/>
          </a:p>
        </p:txBody>
      </p:sp>
      <p:sp>
        <p:nvSpPr>
          <p:cNvPr id="9" name="TextBox 8">
            <a:extLst>
              <a:ext uri="{FF2B5EF4-FFF2-40B4-BE49-F238E27FC236}">
                <a16:creationId xmlns:a16="http://schemas.microsoft.com/office/drawing/2014/main" id="{69FD894F-6E2D-C5AA-8361-D030DE9FDB81}"/>
              </a:ext>
            </a:extLst>
          </p:cNvPr>
          <p:cNvSpPr txBox="1"/>
          <p:nvPr/>
        </p:nvSpPr>
        <p:spPr>
          <a:xfrm>
            <a:off x="1314116" y="885221"/>
            <a:ext cx="2530548" cy="646331"/>
          </a:xfrm>
          <a:prstGeom prst="rect">
            <a:avLst/>
          </a:prstGeom>
          <a:noFill/>
          <a:ln w="38100">
            <a:solidFill>
              <a:schemeClr val="tx1"/>
            </a:solidFill>
          </a:ln>
        </p:spPr>
        <p:txBody>
          <a:bodyPr wrap="square" rtlCol="1">
            <a:spAutoFit/>
          </a:bodyPr>
          <a:lstStyle/>
          <a:p>
            <a:r>
              <a:rPr lang="fa-IR" sz="3600" dirty="0">
                <a:latin typeface="Adobe Arabic" panose="02040503050201020203" pitchFamily="18" charset="-78"/>
                <a:cs typeface="B Nazanin" panose="00000400000000000000" pitchFamily="2" charset="-78"/>
              </a:rPr>
              <a:t>مبارزه فرهنگی</a:t>
            </a:r>
          </a:p>
        </p:txBody>
      </p:sp>
      <p:pic>
        <p:nvPicPr>
          <p:cNvPr id="4" name="Picture 3">
            <a:extLst>
              <a:ext uri="{FF2B5EF4-FFF2-40B4-BE49-F238E27FC236}">
                <a16:creationId xmlns:a16="http://schemas.microsoft.com/office/drawing/2014/main" id="{5068DACA-DBC4-3447-E0EB-C5A3ACF53C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5934" y="2098486"/>
            <a:ext cx="2618729" cy="3689498"/>
          </a:xfrm>
          <a:prstGeom prst="rect">
            <a:avLst/>
          </a:prstGeom>
        </p:spPr>
      </p:pic>
      <p:pic>
        <p:nvPicPr>
          <p:cNvPr id="7" name="Picture 6">
            <a:extLst>
              <a:ext uri="{FF2B5EF4-FFF2-40B4-BE49-F238E27FC236}">
                <a16:creationId xmlns:a16="http://schemas.microsoft.com/office/drawing/2014/main" id="{282D2250-5C02-4021-1FDF-5E326F13EF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9950" y="487538"/>
            <a:ext cx="3387220" cy="4471131"/>
          </a:xfrm>
          <a:prstGeom prst="rect">
            <a:avLst/>
          </a:prstGeom>
        </p:spPr>
      </p:pic>
      <p:pic>
        <p:nvPicPr>
          <p:cNvPr id="12" name="Picture 11">
            <a:extLst>
              <a:ext uri="{FF2B5EF4-FFF2-40B4-BE49-F238E27FC236}">
                <a16:creationId xmlns:a16="http://schemas.microsoft.com/office/drawing/2014/main" id="{83A44424-DC98-3062-21DA-4EA06B0399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61533" y="2613847"/>
            <a:ext cx="4026103" cy="3174137"/>
          </a:xfrm>
          <a:prstGeom prst="rect">
            <a:avLst/>
          </a:prstGeom>
        </p:spPr>
      </p:pic>
      <p:sp>
        <p:nvSpPr>
          <p:cNvPr id="14" name="TextBox 13">
            <a:extLst>
              <a:ext uri="{FF2B5EF4-FFF2-40B4-BE49-F238E27FC236}">
                <a16:creationId xmlns:a16="http://schemas.microsoft.com/office/drawing/2014/main" id="{E8E91783-09EC-044D-3192-87E37BAEC532}"/>
              </a:ext>
            </a:extLst>
          </p:cNvPr>
          <p:cNvSpPr txBox="1"/>
          <p:nvPr/>
        </p:nvSpPr>
        <p:spPr>
          <a:xfrm>
            <a:off x="4026620" y="4985467"/>
            <a:ext cx="2618729" cy="1384995"/>
          </a:xfrm>
          <a:prstGeom prst="rect">
            <a:avLst/>
          </a:prstGeom>
          <a:noFill/>
        </p:spPr>
        <p:txBody>
          <a:bodyPr wrap="square" rtlCol="1">
            <a:spAutoFit/>
          </a:bodyPr>
          <a:lstStyle/>
          <a:p>
            <a:r>
              <a:rPr lang="fa-IR" sz="2800" dirty="0">
                <a:latin typeface="Adobe Arabic" panose="02040503050201020203" pitchFamily="18" charset="-78"/>
                <a:cs typeface="B Nazanin" panose="00000400000000000000" pitchFamily="2" charset="-78"/>
              </a:rPr>
              <a:t>شیخ عبدالکریم حائری یزدی </a:t>
            </a:r>
          </a:p>
          <a:p>
            <a:r>
              <a:rPr lang="fa-IR" sz="2800" dirty="0">
                <a:latin typeface="Adobe Arabic" panose="02040503050201020203" pitchFamily="18" charset="-78"/>
                <a:cs typeface="B Nazanin" panose="00000400000000000000" pitchFamily="2" charset="-78"/>
              </a:rPr>
              <a:t>معروف به موسِس</a:t>
            </a:r>
          </a:p>
        </p:txBody>
      </p:sp>
      <p:sp>
        <p:nvSpPr>
          <p:cNvPr id="18" name="TextBox 17">
            <a:extLst>
              <a:ext uri="{FF2B5EF4-FFF2-40B4-BE49-F238E27FC236}">
                <a16:creationId xmlns:a16="http://schemas.microsoft.com/office/drawing/2014/main" id="{6A32C941-E970-C143-123A-A6EBAE1D23D1}"/>
              </a:ext>
            </a:extLst>
          </p:cNvPr>
          <p:cNvSpPr txBox="1"/>
          <p:nvPr/>
        </p:nvSpPr>
        <p:spPr>
          <a:xfrm>
            <a:off x="7882456" y="1768073"/>
            <a:ext cx="3387220" cy="707886"/>
          </a:xfrm>
          <a:prstGeom prst="rect">
            <a:avLst/>
          </a:prstGeom>
          <a:noFill/>
        </p:spPr>
        <p:txBody>
          <a:bodyPr wrap="square" rtlCol="1">
            <a:spAutoFit/>
          </a:bodyPr>
          <a:lstStyle/>
          <a:p>
            <a:r>
              <a:rPr lang="fa-IR" sz="2000" dirty="0">
                <a:latin typeface="Adobe Arabic" panose="02040503050201020203" pitchFamily="18" charset="-78"/>
                <a:cs typeface="B Nazanin" panose="00000400000000000000" pitchFamily="2" charset="-78"/>
              </a:rPr>
              <a:t>تاسیس حوزه علمیه قم </a:t>
            </a:r>
          </a:p>
          <a:p>
            <a:r>
              <a:rPr lang="fa-IR" sz="2000" dirty="0">
                <a:latin typeface="Adobe Arabic" panose="02040503050201020203" pitchFamily="18" charset="-78"/>
                <a:cs typeface="B Nazanin" panose="00000400000000000000" pitchFamily="2" charset="-78"/>
              </a:rPr>
              <a:t>در سال 1340</a:t>
            </a:r>
          </a:p>
        </p:txBody>
      </p:sp>
      <p:pic>
        <p:nvPicPr>
          <p:cNvPr id="3" name="Picture 2">
            <a:extLst>
              <a:ext uri="{FF2B5EF4-FFF2-40B4-BE49-F238E27FC236}">
                <a16:creationId xmlns:a16="http://schemas.microsoft.com/office/drawing/2014/main" id="{B80DDD14-5483-9240-FAA9-A7E8AA70C92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609210" y="1392865"/>
            <a:ext cx="2224481" cy="1603190"/>
          </a:xfrm>
          <a:prstGeom prst="rect">
            <a:avLst/>
          </a:prstGeom>
        </p:spPr>
      </p:pic>
      <p:pic>
        <p:nvPicPr>
          <p:cNvPr id="5" name="Picture 4">
            <a:extLst>
              <a:ext uri="{FF2B5EF4-FFF2-40B4-BE49-F238E27FC236}">
                <a16:creationId xmlns:a16="http://schemas.microsoft.com/office/drawing/2014/main" id="{863966E6-56EC-41C3-D367-AE6AFA04FA4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57956" y="0"/>
            <a:ext cx="2996056" cy="2996056"/>
          </a:xfrm>
          <a:prstGeom prst="rect">
            <a:avLst/>
          </a:prstGeom>
        </p:spPr>
      </p:pic>
      <p:sp>
        <p:nvSpPr>
          <p:cNvPr id="6" name="TextBox 5">
            <a:extLst>
              <a:ext uri="{FF2B5EF4-FFF2-40B4-BE49-F238E27FC236}">
                <a16:creationId xmlns:a16="http://schemas.microsoft.com/office/drawing/2014/main" id="{568770B1-4C80-E821-2ABD-61BA31D2B733}"/>
              </a:ext>
            </a:extLst>
          </p:cNvPr>
          <p:cNvSpPr txBox="1"/>
          <p:nvPr/>
        </p:nvSpPr>
        <p:spPr>
          <a:xfrm>
            <a:off x="19025407" y="-829361"/>
            <a:ext cx="2861153" cy="646331"/>
          </a:xfrm>
          <a:prstGeom prst="rect">
            <a:avLst/>
          </a:prstGeom>
          <a:noFill/>
          <a:ln w="76200">
            <a:solidFill>
              <a:schemeClr val="tx1"/>
            </a:solidFill>
          </a:ln>
        </p:spPr>
        <p:txBody>
          <a:bodyPr wrap="square" rtlCol="1">
            <a:spAutoFit/>
          </a:bodyPr>
          <a:lstStyle/>
          <a:p>
            <a:pPr algn="ctr"/>
            <a:r>
              <a:rPr lang="fa-IR" sz="3600" dirty="0">
                <a:latin typeface="Adobe Arabic" panose="02040503050201020203" pitchFamily="18" charset="-78"/>
                <a:cs typeface="Adobe Arabic" panose="02040503050201020203" pitchFamily="18" charset="-78"/>
              </a:rPr>
              <a:t>ملی گرایی</a:t>
            </a:r>
          </a:p>
        </p:txBody>
      </p:sp>
      <p:pic>
        <p:nvPicPr>
          <p:cNvPr id="8" name="Picture 7">
            <a:extLst>
              <a:ext uri="{FF2B5EF4-FFF2-40B4-BE49-F238E27FC236}">
                <a16:creationId xmlns:a16="http://schemas.microsoft.com/office/drawing/2014/main" id="{974AD08C-F761-A714-F765-4BCBE7B92C3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231345" y="1638073"/>
            <a:ext cx="2311972" cy="2181861"/>
          </a:xfrm>
          <a:prstGeom prst="rect">
            <a:avLst/>
          </a:prstGeom>
        </p:spPr>
      </p:pic>
      <p:pic>
        <p:nvPicPr>
          <p:cNvPr id="10" name="Picture 9">
            <a:extLst>
              <a:ext uri="{FF2B5EF4-FFF2-40B4-BE49-F238E27FC236}">
                <a16:creationId xmlns:a16="http://schemas.microsoft.com/office/drawing/2014/main" id="{945319D5-2196-C0F0-DCF6-C8273E3C05B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525296" y="-962316"/>
            <a:ext cx="3143472" cy="2091649"/>
          </a:xfrm>
          <a:prstGeom prst="rect">
            <a:avLst/>
          </a:prstGeom>
        </p:spPr>
      </p:pic>
      <p:pic>
        <p:nvPicPr>
          <p:cNvPr id="11" name="Picture 10">
            <a:extLst>
              <a:ext uri="{FF2B5EF4-FFF2-40B4-BE49-F238E27FC236}">
                <a16:creationId xmlns:a16="http://schemas.microsoft.com/office/drawing/2014/main" id="{5E21B690-F456-FEAB-3A61-7554FA0A82C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182169" y="-506195"/>
            <a:ext cx="2754436" cy="2091650"/>
          </a:xfrm>
          <a:prstGeom prst="rect">
            <a:avLst/>
          </a:prstGeom>
        </p:spPr>
      </p:pic>
      <p:sp>
        <p:nvSpPr>
          <p:cNvPr id="13" name="TextBox 12">
            <a:extLst>
              <a:ext uri="{FF2B5EF4-FFF2-40B4-BE49-F238E27FC236}">
                <a16:creationId xmlns:a16="http://schemas.microsoft.com/office/drawing/2014/main" id="{7386E990-D527-5C81-51B5-57DA77686B74}"/>
              </a:ext>
            </a:extLst>
          </p:cNvPr>
          <p:cNvSpPr txBox="1"/>
          <p:nvPr/>
        </p:nvSpPr>
        <p:spPr>
          <a:xfrm>
            <a:off x="20441419" y="3034999"/>
            <a:ext cx="1789926" cy="646331"/>
          </a:xfrm>
          <a:prstGeom prst="rect">
            <a:avLst/>
          </a:prstGeom>
          <a:noFill/>
        </p:spPr>
        <p:txBody>
          <a:bodyPr wrap="square" rtlCol="1">
            <a:spAutoFit/>
          </a:bodyPr>
          <a:lstStyle/>
          <a:p>
            <a:r>
              <a:rPr lang="fa-IR" dirty="0">
                <a:cs typeface="2  Traffic" panose="00000400000000000000" pitchFamily="2" charset="-78"/>
              </a:rPr>
              <a:t>نهضت ملی شدن صنعت نفت</a:t>
            </a:r>
          </a:p>
        </p:txBody>
      </p:sp>
      <p:sp>
        <p:nvSpPr>
          <p:cNvPr id="15" name="TextBox 14">
            <a:extLst>
              <a:ext uri="{FF2B5EF4-FFF2-40B4-BE49-F238E27FC236}">
                <a16:creationId xmlns:a16="http://schemas.microsoft.com/office/drawing/2014/main" id="{B12ABAE1-2D1C-2D64-0431-8DF395364EDB}"/>
              </a:ext>
            </a:extLst>
          </p:cNvPr>
          <p:cNvSpPr txBox="1"/>
          <p:nvPr/>
        </p:nvSpPr>
        <p:spPr>
          <a:xfrm>
            <a:off x="15599724" y="1332686"/>
            <a:ext cx="959649" cy="1077218"/>
          </a:xfrm>
          <a:prstGeom prst="rect">
            <a:avLst/>
          </a:prstGeom>
          <a:noFill/>
        </p:spPr>
        <p:txBody>
          <a:bodyPr wrap="square" rtlCol="1">
            <a:spAutoFit/>
          </a:bodyPr>
          <a:lstStyle/>
          <a:p>
            <a:r>
              <a:rPr lang="fa-IR" sz="1600" b="0" i="0" dirty="0">
                <a:solidFill>
                  <a:srgbClr val="202122"/>
                </a:solidFill>
                <a:effectLst/>
                <a:latin typeface="Adobe Arabic" panose="02040503050201020203" pitchFamily="18" charset="-78"/>
                <a:cs typeface="Adobe Arabic" panose="02040503050201020203" pitchFamily="18" charset="-78"/>
              </a:rPr>
              <a:t>لغو قرارداد ایران و انگلیس در  ۱۳۱۲</a:t>
            </a:r>
            <a:endParaRPr lang="fa-IR" sz="1600" dirty="0">
              <a:latin typeface="Adobe Arabic" panose="02040503050201020203" pitchFamily="18" charset="-78"/>
              <a:cs typeface="Adobe Arabic" panose="02040503050201020203" pitchFamily="18" charset="-78"/>
            </a:endParaRPr>
          </a:p>
        </p:txBody>
      </p:sp>
      <p:sp>
        <p:nvSpPr>
          <p:cNvPr id="16" name="TextBox 15">
            <a:extLst>
              <a:ext uri="{FF2B5EF4-FFF2-40B4-BE49-F238E27FC236}">
                <a16:creationId xmlns:a16="http://schemas.microsoft.com/office/drawing/2014/main" id="{2EF98437-B204-AA1E-DDAB-63932AA517F1}"/>
              </a:ext>
            </a:extLst>
          </p:cNvPr>
          <p:cNvSpPr txBox="1"/>
          <p:nvPr/>
        </p:nvSpPr>
        <p:spPr>
          <a:xfrm>
            <a:off x="15599724" y="2409904"/>
            <a:ext cx="1154298" cy="646331"/>
          </a:xfrm>
          <a:prstGeom prst="rect">
            <a:avLst/>
          </a:prstGeom>
          <a:noFill/>
        </p:spPr>
        <p:txBody>
          <a:bodyPr wrap="square" rtlCol="1">
            <a:spAutoFit/>
          </a:bodyPr>
          <a:lstStyle/>
          <a:p>
            <a:r>
              <a:rPr lang="fa-IR" b="0" i="0" dirty="0">
                <a:effectLst/>
                <a:latin typeface="Adobe Arabic" panose="02040503050201020203" pitchFamily="18" charset="-78"/>
                <a:cs typeface="Adobe Arabic" panose="02040503050201020203" pitchFamily="18" charset="-78"/>
              </a:rPr>
              <a:t>۲۹اسفند ۱۳۲۹،</a:t>
            </a:r>
            <a:endParaRPr lang="fa-IR" dirty="0">
              <a:latin typeface="Adobe Arabic" panose="02040503050201020203" pitchFamily="18" charset="-78"/>
              <a:cs typeface="Adobe Arabic" panose="02040503050201020203" pitchFamily="18" charset="-78"/>
            </a:endParaRPr>
          </a:p>
        </p:txBody>
      </p:sp>
      <p:pic>
        <p:nvPicPr>
          <p:cNvPr id="17" name="Picture 16">
            <a:extLst>
              <a:ext uri="{FF2B5EF4-FFF2-40B4-BE49-F238E27FC236}">
                <a16:creationId xmlns:a16="http://schemas.microsoft.com/office/drawing/2014/main" id="{4A393DBB-042A-E41D-1C57-276311660CE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6314948" y="3394413"/>
            <a:ext cx="2858328" cy="1743580"/>
          </a:xfrm>
          <a:prstGeom prst="rect">
            <a:avLst/>
          </a:prstGeom>
        </p:spPr>
      </p:pic>
      <p:pic>
        <p:nvPicPr>
          <p:cNvPr id="19" name="Picture 18">
            <a:extLst>
              <a:ext uri="{FF2B5EF4-FFF2-40B4-BE49-F238E27FC236}">
                <a16:creationId xmlns:a16="http://schemas.microsoft.com/office/drawing/2014/main" id="{61EFB84A-377D-E841-060C-8A5AB05D1FC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3506116" y="3394413"/>
            <a:ext cx="2614723" cy="1719379"/>
          </a:xfrm>
          <a:prstGeom prst="rect">
            <a:avLst/>
          </a:prstGeom>
        </p:spPr>
      </p:pic>
      <p:pic>
        <p:nvPicPr>
          <p:cNvPr id="20" name="Picture 19">
            <a:extLst>
              <a:ext uri="{FF2B5EF4-FFF2-40B4-BE49-F238E27FC236}">
                <a16:creationId xmlns:a16="http://schemas.microsoft.com/office/drawing/2014/main" id="{21B2B15B-0003-974C-19DA-9103982692A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9585511" y="3590645"/>
            <a:ext cx="2233598" cy="1487611"/>
          </a:xfrm>
          <a:prstGeom prst="rect">
            <a:avLst/>
          </a:prstGeom>
        </p:spPr>
      </p:pic>
      <p:sp>
        <p:nvSpPr>
          <p:cNvPr id="21" name="TextBox 20">
            <a:extLst>
              <a:ext uri="{FF2B5EF4-FFF2-40B4-BE49-F238E27FC236}">
                <a16:creationId xmlns:a16="http://schemas.microsoft.com/office/drawing/2014/main" id="{24CC018E-12E6-EF9E-E350-4981C2EFD6F6}"/>
              </a:ext>
            </a:extLst>
          </p:cNvPr>
          <p:cNvSpPr txBox="1"/>
          <p:nvPr/>
        </p:nvSpPr>
        <p:spPr>
          <a:xfrm>
            <a:off x="22182169" y="4431925"/>
            <a:ext cx="2037208" cy="646331"/>
          </a:xfrm>
          <a:prstGeom prst="rect">
            <a:avLst/>
          </a:prstGeom>
          <a:noFill/>
        </p:spPr>
        <p:txBody>
          <a:bodyPr wrap="square" rtlCol="1">
            <a:spAutoFit/>
          </a:bodyPr>
          <a:lstStyle/>
          <a:p>
            <a:r>
              <a:rPr lang="fa-IR" dirty="0">
                <a:latin typeface="Adobe Arabic" panose="02040503050201020203" pitchFamily="18" charset="-78"/>
                <a:cs typeface="Adobe Arabic" panose="02040503050201020203" pitchFamily="18" charset="-78"/>
              </a:rPr>
              <a:t>کودتای 28 مرداد</a:t>
            </a:r>
          </a:p>
          <a:p>
            <a:r>
              <a:rPr lang="fa-IR" dirty="0">
                <a:latin typeface="Adobe Arabic" panose="02040503050201020203" pitchFamily="18" charset="-78"/>
                <a:cs typeface="Adobe Arabic" panose="02040503050201020203" pitchFamily="18" charset="-78"/>
              </a:rPr>
              <a:t>شکست دولت مصدق</a:t>
            </a:r>
          </a:p>
        </p:txBody>
      </p:sp>
    </p:spTree>
    <p:extLst>
      <p:ext uri="{BB962C8B-B14F-4D97-AF65-F5344CB8AC3E}">
        <p14:creationId xmlns:p14="http://schemas.microsoft.com/office/powerpoint/2010/main" val="21440105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F18C9-C8B2-81F8-4466-B53AC90060C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42BB6BA-DBA1-D06A-0C6A-44F2377B6CF1}"/>
              </a:ext>
            </a:extLst>
          </p:cNvPr>
          <p:cNvSpPr/>
          <p:nvPr/>
        </p:nvSpPr>
        <p:spPr>
          <a:xfrm>
            <a:off x="0" y="0"/>
            <a:ext cx="12192000" cy="6858000"/>
          </a:xfrm>
          <a:prstGeom prst="rect">
            <a:avLst/>
          </a:prstGeom>
          <a:solidFill>
            <a:srgbClr val="F5DAB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fa-IR" dirty="0"/>
          </a:p>
        </p:txBody>
      </p:sp>
      <p:pic>
        <p:nvPicPr>
          <p:cNvPr id="5" name="Picture 4">
            <a:extLst>
              <a:ext uri="{FF2B5EF4-FFF2-40B4-BE49-F238E27FC236}">
                <a16:creationId xmlns:a16="http://schemas.microsoft.com/office/drawing/2014/main" id="{15088CED-5180-40AE-A59E-657B67676C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30714" y="2753833"/>
            <a:ext cx="2224481" cy="1603190"/>
          </a:xfrm>
          <a:prstGeom prst="rect">
            <a:avLst/>
          </a:prstGeom>
        </p:spPr>
      </p:pic>
      <p:pic>
        <p:nvPicPr>
          <p:cNvPr id="8" name="Picture 7">
            <a:extLst>
              <a:ext uri="{FF2B5EF4-FFF2-40B4-BE49-F238E27FC236}">
                <a16:creationId xmlns:a16="http://schemas.microsoft.com/office/drawing/2014/main" id="{9680757E-1FB8-9BDD-6D32-32F503742E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9460" y="1360968"/>
            <a:ext cx="2996056" cy="2996056"/>
          </a:xfrm>
          <a:prstGeom prst="rect">
            <a:avLst/>
          </a:prstGeom>
        </p:spPr>
      </p:pic>
      <p:sp>
        <p:nvSpPr>
          <p:cNvPr id="9" name="TextBox 8">
            <a:extLst>
              <a:ext uri="{FF2B5EF4-FFF2-40B4-BE49-F238E27FC236}">
                <a16:creationId xmlns:a16="http://schemas.microsoft.com/office/drawing/2014/main" id="{4B27A099-45F0-6B41-ACBB-9AE97D677B9B}"/>
              </a:ext>
            </a:extLst>
          </p:cNvPr>
          <p:cNvSpPr txBox="1"/>
          <p:nvPr/>
        </p:nvSpPr>
        <p:spPr>
          <a:xfrm>
            <a:off x="5846911" y="531607"/>
            <a:ext cx="2861153" cy="646331"/>
          </a:xfrm>
          <a:prstGeom prst="rect">
            <a:avLst/>
          </a:prstGeom>
          <a:noFill/>
          <a:ln w="76200">
            <a:solidFill>
              <a:schemeClr val="tx1"/>
            </a:solidFill>
          </a:ln>
        </p:spPr>
        <p:txBody>
          <a:bodyPr wrap="square" rtlCol="1">
            <a:spAutoFit/>
          </a:bodyPr>
          <a:lstStyle/>
          <a:p>
            <a:pPr algn="ctr"/>
            <a:r>
              <a:rPr lang="fa-IR" sz="3600" dirty="0" err="1">
                <a:latin typeface="Adobe Arabic" panose="02040503050201020203" pitchFamily="18" charset="-78"/>
                <a:cs typeface="B Nazanin" panose="00000400000000000000" pitchFamily="2" charset="-78"/>
              </a:rPr>
              <a:t>ملی‌گرایی</a:t>
            </a:r>
            <a:endParaRPr lang="fa-IR" sz="3600" dirty="0">
              <a:latin typeface="Adobe Arabic" panose="02040503050201020203" pitchFamily="18" charset="-78"/>
              <a:cs typeface="B Nazanin" panose="00000400000000000000" pitchFamily="2" charset="-78"/>
            </a:endParaRPr>
          </a:p>
        </p:txBody>
      </p:sp>
      <p:pic>
        <p:nvPicPr>
          <p:cNvPr id="11" name="Picture 10">
            <a:extLst>
              <a:ext uri="{FF2B5EF4-FFF2-40B4-BE49-F238E27FC236}">
                <a16:creationId xmlns:a16="http://schemas.microsoft.com/office/drawing/2014/main" id="{49B74AA6-349B-ED4C-AF04-3844FDB57A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52849" y="2999041"/>
            <a:ext cx="2311972" cy="2181861"/>
          </a:xfrm>
          <a:prstGeom prst="rect">
            <a:avLst/>
          </a:prstGeom>
        </p:spPr>
      </p:pic>
      <p:pic>
        <p:nvPicPr>
          <p:cNvPr id="13" name="Picture 12">
            <a:extLst>
              <a:ext uri="{FF2B5EF4-FFF2-40B4-BE49-F238E27FC236}">
                <a16:creationId xmlns:a16="http://schemas.microsoft.com/office/drawing/2014/main" id="{823F1431-4D25-B58F-2537-486B9EE0769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46800" y="398652"/>
            <a:ext cx="3143472" cy="2091649"/>
          </a:xfrm>
          <a:prstGeom prst="rect">
            <a:avLst/>
          </a:prstGeom>
        </p:spPr>
      </p:pic>
      <p:pic>
        <p:nvPicPr>
          <p:cNvPr id="15" name="Picture 14">
            <a:extLst>
              <a:ext uri="{FF2B5EF4-FFF2-40B4-BE49-F238E27FC236}">
                <a16:creationId xmlns:a16="http://schemas.microsoft.com/office/drawing/2014/main" id="{490EA997-77DC-27FC-9691-09B2F1A328B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03673" y="854773"/>
            <a:ext cx="2754436" cy="2091650"/>
          </a:xfrm>
          <a:prstGeom prst="rect">
            <a:avLst/>
          </a:prstGeom>
        </p:spPr>
      </p:pic>
      <p:sp>
        <p:nvSpPr>
          <p:cNvPr id="16" name="TextBox 15">
            <a:extLst>
              <a:ext uri="{FF2B5EF4-FFF2-40B4-BE49-F238E27FC236}">
                <a16:creationId xmlns:a16="http://schemas.microsoft.com/office/drawing/2014/main" id="{AB6FAA05-B75A-EFF3-FA3A-BC7A6041621F}"/>
              </a:ext>
            </a:extLst>
          </p:cNvPr>
          <p:cNvSpPr txBox="1"/>
          <p:nvPr/>
        </p:nvSpPr>
        <p:spPr>
          <a:xfrm>
            <a:off x="7262923" y="4395967"/>
            <a:ext cx="1789926" cy="646331"/>
          </a:xfrm>
          <a:prstGeom prst="rect">
            <a:avLst/>
          </a:prstGeom>
          <a:noFill/>
        </p:spPr>
        <p:txBody>
          <a:bodyPr wrap="square" rtlCol="1">
            <a:spAutoFit/>
          </a:bodyPr>
          <a:lstStyle/>
          <a:p>
            <a:r>
              <a:rPr lang="fa-IR" dirty="0">
                <a:cs typeface="B Nazanin" panose="00000400000000000000" pitchFamily="2" charset="-78"/>
              </a:rPr>
              <a:t>نهضت ملی شدن صنعت نفت</a:t>
            </a:r>
          </a:p>
        </p:txBody>
      </p:sp>
      <p:sp>
        <p:nvSpPr>
          <p:cNvPr id="17" name="TextBox 16">
            <a:extLst>
              <a:ext uri="{FF2B5EF4-FFF2-40B4-BE49-F238E27FC236}">
                <a16:creationId xmlns:a16="http://schemas.microsoft.com/office/drawing/2014/main" id="{DEDE5251-8D9B-8C62-AE43-79961608979F}"/>
              </a:ext>
            </a:extLst>
          </p:cNvPr>
          <p:cNvSpPr txBox="1"/>
          <p:nvPr/>
        </p:nvSpPr>
        <p:spPr>
          <a:xfrm>
            <a:off x="2421228" y="2693654"/>
            <a:ext cx="959649" cy="1077218"/>
          </a:xfrm>
          <a:prstGeom prst="rect">
            <a:avLst/>
          </a:prstGeom>
          <a:noFill/>
        </p:spPr>
        <p:txBody>
          <a:bodyPr wrap="square" rtlCol="1">
            <a:spAutoFit/>
          </a:bodyPr>
          <a:lstStyle/>
          <a:p>
            <a:r>
              <a:rPr lang="fa-IR" sz="1600" b="0" i="0" dirty="0">
                <a:solidFill>
                  <a:srgbClr val="202122"/>
                </a:solidFill>
                <a:effectLst/>
                <a:latin typeface="Adobe Arabic" panose="02040503050201020203" pitchFamily="18" charset="-78"/>
                <a:cs typeface="B Nazanin" panose="00000400000000000000" pitchFamily="2" charset="-78"/>
              </a:rPr>
              <a:t>لغو قرارداد ایران و انگلیس در  ۱۳۱۲</a:t>
            </a:r>
            <a:endParaRPr lang="fa-IR" sz="1600" dirty="0">
              <a:latin typeface="Adobe Arabic" panose="02040503050201020203" pitchFamily="18" charset="-78"/>
              <a:cs typeface="B Nazanin" panose="00000400000000000000" pitchFamily="2" charset="-78"/>
            </a:endParaRPr>
          </a:p>
        </p:txBody>
      </p:sp>
      <p:sp>
        <p:nvSpPr>
          <p:cNvPr id="19" name="TextBox 18">
            <a:extLst>
              <a:ext uri="{FF2B5EF4-FFF2-40B4-BE49-F238E27FC236}">
                <a16:creationId xmlns:a16="http://schemas.microsoft.com/office/drawing/2014/main" id="{436B7018-F451-456D-025D-9B0FE070596C}"/>
              </a:ext>
            </a:extLst>
          </p:cNvPr>
          <p:cNvSpPr txBox="1"/>
          <p:nvPr/>
        </p:nvSpPr>
        <p:spPr>
          <a:xfrm>
            <a:off x="2421228" y="3770872"/>
            <a:ext cx="1154298" cy="646331"/>
          </a:xfrm>
          <a:prstGeom prst="rect">
            <a:avLst/>
          </a:prstGeom>
          <a:noFill/>
        </p:spPr>
        <p:txBody>
          <a:bodyPr wrap="square" rtlCol="1">
            <a:spAutoFit/>
          </a:bodyPr>
          <a:lstStyle/>
          <a:p>
            <a:r>
              <a:rPr lang="fa-IR" b="0" i="0" dirty="0">
                <a:effectLst/>
                <a:latin typeface="Adobe Arabic" panose="02040503050201020203" pitchFamily="18" charset="-78"/>
                <a:cs typeface="B Nazanin" panose="00000400000000000000" pitchFamily="2" charset="-78"/>
              </a:rPr>
              <a:t>۲۹اسفند ۱۳۲۹،</a:t>
            </a:r>
            <a:endParaRPr lang="fa-IR" dirty="0">
              <a:latin typeface="Adobe Arabic" panose="02040503050201020203" pitchFamily="18" charset="-78"/>
              <a:cs typeface="B Nazanin" panose="00000400000000000000" pitchFamily="2" charset="-78"/>
            </a:endParaRPr>
          </a:p>
        </p:txBody>
      </p:sp>
      <p:pic>
        <p:nvPicPr>
          <p:cNvPr id="23" name="Picture 22">
            <a:extLst>
              <a:ext uri="{FF2B5EF4-FFF2-40B4-BE49-F238E27FC236}">
                <a16:creationId xmlns:a16="http://schemas.microsoft.com/office/drawing/2014/main" id="{491A296E-45DD-2B47-D271-01C5DDCDBF3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36452" y="4755381"/>
            <a:ext cx="2858328" cy="1743580"/>
          </a:xfrm>
          <a:prstGeom prst="rect">
            <a:avLst/>
          </a:prstGeom>
        </p:spPr>
      </p:pic>
      <p:pic>
        <p:nvPicPr>
          <p:cNvPr id="25" name="Picture 24">
            <a:extLst>
              <a:ext uri="{FF2B5EF4-FFF2-40B4-BE49-F238E27FC236}">
                <a16:creationId xmlns:a16="http://schemas.microsoft.com/office/drawing/2014/main" id="{3D35691E-7F14-550E-89CE-F5C792D67B5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27620" y="4755381"/>
            <a:ext cx="2614723" cy="1719379"/>
          </a:xfrm>
          <a:prstGeom prst="rect">
            <a:avLst/>
          </a:prstGeom>
        </p:spPr>
      </p:pic>
      <p:pic>
        <p:nvPicPr>
          <p:cNvPr id="27" name="Picture 26">
            <a:extLst>
              <a:ext uri="{FF2B5EF4-FFF2-40B4-BE49-F238E27FC236}">
                <a16:creationId xmlns:a16="http://schemas.microsoft.com/office/drawing/2014/main" id="{52542FF5-B4F9-A086-7DAC-9C0EEBC5BFD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407015" y="4951613"/>
            <a:ext cx="2233598" cy="1487611"/>
          </a:xfrm>
          <a:prstGeom prst="rect">
            <a:avLst/>
          </a:prstGeom>
        </p:spPr>
      </p:pic>
      <p:sp>
        <p:nvSpPr>
          <p:cNvPr id="28" name="TextBox 27">
            <a:extLst>
              <a:ext uri="{FF2B5EF4-FFF2-40B4-BE49-F238E27FC236}">
                <a16:creationId xmlns:a16="http://schemas.microsoft.com/office/drawing/2014/main" id="{95CCBDF0-3D4A-1949-CD4E-C6615EE4ADB9}"/>
              </a:ext>
            </a:extLst>
          </p:cNvPr>
          <p:cNvSpPr txBox="1"/>
          <p:nvPr/>
        </p:nvSpPr>
        <p:spPr>
          <a:xfrm>
            <a:off x="9003673" y="5792893"/>
            <a:ext cx="2037208" cy="646331"/>
          </a:xfrm>
          <a:prstGeom prst="rect">
            <a:avLst/>
          </a:prstGeom>
          <a:noFill/>
        </p:spPr>
        <p:txBody>
          <a:bodyPr wrap="square" rtlCol="1">
            <a:spAutoFit/>
          </a:bodyPr>
          <a:lstStyle/>
          <a:p>
            <a:r>
              <a:rPr lang="fa-IR" dirty="0">
                <a:latin typeface="Adobe Arabic" panose="02040503050201020203" pitchFamily="18" charset="-78"/>
                <a:cs typeface="B Nazanin" panose="00000400000000000000" pitchFamily="2" charset="-78"/>
              </a:rPr>
              <a:t>کودتای 28 مرداد</a:t>
            </a:r>
          </a:p>
          <a:p>
            <a:r>
              <a:rPr lang="fa-IR" dirty="0">
                <a:latin typeface="Adobe Arabic" panose="02040503050201020203" pitchFamily="18" charset="-78"/>
                <a:cs typeface="B Nazanin" panose="00000400000000000000" pitchFamily="2" charset="-78"/>
              </a:rPr>
              <a:t>شکست دولت مصدق</a:t>
            </a:r>
          </a:p>
        </p:txBody>
      </p:sp>
      <p:sp>
        <p:nvSpPr>
          <p:cNvPr id="3" name="TextBox 2">
            <a:extLst>
              <a:ext uri="{FF2B5EF4-FFF2-40B4-BE49-F238E27FC236}">
                <a16:creationId xmlns:a16="http://schemas.microsoft.com/office/drawing/2014/main" id="{37A1AF0F-57CE-1DDE-D47D-18A2670656FC}"/>
              </a:ext>
            </a:extLst>
          </p:cNvPr>
          <p:cNvSpPr txBox="1"/>
          <p:nvPr/>
        </p:nvSpPr>
        <p:spPr>
          <a:xfrm>
            <a:off x="-11405485" y="-659945"/>
            <a:ext cx="2530548" cy="646331"/>
          </a:xfrm>
          <a:prstGeom prst="rect">
            <a:avLst/>
          </a:prstGeom>
          <a:noFill/>
          <a:ln w="38100">
            <a:solidFill>
              <a:schemeClr val="tx1"/>
            </a:solidFill>
          </a:ln>
        </p:spPr>
        <p:txBody>
          <a:bodyPr wrap="square" rtlCol="1">
            <a:spAutoFit/>
          </a:bodyPr>
          <a:lstStyle/>
          <a:p>
            <a:r>
              <a:rPr lang="fa-IR" sz="3600" dirty="0">
                <a:latin typeface="Adobe Arabic" panose="02040503050201020203" pitchFamily="18" charset="-78"/>
                <a:cs typeface="Adobe Arabic" panose="02040503050201020203" pitchFamily="18" charset="-78"/>
              </a:rPr>
              <a:t>مبارزه فرهنگی</a:t>
            </a:r>
          </a:p>
        </p:txBody>
      </p:sp>
      <p:pic>
        <p:nvPicPr>
          <p:cNvPr id="4" name="Picture 3">
            <a:extLst>
              <a:ext uri="{FF2B5EF4-FFF2-40B4-BE49-F238E27FC236}">
                <a16:creationId xmlns:a16="http://schemas.microsoft.com/office/drawing/2014/main" id="{D5679EE1-7C41-6E4D-BD8F-7C93A315592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493667" y="553320"/>
            <a:ext cx="2618729" cy="3689498"/>
          </a:xfrm>
          <a:prstGeom prst="rect">
            <a:avLst/>
          </a:prstGeom>
        </p:spPr>
      </p:pic>
      <p:pic>
        <p:nvPicPr>
          <p:cNvPr id="6" name="Picture 5">
            <a:extLst>
              <a:ext uri="{FF2B5EF4-FFF2-40B4-BE49-F238E27FC236}">
                <a16:creationId xmlns:a16="http://schemas.microsoft.com/office/drawing/2014/main" id="{8477D866-F0B3-8984-8126-8FF02D45FCE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549651" y="-1057628"/>
            <a:ext cx="3387220" cy="4471131"/>
          </a:xfrm>
          <a:prstGeom prst="rect">
            <a:avLst/>
          </a:prstGeom>
        </p:spPr>
      </p:pic>
      <p:pic>
        <p:nvPicPr>
          <p:cNvPr id="7" name="Picture 6">
            <a:extLst>
              <a:ext uri="{FF2B5EF4-FFF2-40B4-BE49-F238E27FC236}">
                <a16:creationId xmlns:a16="http://schemas.microsoft.com/office/drawing/2014/main" id="{4BCAC268-9437-6FDA-8527-BEDE2EFD930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858068" y="1068681"/>
            <a:ext cx="4026103" cy="3174137"/>
          </a:xfrm>
          <a:prstGeom prst="rect">
            <a:avLst/>
          </a:prstGeom>
        </p:spPr>
      </p:pic>
      <p:sp>
        <p:nvSpPr>
          <p:cNvPr id="10" name="TextBox 9">
            <a:extLst>
              <a:ext uri="{FF2B5EF4-FFF2-40B4-BE49-F238E27FC236}">
                <a16:creationId xmlns:a16="http://schemas.microsoft.com/office/drawing/2014/main" id="{A5CC594F-8BFA-2C4D-744F-9D10496C4E9D}"/>
              </a:ext>
            </a:extLst>
          </p:cNvPr>
          <p:cNvSpPr txBox="1"/>
          <p:nvPr/>
        </p:nvSpPr>
        <p:spPr>
          <a:xfrm>
            <a:off x="-8692981" y="3440301"/>
            <a:ext cx="2618729" cy="1384995"/>
          </a:xfrm>
          <a:prstGeom prst="rect">
            <a:avLst/>
          </a:prstGeom>
          <a:noFill/>
        </p:spPr>
        <p:txBody>
          <a:bodyPr wrap="square" rtlCol="1">
            <a:spAutoFit/>
          </a:bodyPr>
          <a:lstStyle/>
          <a:p>
            <a:r>
              <a:rPr lang="fa-IR" sz="2800" dirty="0">
                <a:latin typeface="Adobe Arabic" panose="02040503050201020203" pitchFamily="18" charset="-78"/>
                <a:cs typeface="Adobe Arabic" panose="02040503050201020203" pitchFamily="18" charset="-78"/>
              </a:rPr>
              <a:t>شیخ عبدالکریم حائری یزدی </a:t>
            </a:r>
          </a:p>
          <a:p>
            <a:r>
              <a:rPr lang="fa-IR" sz="2800" dirty="0">
                <a:latin typeface="Adobe Arabic" panose="02040503050201020203" pitchFamily="18" charset="-78"/>
                <a:cs typeface="Adobe Arabic" panose="02040503050201020203" pitchFamily="18" charset="-78"/>
              </a:rPr>
              <a:t>معروف به موسِس</a:t>
            </a:r>
          </a:p>
        </p:txBody>
      </p:sp>
      <p:sp>
        <p:nvSpPr>
          <p:cNvPr id="12" name="TextBox 11">
            <a:extLst>
              <a:ext uri="{FF2B5EF4-FFF2-40B4-BE49-F238E27FC236}">
                <a16:creationId xmlns:a16="http://schemas.microsoft.com/office/drawing/2014/main" id="{9271ED83-578B-F304-FE35-B0A329594A98}"/>
              </a:ext>
            </a:extLst>
          </p:cNvPr>
          <p:cNvSpPr txBox="1"/>
          <p:nvPr/>
        </p:nvSpPr>
        <p:spPr>
          <a:xfrm>
            <a:off x="-4837145" y="222907"/>
            <a:ext cx="3387220" cy="707886"/>
          </a:xfrm>
          <a:prstGeom prst="rect">
            <a:avLst/>
          </a:prstGeom>
          <a:noFill/>
        </p:spPr>
        <p:txBody>
          <a:bodyPr wrap="square" rtlCol="1">
            <a:spAutoFit/>
          </a:bodyPr>
          <a:lstStyle/>
          <a:p>
            <a:r>
              <a:rPr lang="fa-IR" sz="2000" dirty="0">
                <a:latin typeface="Adobe Arabic" panose="02040503050201020203" pitchFamily="18" charset="-78"/>
                <a:cs typeface="Adobe Arabic" panose="02040503050201020203" pitchFamily="18" charset="-78"/>
              </a:rPr>
              <a:t>تاسیس حوزه علمیه قم </a:t>
            </a:r>
          </a:p>
          <a:p>
            <a:r>
              <a:rPr lang="fa-IR" sz="2000" dirty="0">
                <a:latin typeface="Adobe Arabic" panose="02040503050201020203" pitchFamily="18" charset="-78"/>
                <a:cs typeface="Adobe Arabic" panose="02040503050201020203" pitchFamily="18" charset="-78"/>
              </a:rPr>
              <a:t>در سال 1340</a:t>
            </a:r>
          </a:p>
        </p:txBody>
      </p:sp>
      <p:sp>
        <p:nvSpPr>
          <p:cNvPr id="14" name="TextBox 13">
            <a:extLst>
              <a:ext uri="{FF2B5EF4-FFF2-40B4-BE49-F238E27FC236}">
                <a16:creationId xmlns:a16="http://schemas.microsoft.com/office/drawing/2014/main" id="{B46B2F5C-30DD-6D9A-6003-AF1ED87A1EB2}"/>
              </a:ext>
            </a:extLst>
          </p:cNvPr>
          <p:cNvSpPr txBox="1"/>
          <p:nvPr/>
        </p:nvSpPr>
        <p:spPr>
          <a:xfrm>
            <a:off x="22431373" y="-1550492"/>
            <a:ext cx="3242537" cy="646331"/>
          </a:xfrm>
          <a:prstGeom prst="rect">
            <a:avLst/>
          </a:prstGeom>
          <a:noFill/>
          <a:ln w="57150">
            <a:solidFill>
              <a:schemeClr val="tx1"/>
            </a:solidFill>
          </a:ln>
        </p:spPr>
        <p:txBody>
          <a:bodyPr wrap="square" rtlCol="1">
            <a:spAutoFit/>
          </a:bodyPr>
          <a:lstStyle/>
          <a:p>
            <a:pPr algn="ctr"/>
            <a:r>
              <a:rPr lang="fa-IR" sz="3600" dirty="0">
                <a:latin typeface="Adobe Arabic" panose="02040503050201020203" pitchFamily="18" charset="-78"/>
                <a:cs typeface="Adobe Arabic" panose="02040503050201020203" pitchFamily="18" charset="-78"/>
              </a:rPr>
              <a:t>مبارزه سیاسی</a:t>
            </a:r>
          </a:p>
        </p:txBody>
      </p:sp>
      <p:pic>
        <p:nvPicPr>
          <p:cNvPr id="18" name="Picture 17">
            <a:extLst>
              <a:ext uri="{FF2B5EF4-FFF2-40B4-BE49-F238E27FC236}">
                <a16:creationId xmlns:a16="http://schemas.microsoft.com/office/drawing/2014/main" id="{68FD3D8C-6EAF-0243-805A-EB3DF6F80C8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4185387" y="671155"/>
            <a:ext cx="3297268" cy="2275115"/>
          </a:xfrm>
          <a:prstGeom prst="rect">
            <a:avLst/>
          </a:prstGeom>
        </p:spPr>
      </p:pic>
      <p:pic>
        <p:nvPicPr>
          <p:cNvPr id="20" name="Picture 19">
            <a:extLst>
              <a:ext uri="{FF2B5EF4-FFF2-40B4-BE49-F238E27FC236}">
                <a16:creationId xmlns:a16="http://schemas.microsoft.com/office/drawing/2014/main" id="{2BAE4100-9AC3-0E7D-A4AD-C4D6C7E227C9}"/>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5939732" y="-1641440"/>
            <a:ext cx="1542923" cy="2122621"/>
          </a:xfrm>
          <a:prstGeom prst="rect">
            <a:avLst/>
          </a:prstGeom>
        </p:spPr>
      </p:pic>
      <p:pic>
        <p:nvPicPr>
          <p:cNvPr id="21" name="Picture 20">
            <a:extLst>
              <a:ext uri="{FF2B5EF4-FFF2-40B4-BE49-F238E27FC236}">
                <a16:creationId xmlns:a16="http://schemas.microsoft.com/office/drawing/2014/main" id="{00EAB64F-F8CE-3EC0-B280-2169FB931286}"/>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2376005" y="-736834"/>
            <a:ext cx="3270185" cy="2275115"/>
          </a:xfrm>
          <a:prstGeom prst="rect">
            <a:avLst/>
          </a:prstGeom>
        </p:spPr>
      </p:pic>
      <p:sp>
        <p:nvSpPr>
          <p:cNvPr id="22" name="TextBox 21">
            <a:extLst>
              <a:ext uri="{FF2B5EF4-FFF2-40B4-BE49-F238E27FC236}">
                <a16:creationId xmlns:a16="http://schemas.microsoft.com/office/drawing/2014/main" id="{DDD4FECA-260A-6770-F42E-C929CC53E1DE}"/>
              </a:ext>
            </a:extLst>
          </p:cNvPr>
          <p:cNvSpPr txBox="1"/>
          <p:nvPr/>
        </p:nvSpPr>
        <p:spPr>
          <a:xfrm>
            <a:off x="17917481" y="-1952831"/>
            <a:ext cx="4079066" cy="6596678"/>
          </a:xfrm>
          <a:prstGeom prst="rect">
            <a:avLst/>
          </a:prstGeom>
          <a:noFill/>
        </p:spPr>
        <p:txBody>
          <a:bodyPr wrap="square" rtlCol="1">
            <a:spAutoFit/>
          </a:bodyPr>
          <a:lstStyle/>
          <a:p>
            <a:pPr algn="just" rtl="1">
              <a:spcAft>
                <a:spcPts val="750"/>
              </a:spcAft>
            </a:pPr>
            <a:r>
              <a:rPr lang="fa-IR" sz="1400" b="1" i="0" dirty="0">
                <a:solidFill>
                  <a:srgbClr val="B4A793"/>
                </a:solidFill>
                <a:effectLst/>
                <a:latin typeface="Adobe Arabic" panose="02040503050201020203" pitchFamily="18" charset="-78"/>
                <a:cs typeface="Adobe Arabic" panose="02040503050201020203" pitchFamily="18" charset="-78"/>
              </a:rPr>
              <a:t>مرامنامه‌ى حزب برادران</a:t>
            </a:r>
            <a:endParaRPr lang="fa-IR" sz="1400" b="0" i="0" dirty="0">
              <a:solidFill>
                <a:srgbClr val="B4A793"/>
              </a:solidFill>
              <a:effectLst/>
              <a:latin typeface="Adobe Arabic" panose="02040503050201020203" pitchFamily="18" charset="-78"/>
              <a:cs typeface="Adobe Arabic" panose="02040503050201020203" pitchFamily="18" charset="-78"/>
            </a:endParaRPr>
          </a:p>
          <a:p>
            <a:pPr algn="just" rtl="1">
              <a:spcAft>
                <a:spcPts val="750"/>
              </a:spcAft>
            </a:pPr>
            <a:r>
              <a:rPr lang="fa-IR" sz="1400" b="0" i="0" dirty="0">
                <a:solidFill>
                  <a:srgbClr val="B4A793"/>
                </a:solidFill>
                <a:effectLst/>
                <a:latin typeface="Adobe Arabic" panose="02040503050201020203" pitchFamily="18" charset="-78"/>
                <a:cs typeface="Adobe Arabic" panose="02040503050201020203" pitchFamily="18" charset="-78"/>
              </a:rPr>
              <a:t>1ـ حفظ وحدت ملى ایران و توسعه‌ى مذهب جعفرى (اثنى عشرى) در آن.</a:t>
            </a:r>
          </a:p>
          <a:p>
            <a:pPr algn="just" rtl="1">
              <a:spcAft>
                <a:spcPts val="750"/>
              </a:spcAft>
            </a:pPr>
            <a:r>
              <a:rPr lang="fa-IR" sz="1400" b="0" i="0" dirty="0">
                <a:solidFill>
                  <a:srgbClr val="B4A793"/>
                </a:solidFill>
                <a:effectLst/>
                <a:latin typeface="Adobe Arabic" panose="02040503050201020203" pitchFamily="18" charset="-78"/>
                <a:cs typeface="Adobe Arabic" panose="02040503050201020203" pitchFamily="18" charset="-78"/>
              </a:rPr>
              <a:t>2ـ اجراى قانون اساسى به ‌ویژه اعتبار نظارت علماى طراز اول و مجلس سنا و ایالتى و ولایتى.</a:t>
            </a:r>
          </a:p>
          <a:p>
            <a:pPr algn="just" rtl="1">
              <a:spcAft>
                <a:spcPts val="750"/>
              </a:spcAft>
            </a:pPr>
            <a:r>
              <a:rPr lang="fa-IR" sz="1400" b="0" i="0" dirty="0">
                <a:solidFill>
                  <a:srgbClr val="B4A793"/>
                </a:solidFill>
                <a:effectLst/>
                <a:latin typeface="Adobe Arabic" panose="02040503050201020203" pitchFamily="18" charset="-78"/>
                <a:cs typeface="Adobe Arabic" panose="02040503050201020203" pitchFamily="18" charset="-78"/>
              </a:rPr>
              <a:t>3ـ تحول فکرى در شئون ملى و مبارزه با خرافات.</a:t>
            </a:r>
          </a:p>
          <a:p>
            <a:pPr algn="just" rtl="1">
              <a:spcAft>
                <a:spcPts val="750"/>
              </a:spcAft>
            </a:pPr>
            <a:r>
              <a:rPr lang="fa-IR" sz="1400" b="0" i="0" dirty="0">
                <a:solidFill>
                  <a:srgbClr val="B4A793"/>
                </a:solidFill>
                <a:effectLst/>
                <a:latin typeface="Adobe Arabic" panose="02040503050201020203" pitchFamily="18" charset="-78"/>
                <a:cs typeface="Adobe Arabic" panose="02040503050201020203" pitchFamily="18" charset="-78"/>
              </a:rPr>
              <a:t>4ـ از شمار افکندن امتیازاتى که بر اثر خرافات و تعصبات جاهلانه در ادوار گذشته ایجاد شده و پابرجا کردن امتیازاتى که موافق با عقل و طبع باشد.</a:t>
            </a:r>
          </a:p>
          <a:p>
            <a:pPr algn="just" rtl="1">
              <a:spcAft>
                <a:spcPts val="750"/>
              </a:spcAft>
            </a:pPr>
            <a:r>
              <a:rPr lang="fa-IR" sz="1400" b="0" i="0" dirty="0">
                <a:solidFill>
                  <a:srgbClr val="B4A793"/>
                </a:solidFill>
                <a:effectLst/>
                <a:latin typeface="Adobe Arabic" panose="02040503050201020203" pitchFamily="18" charset="-78"/>
                <a:cs typeface="Adobe Arabic" panose="02040503050201020203" pitchFamily="18" charset="-78"/>
              </a:rPr>
              <a:t>5ـ استوار کردن مبانى روحانیت به نحوى که رتبه و راتبه در آن محفوظ باشد.</a:t>
            </a:r>
          </a:p>
          <a:p>
            <a:pPr algn="just" rtl="1">
              <a:spcAft>
                <a:spcPts val="750"/>
              </a:spcAft>
            </a:pPr>
            <a:r>
              <a:rPr lang="fa-IR" sz="1400" b="0" i="0" dirty="0">
                <a:solidFill>
                  <a:srgbClr val="B4A793"/>
                </a:solidFill>
                <a:effectLst/>
                <a:latin typeface="Adobe Arabic" panose="02040503050201020203" pitchFamily="18" charset="-78"/>
                <a:cs typeface="Adobe Arabic" panose="02040503050201020203" pitchFamily="18" charset="-78"/>
              </a:rPr>
              <a:t>6ـ تعلیم عمومى نظام و تقویت نیروهاى دفاع و مبارزه با هرج و مرج.</a:t>
            </a:r>
          </a:p>
          <a:p>
            <a:pPr algn="just" rtl="1">
              <a:spcAft>
                <a:spcPts val="750"/>
              </a:spcAft>
            </a:pPr>
            <a:r>
              <a:rPr lang="fa-IR" sz="1400" b="0" i="0" dirty="0">
                <a:solidFill>
                  <a:srgbClr val="B4A793"/>
                </a:solidFill>
                <a:effectLst/>
                <a:latin typeface="Adobe Arabic" panose="02040503050201020203" pitchFamily="18" charset="-78"/>
                <a:cs typeface="Adobe Arabic" panose="02040503050201020203" pitchFamily="18" charset="-78"/>
              </a:rPr>
              <a:t>7ـ به کار انداختن منابع ثروت و افزودن منافع عمومى و تأمین بودجه‌ى کشور به نسبت درآمد.</a:t>
            </a:r>
          </a:p>
          <a:p>
            <a:pPr algn="just" rtl="1">
              <a:spcAft>
                <a:spcPts val="750"/>
              </a:spcAft>
            </a:pPr>
            <a:r>
              <a:rPr lang="fa-IR" sz="1400" b="0" i="0" dirty="0">
                <a:solidFill>
                  <a:srgbClr val="B4A793"/>
                </a:solidFill>
                <a:effectLst/>
                <a:latin typeface="Adobe Arabic" panose="02040503050201020203" pitchFamily="18" charset="-78"/>
                <a:cs typeface="Adobe Arabic" panose="02040503050201020203" pitchFamily="18" charset="-78"/>
              </a:rPr>
              <a:t>8ـ حفظ مرکزیت ایران با رعایت آن که قطعات مملکت از همه‌ى شئون اجتماعى بدون امتیاز برخوردار باشند.</a:t>
            </a:r>
          </a:p>
          <a:p>
            <a:pPr algn="just" rtl="1">
              <a:spcAft>
                <a:spcPts val="750"/>
              </a:spcAft>
            </a:pPr>
            <a:r>
              <a:rPr lang="fa-IR" sz="1400" b="0" i="0" dirty="0">
                <a:solidFill>
                  <a:srgbClr val="B4A793"/>
                </a:solidFill>
                <a:effectLst/>
                <a:latin typeface="Adobe Arabic" panose="02040503050201020203" pitchFamily="18" charset="-78"/>
                <a:cs typeface="Adobe Arabic" panose="02040503050201020203" pitchFamily="18" charset="-78"/>
              </a:rPr>
              <a:t>9ـ تعمیم فرهنگ، به وسیله‌ى اجراى تعلیمات اجبارى و عمومى از حیث آموزش و پرورش.</a:t>
            </a:r>
          </a:p>
          <a:p>
            <a:pPr algn="just" rtl="1">
              <a:spcAft>
                <a:spcPts val="750"/>
              </a:spcAft>
            </a:pPr>
            <a:r>
              <a:rPr lang="fa-IR" sz="1400" b="0" i="0" dirty="0">
                <a:solidFill>
                  <a:srgbClr val="B4A793"/>
                </a:solidFill>
                <a:effectLst/>
                <a:latin typeface="Adobe Arabic" panose="02040503050201020203" pitchFamily="18" charset="-78"/>
                <a:cs typeface="Adobe Arabic" panose="02040503050201020203" pitchFamily="18" charset="-78"/>
              </a:rPr>
              <a:t>10ـ ایجاد بهداشت عمومى از حیث تغذیه و دوا و سلامتى و مسکن و تکثیر نسل با تسهیل امر ازدواج.</a:t>
            </a:r>
          </a:p>
          <a:p>
            <a:pPr algn="just" rtl="1">
              <a:spcAft>
                <a:spcPts val="750"/>
              </a:spcAft>
            </a:pPr>
            <a:r>
              <a:rPr lang="fa-IR" sz="1400" b="0" i="0" dirty="0">
                <a:solidFill>
                  <a:srgbClr val="B4A793"/>
                </a:solidFill>
                <a:effectLst/>
                <a:latin typeface="Adobe Arabic" panose="02040503050201020203" pitchFamily="18" charset="-78"/>
                <a:cs typeface="Adobe Arabic" panose="02040503050201020203" pitchFamily="18" charset="-78"/>
              </a:rPr>
              <a:t>11ـ ایجاد و تحکیم روابط حسنه بین دول و ملل اسلامى.</a:t>
            </a:r>
          </a:p>
          <a:p>
            <a:pPr algn="just" rtl="1">
              <a:spcAft>
                <a:spcPts val="750"/>
              </a:spcAft>
            </a:pPr>
            <a:r>
              <a:rPr lang="fa-IR" sz="1400" b="0" i="0" dirty="0">
                <a:solidFill>
                  <a:srgbClr val="B4A793"/>
                </a:solidFill>
                <a:effectLst/>
                <a:latin typeface="Adobe Arabic" panose="02040503050201020203" pitchFamily="18" charset="-78"/>
                <a:cs typeface="Adobe Arabic" panose="02040503050201020203" pitchFamily="18" charset="-78"/>
              </a:rPr>
              <a:t>12ـ مبارزه با استبداد در جمیع شئون اجتماعى.</a:t>
            </a:r>
          </a:p>
          <a:p>
            <a:pPr algn="just" rtl="1">
              <a:spcAft>
                <a:spcPts val="750"/>
              </a:spcAft>
            </a:pPr>
            <a:r>
              <a:rPr lang="fa-IR" sz="1400" b="0" i="0" dirty="0">
                <a:solidFill>
                  <a:srgbClr val="B4A793"/>
                </a:solidFill>
                <a:effectLst/>
                <a:latin typeface="Adobe Arabic" panose="02040503050201020203" pitchFamily="18" charset="-78"/>
                <a:cs typeface="Adobe Arabic" panose="02040503050201020203" pitchFamily="18" charset="-78"/>
              </a:rPr>
              <a:t> </a:t>
            </a:r>
          </a:p>
        </p:txBody>
      </p:sp>
      <p:sp>
        <p:nvSpPr>
          <p:cNvPr id="24" name="TextBox 23">
            <a:extLst>
              <a:ext uri="{FF2B5EF4-FFF2-40B4-BE49-F238E27FC236}">
                <a16:creationId xmlns:a16="http://schemas.microsoft.com/office/drawing/2014/main" id="{87F7588B-5E13-017F-B5B0-1A5470A0E2C7}"/>
              </a:ext>
            </a:extLst>
          </p:cNvPr>
          <p:cNvSpPr txBox="1"/>
          <p:nvPr/>
        </p:nvSpPr>
        <p:spPr>
          <a:xfrm>
            <a:off x="14185387" y="3114979"/>
            <a:ext cx="2149816" cy="923330"/>
          </a:xfrm>
          <a:prstGeom prst="rect">
            <a:avLst/>
          </a:prstGeom>
          <a:noFill/>
        </p:spPr>
        <p:txBody>
          <a:bodyPr wrap="square" rtlCol="1">
            <a:spAutoFit/>
          </a:bodyPr>
          <a:lstStyle/>
          <a:p>
            <a:r>
              <a:rPr lang="fa-IR" dirty="0">
                <a:latin typeface="Adobe Arabic" panose="02040503050201020203" pitchFamily="18" charset="-78"/>
                <a:cs typeface="Adobe Arabic" panose="02040503050201020203" pitchFamily="18" charset="-78"/>
              </a:rPr>
              <a:t>تجمع مسئولان و هوادارن حزب برادران در مسجد وکیل شیراز</a:t>
            </a:r>
          </a:p>
        </p:txBody>
      </p:sp>
      <p:pic>
        <p:nvPicPr>
          <p:cNvPr id="26" name="Picture 25">
            <a:extLst>
              <a:ext uri="{FF2B5EF4-FFF2-40B4-BE49-F238E27FC236}">
                <a16:creationId xmlns:a16="http://schemas.microsoft.com/office/drawing/2014/main" id="{7803B491-5E32-33CE-93BB-D86A44CA58DB}"/>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2376005" y="1872934"/>
            <a:ext cx="1742347" cy="2484089"/>
          </a:xfrm>
          <a:prstGeom prst="rect">
            <a:avLst/>
          </a:prstGeom>
        </p:spPr>
      </p:pic>
      <p:sp>
        <p:nvSpPr>
          <p:cNvPr id="29" name="TextBox 28">
            <a:extLst>
              <a:ext uri="{FF2B5EF4-FFF2-40B4-BE49-F238E27FC236}">
                <a16:creationId xmlns:a16="http://schemas.microsoft.com/office/drawing/2014/main" id="{AD836B11-E9D6-21C8-DD07-BDA5E5E2509F}"/>
              </a:ext>
            </a:extLst>
          </p:cNvPr>
          <p:cNvSpPr txBox="1"/>
          <p:nvPr/>
        </p:nvSpPr>
        <p:spPr>
          <a:xfrm>
            <a:off x="24296086" y="2107963"/>
            <a:ext cx="1377824" cy="1631216"/>
          </a:xfrm>
          <a:prstGeom prst="rect">
            <a:avLst/>
          </a:prstGeom>
          <a:noFill/>
        </p:spPr>
        <p:txBody>
          <a:bodyPr wrap="square" rtlCol="1">
            <a:spAutoFit/>
          </a:bodyPr>
          <a:lstStyle/>
          <a:p>
            <a:r>
              <a:rPr lang="fa-IR" sz="2000" dirty="0">
                <a:latin typeface="Adobe Arabic" panose="02040503050201020203" pitchFamily="18" charset="-78"/>
                <a:cs typeface="Adobe Arabic" panose="02040503050201020203" pitchFamily="18" charset="-78"/>
              </a:rPr>
              <a:t>سید نورالدین </a:t>
            </a:r>
          </a:p>
          <a:p>
            <a:r>
              <a:rPr lang="fa-IR" sz="2000" dirty="0">
                <a:latin typeface="Adobe Arabic" panose="02040503050201020203" pitchFamily="18" charset="-78"/>
                <a:cs typeface="Adobe Arabic" panose="02040503050201020203" pitchFamily="18" charset="-78"/>
              </a:rPr>
              <a:t>حیسنی </a:t>
            </a:r>
          </a:p>
          <a:p>
            <a:r>
              <a:rPr lang="fa-IR" sz="2000" dirty="0">
                <a:latin typeface="Adobe Arabic" panose="02040503050201020203" pitchFamily="18" charset="-78"/>
                <a:cs typeface="Adobe Arabic" panose="02040503050201020203" pitchFamily="18" charset="-78"/>
              </a:rPr>
              <a:t>الهاشمی</a:t>
            </a:r>
          </a:p>
          <a:p>
            <a:r>
              <a:rPr lang="fa-IR" sz="2000" dirty="0">
                <a:latin typeface="Adobe Arabic" panose="02040503050201020203" pitchFamily="18" charset="-78"/>
                <a:cs typeface="Adobe Arabic" panose="02040503050201020203" pitchFamily="18" charset="-78"/>
              </a:rPr>
              <a:t>معروف به </a:t>
            </a:r>
          </a:p>
          <a:p>
            <a:r>
              <a:rPr lang="fa-IR" sz="2000" dirty="0">
                <a:latin typeface="Adobe Arabic" panose="02040503050201020203" pitchFamily="18" charset="-78"/>
                <a:cs typeface="Adobe Arabic" panose="02040503050201020203" pitchFamily="18" charset="-78"/>
              </a:rPr>
              <a:t>نائب الامام</a:t>
            </a:r>
          </a:p>
        </p:txBody>
      </p:sp>
    </p:spTree>
    <p:extLst>
      <p:ext uri="{BB962C8B-B14F-4D97-AF65-F5344CB8AC3E}">
        <p14:creationId xmlns:p14="http://schemas.microsoft.com/office/powerpoint/2010/main" val="42557565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53857-0B99-23F0-EAAB-3B9FB1E02EB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6B9C240-1447-7E6A-F5BC-BAFCE3705815}"/>
              </a:ext>
            </a:extLst>
          </p:cNvPr>
          <p:cNvSpPr/>
          <p:nvPr/>
        </p:nvSpPr>
        <p:spPr>
          <a:xfrm>
            <a:off x="0" y="0"/>
            <a:ext cx="12192000" cy="6858000"/>
          </a:xfrm>
          <a:prstGeom prst="rect">
            <a:avLst/>
          </a:prstGeom>
          <a:solidFill>
            <a:srgbClr val="F5DAB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fa-IR" dirty="0"/>
          </a:p>
        </p:txBody>
      </p:sp>
      <p:sp>
        <p:nvSpPr>
          <p:cNvPr id="9" name="TextBox 8">
            <a:extLst>
              <a:ext uri="{FF2B5EF4-FFF2-40B4-BE49-F238E27FC236}">
                <a16:creationId xmlns:a16="http://schemas.microsoft.com/office/drawing/2014/main" id="{270436D3-E9B1-74C6-4F0A-CAB78F382CBB}"/>
              </a:ext>
            </a:extLst>
          </p:cNvPr>
          <p:cNvSpPr txBox="1"/>
          <p:nvPr/>
        </p:nvSpPr>
        <p:spPr>
          <a:xfrm>
            <a:off x="8597725" y="615833"/>
            <a:ext cx="3242537" cy="646331"/>
          </a:xfrm>
          <a:prstGeom prst="rect">
            <a:avLst/>
          </a:prstGeom>
          <a:noFill/>
          <a:ln w="57150">
            <a:solidFill>
              <a:schemeClr val="tx1"/>
            </a:solidFill>
          </a:ln>
        </p:spPr>
        <p:txBody>
          <a:bodyPr wrap="square" rtlCol="1">
            <a:spAutoFit/>
          </a:bodyPr>
          <a:lstStyle/>
          <a:p>
            <a:pPr algn="ctr"/>
            <a:r>
              <a:rPr lang="fa-IR" sz="3600" dirty="0">
                <a:latin typeface="Adobe Arabic" panose="02040503050201020203" pitchFamily="18" charset="-78"/>
                <a:cs typeface="B Nazanin" panose="00000400000000000000" pitchFamily="2" charset="-78"/>
              </a:rPr>
              <a:t>مبارزه سیاسی</a:t>
            </a:r>
          </a:p>
        </p:txBody>
      </p:sp>
      <p:pic>
        <p:nvPicPr>
          <p:cNvPr id="6" name="Picture 5">
            <a:extLst>
              <a:ext uri="{FF2B5EF4-FFF2-40B4-BE49-F238E27FC236}">
                <a16:creationId xmlns:a16="http://schemas.microsoft.com/office/drawing/2014/main" id="{C38C8644-998A-0C01-F4FF-C1888302A1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1739" y="2837480"/>
            <a:ext cx="3297268" cy="2275115"/>
          </a:xfrm>
          <a:prstGeom prst="rect">
            <a:avLst/>
          </a:prstGeom>
        </p:spPr>
      </p:pic>
      <p:pic>
        <p:nvPicPr>
          <p:cNvPr id="10" name="Picture 9">
            <a:extLst>
              <a:ext uri="{FF2B5EF4-FFF2-40B4-BE49-F238E27FC236}">
                <a16:creationId xmlns:a16="http://schemas.microsoft.com/office/drawing/2014/main" id="{05417051-778D-43C5-277D-A81B2CA651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6084" y="524885"/>
            <a:ext cx="1542923" cy="2122621"/>
          </a:xfrm>
          <a:prstGeom prst="rect">
            <a:avLst/>
          </a:prstGeom>
        </p:spPr>
      </p:pic>
      <p:pic>
        <p:nvPicPr>
          <p:cNvPr id="14" name="Picture 13">
            <a:extLst>
              <a:ext uri="{FF2B5EF4-FFF2-40B4-BE49-F238E27FC236}">
                <a16:creationId xmlns:a16="http://schemas.microsoft.com/office/drawing/2014/main" id="{E1375FF6-ACCA-8E52-DF22-75913535AE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42357" y="1429491"/>
            <a:ext cx="3270185" cy="2275115"/>
          </a:xfrm>
          <a:prstGeom prst="rect">
            <a:avLst/>
          </a:prstGeom>
        </p:spPr>
      </p:pic>
      <p:sp>
        <p:nvSpPr>
          <p:cNvPr id="3" name="TextBox 2">
            <a:extLst>
              <a:ext uri="{FF2B5EF4-FFF2-40B4-BE49-F238E27FC236}">
                <a16:creationId xmlns:a16="http://schemas.microsoft.com/office/drawing/2014/main" id="{D50B4F15-F60B-E75A-D61D-973910A1861D}"/>
              </a:ext>
            </a:extLst>
          </p:cNvPr>
          <p:cNvSpPr txBox="1"/>
          <p:nvPr/>
        </p:nvSpPr>
        <p:spPr>
          <a:xfrm>
            <a:off x="4083833" y="213494"/>
            <a:ext cx="4079066" cy="6401753"/>
          </a:xfrm>
          <a:prstGeom prst="rect">
            <a:avLst/>
          </a:prstGeom>
          <a:noFill/>
        </p:spPr>
        <p:txBody>
          <a:bodyPr wrap="square" rtlCol="1">
            <a:spAutoFit/>
          </a:bodyPr>
          <a:lstStyle/>
          <a:p>
            <a:pPr algn="just" rtl="1">
              <a:spcAft>
                <a:spcPts val="750"/>
              </a:spcAft>
            </a:pPr>
            <a:r>
              <a:rPr lang="fa-IR" sz="1500" b="1" i="0" dirty="0">
                <a:effectLst/>
                <a:latin typeface="Adobe Arabic" panose="02040503050201020203" pitchFamily="18" charset="-78"/>
                <a:cs typeface="B Nazanin" panose="00000400000000000000" pitchFamily="2" charset="-78"/>
              </a:rPr>
              <a:t>مرامنامه‌ى حزب برادران</a:t>
            </a:r>
            <a:endParaRPr lang="fa-IR" sz="1500" b="0" i="0" dirty="0">
              <a:effectLst/>
              <a:latin typeface="Adobe Arabic" panose="02040503050201020203" pitchFamily="18" charset="-78"/>
              <a:cs typeface="B Nazanin" panose="00000400000000000000" pitchFamily="2" charset="-78"/>
            </a:endParaRPr>
          </a:p>
          <a:p>
            <a:pPr algn="just" rtl="1">
              <a:spcAft>
                <a:spcPts val="750"/>
              </a:spcAft>
            </a:pPr>
            <a:r>
              <a:rPr lang="fa-IR" sz="1500" b="0" i="0" dirty="0">
                <a:effectLst/>
                <a:latin typeface="Adobe Arabic" panose="02040503050201020203" pitchFamily="18" charset="-78"/>
                <a:cs typeface="B Nazanin" panose="00000400000000000000" pitchFamily="2" charset="-78"/>
              </a:rPr>
              <a:t>1ـ حفظ وحدت ملى ایران و توسعه‌ى مذهب جعفرى (اثنى عشرى) در آن.</a:t>
            </a:r>
          </a:p>
          <a:p>
            <a:pPr algn="just" rtl="1">
              <a:spcAft>
                <a:spcPts val="750"/>
              </a:spcAft>
            </a:pPr>
            <a:r>
              <a:rPr lang="fa-IR" sz="1500" b="0" i="0" dirty="0">
                <a:effectLst/>
                <a:latin typeface="Adobe Arabic" panose="02040503050201020203" pitchFamily="18" charset="-78"/>
                <a:cs typeface="B Nazanin" panose="00000400000000000000" pitchFamily="2" charset="-78"/>
              </a:rPr>
              <a:t>2ـ اجراى قانون اساسى به ‌ویژه اعتبار نظارت علماى طراز اول و مجلس سنا و ایالتى و ولایتى.</a:t>
            </a:r>
          </a:p>
          <a:p>
            <a:pPr algn="just" rtl="1">
              <a:spcAft>
                <a:spcPts val="750"/>
              </a:spcAft>
            </a:pPr>
            <a:r>
              <a:rPr lang="fa-IR" sz="1500" b="0" i="0" dirty="0">
                <a:effectLst/>
                <a:latin typeface="Adobe Arabic" panose="02040503050201020203" pitchFamily="18" charset="-78"/>
                <a:cs typeface="B Nazanin" panose="00000400000000000000" pitchFamily="2" charset="-78"/>
              </a:rPr>
              <a:t>3ـ تحول فکرى در شئون ملى و مبارزه با خرافات.</a:t>
            </a:r>
          </a:p>
          <a:p>
            <a:pPr algn="just" rtl="1">
              <a:spcAft>
                <a:spcPts val="750"/>
              </a:spcAft>
            </a:pPr>
            <a:r>
              <a:rPr lang="fa-IR" sz="1500" b="0" i="0" dirty="0">
                <a:effectLst/>
                <a:latin typeface="Adobe Arabic" panose="02040503050201020203" pitchFamily="18" charset="-78"/>
                <a:cs typeface="B Nazanin" panose="00000400000000000000" pitchFamily="2" charset="-78"/>
              </a:rPr>
              <a:t>4ـ از شمار افکندن امتیازاتى که بر اثر خرافات و تعصبات جاهلانه در ادوار گذشته ایجاد شده و پابرجا کردن امتیازاتى که موافق با عقل و طبع باشد.</a:t>
            </a:r>
          </a:p>
          <a:p>
            <a:pPr algn="just" rtl="1">
              <a:spcAft>
                <a:spcPts val="750"/>
              </a:spcAft>
            </a:pPr>
            <a:r>
              <a:rPr lang="fa-IR" sz="1500" b="0" i="0" dirty="0">
                <a:effectLst/>
                <a:latin typeface="Adobe Arabic" panose="02040503050201020203" pitchFamily="18" charset="-78"/>
                <a:cs typeface="B Nazanin" panose="00000400000000000000" pitchFamily="2" charset="-78"/>
              </a:rPr>
              <a:t>5ـ استوار کردن مبانى روحانیت به نحوى که رتبه و راتبه در آن محفوظ باشد.</a:t>
            </a:r>
          </a:p>
          <a:p>
            <a:pPr algn="just" rtl="1">
              <a:spcAft>
                <a:spcPts val="750"/>
              </a:spcAft>
            </a:pPr>
            <a:r>
              <a:rPr lang="fa-IR" sz="1500" b="0" i="0" dirty="0">
                <a:effectLst/>
                <a:latin typeface="Adobe Arabic" panose="02040503050201020203" pitchFamily="18" charset="-78"/>
                <a:cs typeface="B Nazanin" panose="00000400000000000000" pitchFamily="2" charset="-78"/>
              </a:rPr>
              <a:t>6ـ تعلیم عمومى نظام و تقویت نیروهاى دفاع و مبارزه با هرج و مرج.</a:t>
            </a:r>
          </a:p>
          <a:p>
            <a:pPr algn="just" rtl="1">
              <a:spcAft>
                <a:spcPts val="750"/>
              </a:spcAft>
            </a:pPr>
            <a:r>
              <a:rPr lang="fa-IR" sz="1500" b="0" i="0" dirty="0">
                <a:effectLst/>
                <a:latin typeface="Adobe Arabic" panose="02040503050201020203" pitchFamily="18" charset="-78"/>
                <a:cs typeface="B Nazanin" panose="00000400000000000000" pitchFamily="2" charset="-78"/>
              </a:rPr>
              <a:t>7ـ به کار انداختن منابع ثروت و افزودن منافع عمومى و تأمین بودجه‌ى کشور به نسبت درآمد.</a:t>
            </a:r>
          </a:p>
          <a:p>
            <a:pPr algn="just" rtl="1">
              <a:spcAft>
                <a:spcPts val="750"/>
              </a:spcAft>
            </a:pPr>
            <a:r>
              <a:rPr lang="fa-IR" sz="1500" b="0" i="0" dirty="0">
                <a:effectLst/>
                <a:latin typeface="Adobe Arabic" panose="02040503050201020203" pitchFamily="18" charset="-78"/>
                <a:cs typeface="B Nazanin" panose="00000400000000000000" pitchFamily="2" charset="-78"/>
              </a:rPr>
              <a:t>8ـ حفظ مرکزیت ایران با رعایت آن که قطعات مملکت از همه شئون اجتماعى بدون امتیاز برخوردار باشند.</a:t>
            </a:r>
          </a:p>
          <a:p>
            <a:pPr algn="just" rtl="1">
              <a:spcAft>
                <a:spcPts val="750"/>
              </a:spcAft>
            </a:pPr>
            <a:r>
              <a:rPr lang="fa-IR" sz="1500" b="0" i="0" dirty="0">
                <a:effectLst/>
                <a:latin typeface="Adobe Arabic" panose="02040503050201020203" pitchFamily="18" charset="-78"/>
                <a:cs typeface="B Nazanin" panose="00000400000000000000" pitchFamily="2" charset="-78"/>
              </a:rPr>
              <a:t>9ـ تعمیم فرهنگ، به وسیله‌ى اجراى تعلیمات اجبارى و عمومى از حیث آموزش و پرورش.</a:t>
            </a:r>
          </a:p>
          <a:p>
            <a:pPr algn="just" rtl="1">
              <a:spcAft>
                <a:spcPts val="750"/>
              </a:spcAft>
            </a:pPr>
            <a:r>
              <a:rPr lang="fa-IR" sz="1500" b="0" i="0" dirty="0">
                <a:effectLst/>
                <a:latin typeface="Adobe Arabic" panose="02040503050201020203" pitchFamily="18" charset="-78"/>
                <a:cs typeface="B Nazanin" panose="00000400000000000000" pitchFamily="2" charset="-78"/>
              </a:rPr>
              <a:t>10ـ ایجاد بهداشت عمومى از حیث تغذیه و دوا و سلامتى و مسکن و تکثیر نسل با تسهیل امر ازدواج.</a:t>
            </a:r>
          </a:p>
          <a:p>
            <a:pPr algn="just" rtl="1">
              <a:spcAft>
                <a:spcPts val="750"/>
              </a:spcAft>
            </a:pPr>
            <a:r>
              <a:rPr lang="fa-IR" sz="1500" b="0" i="0" dirty="0">
                <a:effectLst/>
                <a:latin typeface="Adobe Arabic" panose="02040503050201020203" pitchFamily="18" charset="-78"/>
                <a:cs typeface="B Nazanin" panose="00000400000000000000" pitchFamily="2" charset="-78"/>
              </a:rPr>
              <a:t>11ـ ایجاد و تحکیم روابط حسنه بین دول و ملل اسلامى.</a:t>
            </a:r>
          </a:p>
          <a:p>
            <a:pPr algn="just" rtl="1">
              <a:spcAft>
                <a:spcPts val="750"/>
              </a:spcAft>
            </a:pPr>
            <a:r>
              <a:rPr lang="fa-IR" sz="1500" b="0" i="0" dirty="0">
                <a:effectLst/>
                <a:latin typeface="Adobe Arabic" panose="02040503050201020203" pitchFamily="18" charset="-78"/>
                <a:cs typeface="B Nazanin" panose="00000400000000000000" pitchFamily="2" charset="-78"/>
              </a:rPr>
              <a:t>12ـ مبارزه با استبداد در جمیع شئون </a:t>
            </a:r>
            <a:r>
              <a:rPr lang="fa-IR" sz="1500" b="0" i="0" dirty="0" err="1">
                <a:effectLst/>
                <a:latin typeface="Adobe Arabic" panose="02040503050201020203" pitchFamily="18" charset="-78"/>
                <a:cs typeface="B Nazanin" panose="00000400000000000000" pitchFamily="2" charset="-78"/>
              </a:rPr>
              <a:t>اجتماعى</a:t>
            </a:r>
            <a:r>
              <a:rPr lang="fa-IR" sz="1500" b="0" i="0" dirty="0">
                <a:effectLst/>
                <a:latin typeface="Adobe Arabic" panose="02040503050201020203" pitchFamily="18" charset="-78"/>
                <a:cs typeface="B Nazanin" panose="00000400000000000000" pitchFamily="2" charset="-78"/>
              </a:rPr>
              <a:t>. </a:t>
            </a:r>
          </a:p>
        </p:txBody>
      </p:sp>
      <p:sp>
        <p:nvSpPr>
          <p:cNvPr id="18" name="TextBox 17">
            <a:extLst>
              <a:ext uri="{FF2B5EF4-FFF2-40B4-BE49-F238E27FC236}">
                <a16:creationId xmlns:a16="http://schemas.microsoft.com/office/drawing/2014/main" id="{D28BB4CE-379C-8BD8-7D27-0E4F518C7DB6}"/>
              </a:ext>
            </a:extLst>
          </p:cNvPr>
          <p:cNvSpPr txBox="1"/>
          <p:nvPr/>
        </p:nvSpPr>
        <p:spPr>
          <a:xfrm>
            <a:off x="351739" y="5281304"/>
            <a:ext cx="2149816" cy="923330"/>
          </a:xfrm>
          <a:prstGeom prst="rect">
            <a:avLst/>
          </a:prstGeom>
          <a:noFill/>
        </p:spPr>
        <p:txBody>
          <a:bodyPr wrap="square" rtlCol="1">
            <a:spAutoFit/>
          </a:bodyPr>
          <a:lstStyle/>
          <a:p>
            <a:r>
              <a:rPr lang="fa-IR" dirty="0">
                <a:latin typeface="Adobe Arabic" panose="02040503050201020203" pitchFamily="18" charset="-78"/>
                <a:cs typeface="B Nazanin" panose="00000400000000000000" pitchFamily="2" charset="-78"/>
              </a:rPr>
              <a:t>تجمع مسئولان و هوادارن حزب برادران در مسجد وکیل شیراز</a:t>
            </a:r>
          </a:p>
        </p:txBody>
      </p:sp>
      <p:pic>
        <p:nvPicPr>
          <p:cNvPr id="21" name="Picture 20">
            <a:extLst>
              <a:ext uri="{FF2B5EF4-FFF2-40B4-BE49-F238E27FC236}">
                <a16:creationId xmlns:a16="http://schemas.microsoft.com/office/drawing/2014/main" id="{D28ADAD4-6183-0D97-4897-6E42D90F72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42357" y="4039259"/>
            <a:ext cx="1742347" cy="2484089"/>
          </a:xfrm>
          <a:prstGeom prst="rect">
            <a:avLst/>
          </a:prstGeom>
        </p:spPr>
      </p:pic>
      <p:sp>
        <p:nvSpPr>
          <p:cNvPr id="22" name="TextBox 21">
            <a:extLst>
              <a:ext uri="{FF2B5EF4-FFF2-40B4-BE49-F238E27FC236}">
                <a16:creationId xmlns:a16="http://schemas.microsoft.com/office/drawing/2014/main" id="{4E9AD056-061E-C87D-80A8-0A143BC2DB5C}"/>
              </a:ext>
            </a:extLst>
          </p:cNvPr>
          <p:cNvSpPr txBox="1"/>
          <p:nvPr/>
        </p:nvSpPr>
        <p:spPr>
          <a:xfrm>
            <a:off x="10462438" y="4274288"/>
            <a:ext cx="1377824" cy="1631216"/>
          </a:xfrm>
          <a:prstGeom prst="rect">
            <a:avLst/>
          </a:prstGeom>
          <a:noFill/>
        </p:spPr>
        <p:txBody>
          <a:bodyPr wrap="square" rtlCol="1">
            <a:spAutoFit/>
          </a:bodyPr>
          <a:lstStyle/>
          <a:p>
            <a:r>
              <a:rPr lang="fa-IR" sz="2000" dirty="0">
                <a:latin typeface="Adobe Arabic" panose="02040503050201020203" pitchFamily="18" charset="-78"/>
                <a:cs typeface="B Nazanin" panose="00000400000000000000" pitchFamily="2" charset="-78"/>
              </a:rPr>
              <a:t>سید نورالدین </a:t>
            </a:r>
          </a:p>
          <a:p>
            <a:r>
              <a:rPr lang="fa-IR" sz="2000" dirty="0">
                <a:latin typeface="Adobe Arabic" panose="02040503050201020203" pitchFamily="18" charset="-78"/>
                <a:cs typeface="B Nazanin" panose="00000400000000000000" pitchFamily="2" charset="-78"/>
              </a:rPr>
              <a:t>حیسنی </a:t>
            </a:r>
          </a:p>
          <a:p>
            <a:r>
              <a:rPr lang="fa-IR" sz="2000" dirty="0">
                <a:latin typeface="Adobe Arabic" panose="02040503050201020203" pitchFamily="18" charset="-78"/>
                <a:cs typeface="B Nazanin" panose="00000400000000000000" pitchFamily="2" charset="-78"/>
              </a:rPr>
              <a:t>الهاشمی</a:t>
            </a:r>
          </a:p>
          <a:p>
            <a:r>
              <a:rPr lang="fa-IR" sz="2000" dirty="0">
                <a:latin typeface="Adobe Arabic" panose="02040503050201020203" pitchFamily="18" charset="-78"/>
                <a:cs typeface="B Nazanin" panose="00000400000000000000" pitchFamily="2" charset="-78"/>
              </a:rPr>
              <a:t>معروف به </a:t>
            </a:r>
          </a:p>
          <a:p>
            <a:r>
              <a:rPr lang="fa-IR" sz="2000" dirty="0">
                <a:latin typeface="Adobe Arabic" panose="02040503050201020203" pitchFamily="18" charset="-78"/>
                <a:cs typeface="B Nazanin" panose="00000400000000000000" pitchFamily="2" charset="-78"/>
              </a:rPr>
              <a:t>نائب الامام</a:t>
            </a:r>
          </a:p>
        </p:txBody>
      </p:sp>
      <p:pic>
        <p:nvPicPr>
          <p:cNvPr id="4" name="Picture 3">
            <a:extLst>
              <a:ext uri="{FF2B5EF4-FFF2-40B4-BE49-F238E27FC236}">
                <a16:creationId xmlns:a16="http://schemas.microsoft.com/office/drawing/2014/main" id="{14014D5D-0C08-C66D-BB10-7AFDB815989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16719" y="514054"/>
            <a:ext cx="2224481" cy="1603190"/>
          </a:xfrm>
          <a:prstGeom prst="rect">
            <a:avLst/>
          </a:prstGeom>
        </p:spPr>
      </p:pic>
      <p:pic>
        <p:nvPicPr>
          <p:cNvPr id="5" name="Picture 4">
            <a:extLst>
              <a:ext uri="{FF2B5EF4-FFF2-40B4-BE49-F238E27FC236}">
                <a16:creationId xmlns:a16="http://schemas.microsoft.com/office/drawing/2014/main" id="{01D61C47-C06C-EF86-2864-D4739D96A2C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67973" y="-878811"/>
            <a:ext cx="2996056" cy="2996056"/>
          </a:xfrm>
          <a:prstGeom prst="rect">
            <a:avLst/>
          </a:prstGeom>
        </p:spPr>
      </p:pic>
      <p:sp>
        <p:nvSpPr>
          <p:cNvPr id="7" name="TextBox 6">
            <a:extLst>
              <a:ext uri="{FF2B5EF4-FFF2-40B4-BE49-F238E27FC236}">
                <a16:creationId xmlns:a16="http://schemas.microsoft.com/office/drawing/2014/main" id="{BE1BC2FF-0D86-3B37-A340-E7820D1F2ABD}"/>
              </a:ext>
            </a:extLst>
          </p:cNvPr>
          <p:cNvSpPr txBox="1"/>
          <p:nvPr/>
        </p:nvSpPr>
        <p:spPr>
          <a:xfrm>
            <a:off x="-7400522" y="-1708172"/>
            <a:ext cx="2861153" cy="646331"/>
          </a:xfrm>
          <a:prstGeom prst="rect">
            <a:avLst/>
          </a:prstGeom>
          <a:noFill/>
          <a:ln w="76200">
            <a:solidFill>
              <a:schemeClr val="tx1"/>
            </a:solidFill>
          </a:ln>
        </p:spPr>
        <p:txBody>
          <a:bodyPr wrap="square" rtlCol="1">
            <a:spAutoFit/>
          </a:bodyPr>
          <a:lstStyle/>
          <a:p>
            <a:pPr algn="ctr"/>
            <a:r>
              <a:rPr lang="fa-IR" sz="3600" dirty="0">
                <a:latin typeface="Adobe Arabic" panose="02040503050201020203" pitchFamily="18" charset="-78"/>
                <a:cs typeface="Adobe Arabic" panose="02040503050201020203" pitchFamily="18" charset="-78"/>
              </a:rPr>
              <a:t>ملی گرایی</a:t>
            </a:r>
          </a:p>
        </p:txBody>
      </p:sp>
      <p:pic>
        <p:nvPicPr>
          <p:cNvPr id="8" name="Picture 7">
            <a:extLst>
              <a:ext uri="{FF2B5EF4-FFF2-40B4-BE49-F238E27FC236}">
                <a16:creationId xmlns:a16="http://schemas.microsoft.com/office/drawing/2014/main" id="{7DCBA2CA-8874-7145-997A-D9D6693D2C8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94584" y="759262"/>
            <a:ext cx="2311972" cy="2181861"/>
          </a:xfrm>
          <a:prstGeom prst="rect">
            <a:avLst/>
          </a:prstGeom>
        </p:spPr>
      </p:pic>
      <p:pic>
        <p:nvPicPr>
          <p:cNvPr id="11" name="Picture 10">
            <a:extLst>
              <a:ext uri="{FF2B5EF4-FFF2-40B4-BE49-F238E27FC236}">
                <a16:creationId xmlns:a16="http://schemas.microsoft.com/office/drawing/2014/main" id="{88629462-BAC1-B184-5972-C8253B80B9C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900633" y="-1841127"/>
            <a:ext cx="3143472" cy="2091649"/>
          </a:xfrm>
          <a:prstGeom prst="rect">
            <a:avLst/>
          </a:prstGeom>
        </p:spPr>
      </p:pic>
      <p:pic>
        <p:nvPicPr>
          <p:cNvPr id="12" name="Picture 11">
            <a:extLst>
              <a:ext uri="{FF2B5EF4-FFF2-40B4-BE49-F238E27FC236}">
                <a16:creationId xmlns:a16="http://schemas.microsoft.com/office/drawing/2014/main" id="{B879BA7E-74AE-E1CE-21F5-3DCB75A7F7A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43760" y="-1385006"/>
            <a:ext cx="2754436" cy="2091650"/>
          </a:xfrm>
          <a:prstGeom prst="rect">
            <a:avLst/>
          </a:prstGeom>
        </p:spPr>
      </p:pic>
      <p:sp>
        <p:nvSpPr>
          <p:cNvPr id="13" name="TextBox 12">
            <a:extLst>
              <a:ext uri="{FF2B5EF4-FFF2-40B4-BE49-F238E27FC236}">
                <a16:creationId xmlns:a16="http://schemas.microsoft.com/office/drawing/2014/main" id="{CBE13024-8AF8-7B8F-481D-DED7FC4870B8}"/>
              </a:ext>
            </a:extLst>
          </p:cNvPr>
          <p:cNvSpPr txBox="1"/>
          <p:nvPr/>
        </p:nvSpPr>
        <p:spPr>
          <a:xfrm>
            <a:off x="-5984510" y="2156188"/>
            <a:ext cx="1789926" cy="646331"/>
          </a:xfrm>
          <a:prstGeom prst="rect">
            <a:avLst/>
          </a:prstGeom>
          <a:noFill/>
        </p:spPr>
        <p:txBody>
          <a:bodyPr wrap="square" rtlCol="1">
            <a:spAutoFit/>
          </a:bodyPr>
          <a:lstStyle/>
          <a:p>
            <a:r>
              <a:rPr lang="fa-IR" dirty="0">
                <a:cs typeface="2  Traffic" panose="00000400000000000000" pitchFamily="2" charset="-78"/>
              </a:rPr>
              <a:t>نهضت ملی شدن صنعت نفت</a:t>
            </a:r>
          </a:p>
        </p:txBody>
      </p:sp>
      <p:sp>
        <p:nvSpPr>
          <p:cNvPr id="15" name="TextBox 14">
            <a:extLst>
              <a:ext uri="{FF2B5EF4-FFF2-40B4-BE49-F238E27FC236}">
                <a16:creationId xmlns:a16="http://schemas.microsoft.com/office/drawing/2014/main" id="{6EB2E40C-A781-264F-55DE-E44F1EDC6377}"/>
              </a:ext>
            </a:extLst>
          </p:cNvPr>
          <p:cNvSpPr txBox="1"/>
          <p:nvPr/>
        </p:nvSpPr>
        <p:spPr>
          <a:xfrm>
            <a:off x="-10826205" y="453875"/>
            <a:ext cx="959649" cy="1077218"/>
          </a:xfrm>
          <a:prstGeom prst="rect">
            <a:avLst/>
          </a:prstGeom>
          <a:noFill/>
        </p:spPr>
        <p:txBody>
          <a:bodyPr wrap="square" rtlCol="1">
            <a:spAutoFit/>
          </a:bodyPr>
          <a:lstStyle/>
          <a:p>
            <a:r>
              <a:rPr lang="fa-IR" sz="1600" b="0" i="0" dirty="0">
                <a:solidFill>
                  <a:srgbClr val="202122"/>
                </a:solidFill>
                <a:effectLst/>
                <a:latin typeface="Adobe Arabic" panose="02040503050201020203" pitchFamily="18" charset="-78"/>
                <a:cs typeface="Adobe Arabic" panose="02040503050201020203" pitchFamily="18" charset="-78"/>
              </a:rPr>
              <a:t>لغو قرارداد ایران و انگلیس در  ۱۳۱۲</a:t>
            </a:r>
            <a:endParaRPr lang="fa-IR" sz="1600" dirty="0">
              <a:latin typeface="Adobe Arabic" panose="02040503050201020203" pitchFamily="18" charset="-78"/>
              <a:cs typeface="Adobe Arabic" panose="02040503050201020203" pitchFamily="18" charset="-78"/>
            </a:endParaRPr>
          </a:p>
        </p:txBody>
      </p:sp>
      <p:sp>
        <p:nvSpPr>
          <p:cNvPr id="16" name="TextBox 15">
            <a:extLst>
              <a:ext uri="{FF2B5EF4-FFF2-40B4-BE49-F238E27FC236}">
                <a16:creationId xmlns:a16="http://schemas.microsoft.com/office/drawing/2014/main" id="{1E6C350C-E170-D4E3-C995-3E5F405862F1}"/>
              </a:ext>
            </a:extLst>
          </p:cNvPr>
          <p:cNvSpPr txBox="1"/>
          <p:nvPr/>
        </p:nvSpPr>
        <p:spPr>
          <a:xfrm>
            <a:off x="-10826205" y="1531093"/>
            <a:ext cx="1154298" cy="646331"/>
          </a:xfrm>
          <a:prstGeom prst="rect">
            <a:avLst/>
          </a:prstGeom>
          <a:noFill/>
        </p:spPr>
        <p:txBody>
          <a:bodyPr wrap="square" rtlCol="1">
            <a:spAutoFit/>
          </a:bodyPr>
          <a:lstStyle/>
          <a:p>
            <a:r>
              <a:rPr lang="fa-IR" b="0" i="0" dirty="0">
                <a:effectLst/>
                <a:latin typeface="Adobe Arabic" panose="02040503050201020203" pitchFamily="18" charset="-78"/>
                <a:cs typeface="Adobe Arabic" panose="02040503050201020203" pitchFamily="18" charset="-78"/>
              </a:rPr>
              <a:t>۲۹اسفند ۱۳۲۹،</a:t>
            </a:r>
            <a:endParaRPr lang="fa-IR" dirty="0">
              <a:latin typeface="Adobe Arabic" panose="02040503050201020203" pitchFamily="18" charset="-78"/>
              <a:cs typeface="Adobe Arabic" panose="02040503050201020203" pitchFamily="18" charset="-78"/>
            </a:endParaRPr>
          </a:p>
        </p:txBody>
      </p:sp>
      <p:pic>
        <p:nvPicPr>
          <p:cNvPr id="17" name="Picture 16">
            <a:extLst>
              <a:ext uri="{FF2B5EF4-FFF2-40B4-BE49-F238E27FC236}">
                <a16:creationId xmlns:a16="http://schemas.microsoft.com/office/drawing/2014/main" id="{776FFB59-D4DA-182F-9E71-347F9F49B5C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110981" y="2515602"/>
            <a:ext cx="2858328" cy="1743580"/>
          </a:xfrm>
          <a:prstGeom prst="rect">
            <a:avLst/>
          </a:prstGeom>
        </p:spPr>
      </p:pic>
      <p:pic>
        <p:nvPicPr>
          <p:cNvPr id="19" name="Picture 18">
            <a:extLst>
              <a:ext uri="{FF2B5EF4-FFF2-40B4-BE49-F238E27FC236}">
                <a16:creationId xmlns:a16="http://schemas.microsoft.com/office/drawing/2014/main" id="{68B87883-47D6-73FD-79FC-1F8A87DD123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2919813" y="2515602"/>
            <a:ext cx="2614723" cy="1719379"/>
          </a:xfrm>
          <a:prstGeom prst="rect">
            <a:avLst/>
          </a:prstGeom>
        </p:spPr>
      </p:pic>
      <p:pic>
        <p:nvPicPr>
          <p:cNvPr id="20" name="Picture 19">
            <a:extLst>
              <a:ext uri="{FF2B5EF4-FFF2-40B4-BE49-F238E27FC236}">
                <a16:creationId xmlns:a16="http://schemas.microsoft.com/office/drawing/2014/main" id="{E2EAAD75-F271-02EC-748E-598EE17EDF2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840418" y="2711834"/>
            <a:ext cx="2233598" cy="1487611"/>
          </a:xfrm>
          <a:prstGeom prst="rect">
            <a:avLst/>
          </a:prstGeom>
        </p:spPr>
      </p:pic>
      <p:sp>
        <p:nvSpPr>
          <p:cNvPr id="23" name="TextBox 22">
            <a:extLst>
              <a:ext uri="{FF2B5EF4-FFF2-40B4-BE49-F238E27FC236}">
                <a16:creationId xmlns:a16="http://schemas.microsoft.com/office/drawing/2014/main" id="{1A373F90-4614-246E-4EFF-5260E7BB1327}"/>
              </a:ext>
            </a:extLst>
          </p:cNvPr>
          <p:cNvSpPr txBox="1"/>
          <p:nvPr/>
        </p:nvSpPr>
        <p:spPr>
          <a:xfrm>
            <a:off x="-4243760" y="3553114"/>
            <a:ext cx="2037208" cy="646331"/>
          </a:xfrm>
          <a:prstGeom prst="rect">
            <a:avLst/>
          </a:prstGeom>
          <a:noFill/>
        </p:spPr>
        <p:txBody>
          <a:bodyPr wrap="square" rtlCol="1">
            <a:spAutoFit/>
          </a:bodyPr>
          <a:lstStyle/>
          <a:p>
            <a:r>
              <a:rPr lang="fa-IR" dirty="0">
                <a:latin typeface="Adobe Arabic" panose="02040503050201020203" pitchFamily="18" charset="-78"/>
                <a:cs typeface="Adobe Arabic" panose="02040503050201020203" pitchFamily="18" charset="-78"/>
              </a:rPr>
              <a:t>کودتای 28 مرداد</a:t>
            </a:r>
          </a:p>
          <a:p>
            <a:r>
              <a:rPr lang="fa-IR" dirty="0">
                <a:latin typeface="Adobe Arabic" panose="02040503050201020203" pitchFamily="18" charset="-78"/>
                <a:cs typeface="Adobe Arabic" panose="02040503050201020203" pitchFamily="18" charset="-78"/>
              </a:rPr>
              <a:t>شکست دولت مصدق</a:t>
            </a:r>
          </a:p>
        </p:txBody>
      </p:sp>
      <p:sp>
        <p:nvSpPr>
          <p:cNvPr id="24" name="TextBox 23">
            <a:extLst>
              <a:ext uri="{FF2B5EF4-FFF2-40B4-BE49-F238E27FC236}">
                <a16:creationId xmlns:a16="http://schemas.microsoft.com/office/drawing/2014/main" id="{4285A44B-E08C-F6C1-E404-2FB5D4EF5B7B}"/>
              </a:ext>
            </a:extLst>
          </p:cNvPr>
          <p:cNvSpPr txBox="1"/>
          <p:nvPr/>
        </p:nvSpPr>
        <p:spPr>
          <a:xfrm>
            <a:off x="17931301" y="1842018"/>
            <a:ext cx="4811896" cy="769441"/>
          </a:xfrm>
          <a:prstGeom prst="rect">
            <a:avLst/>
          </a:prstGeom>
          <a:noFill/>
          <a:ln w="76200">
            <a:solidFill>
              <a:schemeClr val="tx1"/>
            </a:solidFill>
          </a:ln>
        </p:spPr>
        <p:txBody>
          <a:bodyPr wrap="square" rtlCol="1">
            <a:spAutoFit/>
          </a:bodyPr>
          <a:lstStyle/>
          <a:p>
            <a:r>
              <a:rPr lang="fa-IR" sz="4400" dirty="0">
                <a:latin typeface="Adobe Arabic" panose="02040503050201020203" pitchFamily="18" charset="-78"/>
                <a:cs typeface="Adobe Arabic" panose="02040503050201020203" pitchFamily="18" charset="-78"/>
              </a:rPr>
              <a:t>مبارزه فرهنگی -سیاسی</a:t>
            </a:r>
          </a:p>
        </p:txBody>
      </p:sp>
      <p:pic>
        <p:nvPicPr>
          <p:cNvPr id="25" name="Picture 24">
            <a:extLst>
              <a:ext uri="{FF2B5EF4-FFF2-40B4-BE49-F238E27FC236}">
                <a16:creationId xmlns:a16="http://schemas.microsoft.com/office/drawing/2014/main" id="{F98FAD60-973B-5C3D-B0FD-6F2AC57AAD75}"/>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7299723" y="-2076682"/>
            <a:ext cx="5498248" cy="3662542"/>
          </a:xfrm>
          <a:prstGeom prst="rect">
            <a:avLst/>
          </a:prstGeom>
        </p:spPr>
      </p:pic>
      <p:sp>
        <p:nvSpPr>
          <p:cNvPr id="26" name="TextBox 25">
            <a:extLst>
              <a:ext uri="{FF2B5EF4-FFF2-40B4-BE49-F238E27FC236}">
                <a16:creationId xmlns:a16="http://schemas.microsoft.com/office/drawing/2014/main" id="{DFA488DB-623D-B603-FE42-B9A5BCBF5886}"/>
              </a:ext>
            </a:extLst>
          </p:cNvPr>
          <p:cNvSpPr txBox="1"/>
          <p:nvPr/>
        </p:nvSpPr>
        <p:spPr>
          <a:xfrm>
            <a:off x="22970751" y="-2111582"/>
            <a:ext cx="1222745" cy="1077218"/>
          </a:xfrm>
          <a:prstGeom prst="rect">
            <a:avLst/>
          </a:prstGeom>
          <a:noFill/>
          <a:ln w="57150">
            <a:solidFill>
              <a:schemeClr val="tx1"/>
            </a:solidFill>
          </a:ln>
        </p:spPr>
        <p:txBody>
          <a:bodyPr wrap="square" rtlCol="1">
            <a:spAutoFit/>
          </a:bodyPr>
          <a:lstStyle/>
          <a:p>
            <a:r>
              <a:rPr lang="fa-IR" sz="3200" dirty="0">
                <a:latin typeface="Adobe Arabic" panose="02040503050201020203" pitchFamily="18" charset="-78"/>
                <a:cs typeface="Adobe Arabic" panose="02040503050201020203" pitchFamily="18" charset="-78"/>
              </a:rPr>
              <a:t>فدائیان اسلام</a:t>
            </a:r>
          </a:p>
        </p:txBody>
      </p:sp>
      <p:sp>
        <p:nvSpPr>
          <p:cNvPr id="27" name="TextBox 26">
            <a:extLst>
              <a:ext uri="{FF2B5EF4-FFF2-40B4-BE49-F238E27FC236}">
                <a16:creationId xmlns:a16="http://schemas.microsoft.com/office/drawing/2014/main" id="{223132DC-7B49-4C72-4F9D-6DB21C2B8B55}"/>
              </a:ext>
            </a:extLst>
          </p:cNvPr>
          <p:cNvSpPr txBox="1"/>
          <p:nvPr/>
        </p:nvSpPr>
        <p:spPr>
          <a:xfrm>
            <a:off x="16327759" y="427923"/>
            <a:ext cx="1222744" cy="954107"/>
          </a:xfrm>
          <a:prstGeom prst="rect">
            <a:avLst/>
          </a:prstGeom>
          <a:noFill/>
        </p:spPr>
        <p:txBody>
          <a:bodyPr wrap="square" rtlCol="1">
            <a:spAutoFit/>
          </a:bodyPr>
          <a:lstStyle/>
          <a:p>
            <a:r>
              <a:rPr lang="fa-IR" sz="2800" dirty="0">
                <a:latin typeface="Adobe Arabic" panose="02040503050201020203" pitchFamily="18" charset="-78"/>
                <a:cs typeface="Adobe Arabic" panose="02040503050201020203" pitchFamily="18" charset="-78"/>
              </a:rPr>
              <a:t>نواب صفوی</a:t>
            </a:r>
          </a:p>
        </p:txBody>
      </p:sp>
      <p:pic>
        <p:nvPicPr>
          <p:cNvPr id="28" name="Picture 27">
            <a:extLst>
              <a:ext uri="{FF2B5EF4-FFF2-40B4-BE49-F238E27FC236}">
                <a16:creationId xmlns:a16="http://schemas.microsoft.com/office/drawing/2014/main" id="{8D8D930D-3F53-63D9-031E-CE55B075E103}"/>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2970751" y="-872689"/>
            <a:ext cx="2078918" cy="3263902"/>
          </a:xfrm>
          <a:prstGeom prst="rect">
            <a:avLst/>
          </a:prstGeom>
        </p:spPr>
      </p:pic>
      <p:sp>
        <p:nvSpPr>
          <p:cNvPr id="29" name="TextBox 28">
            <a:extLst>
              <a:ext uri="{FF2B5EF4-FFF2-40B4-BE49-F238E27FC236}">
                <a16:creationId xmlns:a16="http://schemas.microsoft.com/office/drawing/2014/main" id="{E88F8CBA-9736-A28C-4F2D-FC23FA06C877}"/>
              </a:ext>
            </a:extLst>
          </p:cNvPr>
          <p:cNvSpPr txBox="1"/>
          <p:nvPr/>
        </p:nvSpPr>
        <p:spPr>
          <a:xfrm>
            <a:off x="22970751" y="2611459"/>
            <a:ext cx="1636779" cy="646331"/>
          </a:xfrm>
          <a:prstGeom prst="rect">
            <a:avLst/>
          </a:prstGeom>
          <a:noFill/>
        </p:spPr>
        <p:txBody>
          <a:bodyPr wrap="square" rtlCol="1">
            <a:spAutoFit/>
          </a:bodyPr>
          <a:lstStyle/>
          <a:p>
            <a:r>
              <a:rPr lang="fa-IR" b="1" dirty="0">
                <a:latin typeface="Adobe Arabic" panose="02040503050201020203" pitchFamily="18" charset="-78"/>
                <a:cs typeface="Adobe Arabic" panose="02040503050201020203" pitchFamily="18" charset="-78"/>
              </a:rPr>
              <a:t>تاسیس در دهه 1320</a:t>
            </a:r>
          </a:p>
        </p:txBody>
      </p:sp>
      <p:sp>
        <p:nvSpPr>
          <p:cNvPr id="30" name="TextBox 29">
            <a:extLst>
              <a:ext uri="{FF2B5EF4-FFF2-40B4-BE49-F238E27FC236}">
                <a16:creationId xmlns:a16="http://schemas.microsoft.com/office/drawing/2014/main" id="{35DD68F4-0085-D1E7-0355-FC326B770A6B}"/>
              </a:ext>
            </a:extLst>
          </p:cNvPr>
          <p:cNvSpPr txBox="1"/>
          <p:nvPr/>
        </p:nvSpPr>
        <p:spPr>
          <a:xfrm>
            <a:off x="15920606" y="-1266846"/>
            <a:ext cx="1786270" cy="1354217"/>
          </a:xfrm>
          <a:prstGeom prst="rect">
            <a:avLst/>
          </a:prstGeom>
          <a:noFill/>
        </p:spPr>
        <p:txBody>
          <a:bodyPr wrap="square" rtlCol="1">
            <a:spAutoFit/>
          </a:bodyPr>
          <a:lstStyle/>
          <a:p>
            <a:r>
              <a:rPr lang="fa-IR" sz="1600" dirty="0">
                <a:latin typeface="Adobe Arabic" panose="02040503050201020203" pitchFamily="18" charset="-78"/>
                <a:cs typeface="Adobe Arabic" panose="02040503050201020203" pitchFamily="18" charset="-78"/>
              </a:rPr>
              <a:t>احمد کسروی</a:t>
            </a:r>
          </a:p>
          <a:p>
            <a:r>
              <a:rPr lang="fa-IR" sz="1600" dirty="0">
                <a:latin typeface="Adobe Arabic" panose="02040503050201020203" pitchFamily="18" charset="-78"/>
                <a:cs typeface="Adobe Arabic" panose="02040503050201020203" pitchFamily="18" charset="-78"/>
              </a:rPr>
              <a:t>عبدالحسین هژیر</a:t>
            </a:r>
          </a:p>
          <a:p>
            <a:r>
              <a:rPr lang="fa-IR" sz="1600" dirty="0">
                <a:latin typeface="Adobe Arabic" panose="02040503050201020203" pitchFamily="18" charset="-78"/>
                <a:cs typeface="Adobe Arabic" panose="02040503050201020203" pitchFamily="18" charset="-78"/>
              </a:rPr>
              <a:t>حاجی علی رزم آرا</a:t>
            </a:r>
          </a:p>
          <a:p>
            <a:r>
              <a:rPr lang="fa-IR" sz="1600" dirty="0">
                <a:latin typeface="Adobe Arabic" panose="02040503050201020203" pitchFamily="18" charset="-78"/>
                <a:cs typeface="Adobe Arabic" panose="02040503050201020203" pitchFamily="18" charset="-78"/>
              </a:rPr>
              <a:t>حسین فاطمی</a:t>
            </a:r>
          </a:p>
          <a:p>
            <a:r>
              <a:rPr lang="fa-IR" sz="1600" dirty="0">
                <a:latin typeface="Adobe Arabic" panose="02040503050201020203" pitchFamily="18" charset="-78"/>
                <a:cs typeface="Adobe Arabic" panose="02040503050201020203" pitchFamily="18" charset="-78"/>
              </a:rPr>
              <a:t>حسین علاء</a:t>
            </a:r>
          </a:p>
        </p:txBody>
      </p:sp>
      <p:sp>
        <p:nvSpPr>
          <p:cNvPr id="31" name="TextBox 30">
            <a:extLst>
              <a:ext uri="{FF2B5EF4-FFF2-40B4-BE49-F238E27FC236}">
                <a16:creationId xmlns:a16="http://schemas.microsoft.com/office/drawing/2014/main" id="{B583DDB6-6F2B-2BDF-7C1C-89C1CF2B2A67}"/>
              </a:ext>
            </a:extLst>
          </p:cNvPr>
          <p:cNvSpPr txBox="1"/>
          <p:nvPr/>
        </p:nvSpPr>
        <p:spPr>
          <a:xfrm>
            <a:off x="15123417" y="-1173513"/>
            <a:ext cx="797189" cy="954107"/>
          </a:xfrm>
          <a:prstGeom prst="rect">
            <a:avLst/>
          </a:prstGeom>
          <a:noFill/>
        </p:spPr>
        <p:txBody>
          <a:bodyPr wrap="square" rtlCol="1">
            <a:spAutoFit/>
          </a:bodyPr>
          <a:lstStyle/>
          <a:p>
            <a:r>
              <a:rPr lang="fa-IR" sz="1400" dirty="0">
                <a:cs typeface="2  Traffic" panose="00000400000000000000" pitchFamily="2" charset="-78"/>
              </a:rPr>
              <a:t>1324</a:t>
            </a:r>
          </a:p>
          <a:p>
            <a:endParaRPr lang="fa-IR" sz="1400" dirty="0">
              <a:cs typeface="2  Traffic" panose="00000400000000000000" pitchFamily="2" charset="-78"/>
            </a:endParaRPr>
          </a:p>
          <a:p>
            <a:r>
              <a:rPr lang="fa-IR" sz="1400" dirty="0">
                <a:cs typeface="2  Traffic" panose="00000400000000000000" pitchFamily="2" charset="-78"/>
              </a:rPr>
              <a:t>1328 تا </a:t>
            </a:r>
          </a:p>
          <a:p>
            <a:r>
              <a:rPr lang="fa-IR" sz="1400" dirty="0">
                <a:cs typeface="2  Traffic" panose="00000400000000000000" pitchFamily="2" charset="-78"/>
              </a:rPr>
              <a:t>1332</a:t>
            </a:r>
          </a:p>
        </p:txBody>
      </p:sp>
      <p:pic>
        <p:nvPicPr>
          <p:cNvPr id="32" name="Picture 31">
            <a:extLst>
              <a:ext uri="{FF2B5EF4-FFF2-40B4-BE49-F238E27FC236}">
                <a16:creationId xmlns:a16="http://schemas.microsoft.com/office/drawing/2014/main" id="{FD0DE21E-F213-4E6C-E87E-28E473E0279B}"/>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4065232" y="440142"/>
            <a:ext cx="1615189" cy="2291048"/>
          </a:xfrm>
          <a:prstGeom prst="rect">
            <a:avLst/>
          </a:prstGeom>
        </p:spPr>
      </p:pic>
      <p:pic>
        <p:nvPicPr>
          <p:cNvPr id="33" name="Picture 32">
            <a:extLst>
              <a:ext uri="{FF2B5EF4-FFF2-40B4-BE49-F238E27FC236}">
                <a16:creationId xmlns:a16="http://schemas.microsoft.com/office/drawing/2014/main" id="{7F09F0CF-B480-5D84-D28C-D1D632507F14}"/>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5944109" y="1445287"/>
            <a:ext cx="1538700" cy="2243470"/>
          </a:xfrm>
          <a:prstGeom prst="rect">
            <a:avLst/>
          </a:prstGeom>
        </p:spPr>
      </p:pic>
      <p:sp>
        <p:nvSpPr>
          <p:cNvPr id="34" name="TextBox 33">
            <a:extLst>
              <a:ext uri="{FF2B5EF4-FFF2-40B4-BE49-F238E27FC236}">
                <a16:creationId xmlns:a16="http://schemas.microsoft.com/office/drawing/2014/main" id="{77551B05-65BF-CA57-D74F-CF1871D8959B}"/>
              </a:ext>
            </a:extLst>
          </p:cNvPr>
          <p:cNvSpPr txBox="1"/>
          <p:nvPr/>
        </p:nvSpPr>
        <p:spPr>
          <a:xfrm>
            <a:off x="14004157" y="2769181"/>
            <a:ext cx="1737338" cy="646331"/>
          </a:xfrm>
          <a:prstGeom prst="rect">
            <a:avLst/>
          </a:prstGeom>
          <a:noFill/>
        </p:spPr>
        <p:txBody>
          <a:bodyPr wrap="square" rtlCol="1">
            <a:spAutoFit/>
          </a:bodyPr>
          <a:lstStyle/>
          <a:p>
            <a:r>
              <a:rPr lang="fa-IR" b="1" dirty="0">
                <a:latin typeface="Adobe Arabic" panose="02040503050201020203" pitchFamily="18" charset="-78"/>
                <a:cs typeface="Adobe Arabic" panose="02040503050201020203" pitchFamily="18" charset="-78"/>
              </a:rPr>
              <a:t>اعلامیه رسمی فدائیان اسلام</a:t>
            </a:r>
          </a:p>
        </p:txBody>
      </p:sp>
      <p:sp>
        <p:nvSpPr>
          <p:cNvPr id="35" name="TextBox 34">
            <a:extLst>
              <a:ext uri="{FF2B5EF4-FFF2-40B4-BE49-F238E27FC236}">
                <a16:creationId xmlns:a16="http://schemas.microsoft.com/office/drawing/2014/main" id="{567EE45C-93AD-FC91-3C6D-34A8B054B471}"/>
              </a:ext>
            </a:extLst>
          </p:cNvPr>
          <p:cNvSpPr txBox="1"/>
          <p:nvPr/>
        </p:nvSpPr>
        <p:spPr>
          <a:xfrm>
            <a:off x="17550503" y="3319425"/>
            <a:ext cx="2405948" cy="369332"/>
          </a:xfrm>
          <a:prstGeom prst="rect">
            <a:avLst/>
          </a:prstGeom>
          <a:noFill/>
        </p:spPr>
        <p:txBody>
          <a:bodyPr wrap="square" rtlCol="1">
            <a:spAutoFit/>
          </a:bodyPr>
          <a:lstStyle/>
          <a:p>
            <a:r>
              <a:rPr lang="fa-IR" dirty="0">
                <a:latin typeface="Adobe Arabic" panose="02040503050201020203" pitchFamily="18" charset="-78"/>
                <a:cs typeface="Adobe Arabic" panose="02040503050201020203" pitchFamily="18" charset="-78"/>
              </a:rPr>
              <a:t>روز نامه نبرد ملت </a:t>
            </a:r>
          </a:p>
        </p:txBody>
      </p:sp>
    </p:spTree>
    <p:extLst>
      <p:ext uri="{BB962C8B-B14F-4D97-AF65-F5344CB8AC3E}">
        <p14:creationId xmlns:p14="http://schemas.microsoft.com/office/powerpoint/2010/main" val="35830984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D19F80-8D04-129E-B843-4551D485F74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597E99A-A85D-4B7C-C2C3-36D60FE18E9D}"/>
              </a:ext>
            </a:extLst>
          </p:cNvPr>
          <p:cNvSpPr/>
          <p:nvPr/>
        </p:nvSpPr>
        <p:spPr>
          <a:xfrm>
            <a:off x="0" y="0"/>
            <a:ext cx="12192000" cy="6858000"/>
          </a:xfrm>
          <a:prstGeom prst="rect">
            <a:avLst/>
          </a:prstGeom>
          <a:solidFill>
            <a:srgbClr val="F5DAB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fa-IR" dirty="0"/>
          </a:p>
        </p:txBody>
      </p:sp>
      <p:sp>
        <p:nvSpPr>
          <p:cNvPr id="9" name="TextBox 8">
            <a:extLst>
              <a:ext uri="{FF2B5EF4-FFF2-40B4-BE49-F238E27FC236}">
                <a16:creationId xmlns:a16="http://schemas.microsoft.com/office/drawing/2014/main" id="{9B5F5D1D-8464-B60D-BF8F-87A06BFB3788}"/>
              </a:ext>
            </a:extLst>
          </p:cNvPr>
          <p:cNvSpPr txBox="1"/>
          <p:nvPr/>
        </p:nvSpPr>
        <p:spPr>
          <a:xfrm>
            <a:off x="4321630" y="4713629"/>
            <a:ext cx="4811896" cy="769441"/>
          </a:xfrm>
          <a:prstGeom prst="rect">
            <a:avLst/>
          </a:prstGeom>
          <a:noFill/>
          <a:ln w="76200">
            <a:solidFill>
              <a:schemeClr val="tx1"/>
            </a:solidFill>
          </a:ln>
        </p:spPr>
        <p:txBody>
          <a:bodyPr wrap="square" rtlCol="1">
            <a:spAutoFit/>
          </a:bodyPr>
          <a:lstStyle/>
          <a:p>
            <a:r>
              <a:rPr lang="fa-IR" sz="4400" dirty="0">
                <a:latin typeface="Adobe Arabic" panose="02040503050201020203" pitchFamily="18" charset="-78"/>
                <a:cs typeface="B Nazanin" panose="00000400000000000000" pitchFamily="2" charset="-78"/>
              </a:rPr>
              <a:t>مبارزه فرهنگی-سیاسی</a:t>
            </a:r>
          </a:p>
        </p:txBody>
      </p:sp>
      <p:pic>
        <p:nvPicPr>
          <p:cNvPr id="5" name="Picture 4">
            <a:extLst>
              <a:ext uri="{FF2B5EF4-FFF2-40B4-BE49-F238E27FC236}">
                <a16:creationId xmlns:a16="http://schemas.microsoft.com/office/drawing/2014/main" id="{6A6D1668-60EB-6C40-B665-A1C3E44277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90052" y="794929"/>
            <a:ext cx="5498248" cy="3662542"/>
          </a:xfrm>
          <a:prstGeom prst="rect">
            <a:avLst/>
          </a:prstGeom>
        </p:spPr>
      </p:pic>
      <p:sp>
        <p:nvSpPr>
          <p:cNvPr id="7" name="TextBox 6">
            <a:extLst>
              <a:ext uri="{FF2B5EF4-FFF2-40B4-BE49-F238E27FC236}">
                <a16:creationId xmlns:a16="http://schemas.microsoft.com/office/drawing/2014/main" id="{82755C0C-AA79-ACDA-8233-D9D3BA7D7734}"/>
              </a:ext>
            </a:extLst>
          </p:cNvPr>
          <p:cNvSpPr txBox="1"/>
          <p:nvPr/>
        </p:nvSpPr>
        <p:spPr>
          <a:xfrm>
            <a:off x="9361080" y="760029"/>
            <a:ext cx="1222745" cy="1077218"/>
          </a:xfrm>
          <a:prstGeom prst="rect">
            <a:avLst/>
          </a:prstGeom>
          <a:noFill/>
          <a:ln w="57150">
            <a:solidFill>
              <a:schemeClr val="tx1"/>
            </a:solidFill>
          </a:ln>
        </p:spPr>
        <p:txBody>
          <a:bodyPr wrap="square" rtlCol="1">
            <a:spAutoFit/>
          </a:bodyPr>
          <a:lstStyle/>
          <a:p>
            <a:r>
              <a:rPr lang="fa-IR" sz="3200" dirty="0">
                <a:latin typeface="Adobe Arabic" panose="02040503050201020203" pitchFamily="18" charset="-78"/>
                <a:cs typeface="B Nazanin" panose="00000400000000000000" pitchFamily="2" charset="-78"/>
              </a:rPr>
              <a:t>فدائیان اسلام</a:t>
            </a:r>
          </a:p>
        </p:txBody>
      </p:sp>
      <p:sp>
        <p:nvSpPr>
          <p:cNvPr id="8" name="TextBox 7">
            <a:extLst>
              <a:ext uri="{FF2B5EF4-FFF2-40B4-BE49-F238E27FC236}">
                <a16:creationId xmlns:a16="http://schemas.microsoft.com/office/drawing/2014/main" id="{A91308DE-11BB-49FA-3627-E22C76DBD6BB}"/>
              </a:ext>
            </a:extLst>
          </p:cNvPr>
          <p:cNvSpPr txBox="1"/>
          <p:nvPr/>
        </p:nvSpPr>
        <p:spPr>
          <a:xfrm>
            <a:off x="2718088" y="3299534"/>
            <a:ext cx="1222744" cy="954107"/>
          </a:xfrm>
          <a:prstGeom prst="rect">
            <a:avLst/>
          </a:prstGeom>
          <a:noFill/>
        </p:spPr>
        <p:txBody>
          <a:bodyPr wrap="square" rtlCol="1">
            <a:spAutoFit/>
          </a:bodyPr>
          <a:lstStyle/>
          <a:p>
            <a:r>
              <a:rPr lang="fa-IR" sz="2800" dirty="0">
                <a:latin typeface="Adobe Arabic" panose="02040503050201020203" pitchFamily="18" charset="-78"/>
                <a:cs typeface="B Nazanin" panose="00000400000000000000" pitchFamily="2" charset="-78"/>
              </a:rPr>
              <a:t>نواب صفوی</a:t>
            </a:r>
          </a:p>
        </p:txBody>
      </p:sp>
      <p:pic>
        <p:nvPicPr>
          <p:cNvPr id="12" name="Picture 11">
            <a:extLst>
              <a:ext uri="{FF2B5EF4-FFF2-40B4-BE49-F238E27FC236}">
                <a16:creationId xmlns:a16="http://schemas.microsoft.com/office/drawing/2014/main" id="{6D1D96DD-771D-8F1A-0E57-43D640B1A0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61080" y="1998922"/>
            <a:ext cx="2078918" cy="3263902"/>
          </a:xfrm>
          <a:prstGeom prst="rect">
            <a:avLst/>
          </a:prstGeom>
        </p:spPr>
      </p:pic>
      <p:sp>
        <p:nvSpPr>
          <p:cNvPr id="13" name="TextBox 12">
            <a:extLst>
              <a:ext uri="{FF2B5EF4-FFF2-40B4-BE49-F238E27FC236}">
                <a16:creationId xmlns:a16="http://schemas.microsoft.com/office/drawing/2014/main" id="{B8618E6B-F56B-55B9-1617-9722F332863B}"/>
              </a:ext>
            </a:extLst>
          </p:cNvPr>
          <p:cNvSpPr txBox="1"/>
          <p:nvPr/>
        </p:nvSpPr>
        <p:spPr>
          <a:xfrm>
            <a:off x="9361080" y="5483070"/>
            <a:ext cx="1636779" cy="646331"/>
          </a:xfrm>
          <a:prstGeom prst="rect">
            <a:avLst/>
          </a:prstGeom>
          <a:noFill/>
        </p:spPr>
        <p:txBody>
          <a:bodyPr wrap="square" rtlCol="1">
            <a:spAutoFit/>
          </a:bodyPr>
          <a:lstStyle/>
          <a:p>
            <a:r>
              <a:rPr lang="fa-IR" b="1" dirty="0">
                <a:latin typeface="Adobe Arabic" panose="02040503050201020203" pitchFamily="18" charset="-78"/>
                <a:cs typeface="B Nazanin" panose="00000400000000000000" pitchFamily="2" charset="-78"/>
              </a:rPr>
              <a:t>تاسیس در دهه 1320</a:t>
            </a:r>
          </a:p>
        </p:txBody>
      </p:sp>
      <p:sp>
        <p:nvSpPr>
          <p:cNvPr id="15" name="TextBox 14">
            <a:extLst>
              <a:ext uri="{FF2B5EF4-FFF2-40B4-BE49-F238E27FC236}">
                <a16:creationId xmlns:a16="http://schemas.microsoft.com/office/drawing/2014/main" id="{85503D1B-738D-B636-9D69-33F86AB5EE67}"/>
              </a:ext>
            </a:extLst>
          </p:cNvPr>
          <p:cNvSpPr txBox="1"/>
          <p:nvPr/>
        </p:nvSpPr>
        <p:spPr>
          <a:xfrm>
            <a:off x="2310935" y="1604765"/>
            <a:ext cx="1786270" cy="1354217"/>
          </a:xfrm>
          <a:prstGeom prst="rect">
            <a:avLst/>
          </a:prstGeom>
          <a:noFill/>
        </p:spPr>
        <p:txBody>
          <a:bodyPr wrap="square" rtlCol="1">
            <a:spAutoFit/>
          </a:bodyPr>
          <a:lstStyle/>
          <a:p>
            <a:r>
              <a:rPr lang="fa-IR" sz="1600" dirty="0">
                <a:latin typeface="Adobe Arabic" panose="02040503050201020203" pitchFamily="18" charset="-78"/>
                <a:cs typeface="B Nazanin" panose="00000400000000000000" pitchFamily="2" charset="-78"/>
              </a:rPr>
              <a:t>احمد کسروی</a:t>
            </a:r>
          </a:p>
          <a:p>
            <a:r>
              <a:rPr lang="fa-IR" sz="1600" dirty="0">
                <a:latin typeface="Adobe Arabic" panose="02040503050201020203" pitchFamily="18" charset="-78"/>
                <a:cs typeface="B Nazanin" panose="00000400000000000000" pitchFamily="2" charset="-78"/>
              </a:rPr>
              <a:t>عبدالحسین هژیر</a:t>
            </a:r>
          </a:p>
          <a:p>
            <a:r>
              <a:rPr lang="fa-IR" sz="1600" dirty="0">
                <a:latin typeface="Adobe Arabic" panose="02040503050201020203" pitchFamily="18" charset="-78"/>
                <a:cs typeface="B Nazanin" panose="00000400000000000000" pitchFamily="2" charset="-78"/>
              </a:rPr>
              <a:t>حاجی علی رزم آرا</a:t>
            </a:r>
          </a:p>
          <a:p>
            <a:r>
              <a:rPr lang="fa-IR" sz="1600" dirty="0">
                <a:latin typeface="Adobe Arabic" panose="02040503050201020203" pitchFamily="18" charset="-78"/>
                <a:cs typeface="B Nazanin" panose="00000400000000000000" pitchFamily="2" charset="-78"/>
              </a:rPr>
              <a:t>حسین فاطمی</a:t>
            </a:r>
          </a:p>
          <a:p>
            <a:r>
              <a:rPr lang="fa-IR" sz="1600" dirty="0">
                <a:latin typeface="Adobe Arabic" panose="02040503050201020203" pitchFamily="18" charset="-78"/>
                <a:cs typeface="B Nazanin" panose="00000400000000000000" pitchFamily="2" charset="-78"/>
              </a:rPr>
              <a:t>حسین علاء</a:t>
            </a:r>
          </a:p>
        </p:txBody>
      </p:sp>
      <p:sp>
        <p:nvSpPr>
          <p:cNvPr id="16" name="TextBox 15">
            <a:extLst>
              <a:ext uri="{FF2B5EF4-FFF2-40B4-BE49-F238E27FC236}">
                <a16:creationId xmlns:a16="http://schemas.microsoft.com/office/drawing/2014/main" id="{0B782195-14CB-4799-D124-6243A26AA890}"/>
              </a:ext>
            </a:extLst>
          </p:cNvPr>
          <p:cNvSpPr txBox="1"/>
          <p:nvPr/>
        </p:nvSpPr>
        <p:spPr>
          <a:xfrm>
            <a:off x="1513746" y="1698098"/>
            <a:ext cx="797189" cy="954107"/>
          </a:xfrm>
          <a:prstGeom prst="rect">
            <a:avLst/>
          </a:prstGeom>
          <a:noFill/>
        </p:spPr>
        <p:txBody>
          <a:bodyPr wrap="square" rtlCol="1">
            <a:spAutoFit/>
          </a:bodyPr>
          <a:lstStyle/>
          <a:p>
            <a:r>
              <a:rPr lang="fa-IR" sz="1400" dirty="0">
                <a:cs typeface="B Nazanin" panose="00000400000000000000" pitchFamily="2" charset="-78"/>
              </a:rPr>
              <a:t>1324</a:t>
            </a:r>
          </a:p>
          <a:p>
            <a:endParaRPr lang="fa-IR" sz="1400" dirty="0">
              <a:cs typeface="B Nazanin" panose="00000400000000000000" pitchFamily="2" charset="-78"/>
            </a:endParaRPr>
          </a:p>
          <a:p>
            <a:r>
              <a:rPr lang="fa-IR" sz="1400" dirty="0">
                <a:cs typeface="B Nazanin" panose="00000400000000000000" pitchFamily="2" charset="-78"/>
              </a:rPr>
              <a:t>1328 تا </a:t>
            </a:r>
          </a:p>
          <a:p>
            <a:r>
              <a:rPr lang="fa-IR" sz="1400" dirty="0">
                <a:cs typeface="B Nazanin" panose="00000400000000000000" pitchFamily="2" charset="-78"/>
              </a:rPr>
              <a:t>1332</a:t>
            </a:r>
          </a:p>
        </p:txBody>
      </p:sp>
      <p:pic>
        <p:nvPicPr>
          <p:cNvPr id="19" name="Picture 18">
            <a:extLst>
              <a:ext uri="{FF2B5EF4-FFF2-40B4-BE49-F238E27FC236}">
                <a16:creationId xmlns:a16="http://schemas.microsoft.com/office/drawing/2014/main" id="{547C7A3A-7617-3B19-433F-34B8E72292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5561" y="3311753"/>
            <a:ext cx="1615189" cy="2291048"/>
          </a:xfrm>
          <a:prstGeom prst="rect">
            <a:avLst/>
          </a:prstGeom>
        </p:spPr>
      </p:pic>
      <p:pic>
        <p:nvPicPr>
          <p:cNvPr id="23" name="Picture 22">
            <a:extLst>
              <a:ext uri="{FF2B5EF4-FFF2-40B4-BE49-F238E27FC236}">
                <a16:creationId xmlns:a16="http://schemas.microsoft.com/office/drawing/2014/main" id="{D30E9106-AB06-AE16-79FA-5D48937AEE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34438" y="4316898"/>
            <a:ext cx="1538700" cy="2243470"/>
          </a:xfrm>
          <a:prstGeom prst="rect">
            <a:avLst/>
          </a:prstGeom>
        </p:spPr>
      </p:pic>
      <p:sp>
        <p:nvSpPr>
          <p:cNvPr id="24" name="TextBox 23">
            <a:extLst>
              <a:ext uri="{FF2B5EF4-FFF2-40B4-BE49-F238E27FC236}">
                <a16:creationId xmlns:a16="http://schemas.microsoft.com/office/drawing/2014/main" id="{766A378A-26B7-72B8-7F82-7D7CC691077C}"/>
              </a:ext>
            </a:extLst>
          </p:cNvPr>
          <p:cNvSpPr txBox="1"/>
          <p:nvPr/>
        </p:nvSpPr>
        <p:spPr>
          <a:xfrm>
            <a:off x="394486" y="5640792"/>
            <a:ext cx="1737338" cy="646331"/>
          </a:xfrm>
          <a:prstGeom prst="rect">
            <a:avLst/>
          </a:prstGeom>
          <a:noFill/>
        </p:spPr>
        <p:txBody>
          <a:bodyPr wrap="square" rtlCol="1">
            <a:spAutoFit/>
          </a:bodyPr>
          <a:lstStyle/>
          <a:p>
            <a:r>
              <a:rPr lang="fa-IR" b="1" dirty="0">
                <a:latin typeface="Adobe Arabic" panose="02040503050201020203" pitchFamily="18" charset="-78"/>
                <a:cs typeface="B Nazanin" panose="00000400000000000000" pitchFamily="2" charset="-78"/>
              </a:rPr>
              <a:t>اعلامیه رسمی فدائیان اسلام</a:t>
            </a:r>
          </a:p>
        </p:txBody>
      </p:sp>
      <p:sp>
        <p:nvSpPr>
          <p:cNvPr id="25" name="TextBox 24">
            <a:extLst>
              <a:ext uri="{FF2B5EF4-FFF2-40B4-BE49-F238E27FC236}">
                <a16:creationId xmlns:a16="http://schemas.microsoft.com/office/drawing/2014/main" id="{1A229BEF-CB7A-B3A3-E26C-90701044AF42}"/>
              </a:ext>
            </a:extLst>
          </p:cNvPr>
          <p:cNvSpPr txBox="1"/>
          <p:nvPr/>
        </p:nvSpPr>
        <p:spPr>
          <a:xfrm>
            <a:off x="3940832" y="6191036"/>
            <a:ext cx="2405948" cy="369332"/>
          </a:xfrm>
          <a:prstGeom prst="rect">
            <a:avLst/>
          </a:prstGeom>
          <a:noFill/>
        </p:spPr>
        <p:txBody>
          <a:bodyPr wrap="square" rtlCol="1">
            <a:spAutoFit/>
          </a:bodyPr>
          <a:lstStyle/>
          <a:p>
            <a:r>
              <a:rPr lang="fa-IR" dirty="0">
                <a:latin typeface="Adobe Arabic" panose="02040503050201020203" pitchFamily="18" charset="-78"/>
                <a:cs typeface="B Nazanin" panose="00000400000000000000" pitchFamily="2" charset="-78"/>
              </a:rPr>
              <a:t>روزنامه نبرد ملت </a:t>
            </a:r>
          </a:p>
        </p:txBody>
      </p:sp>
      <p:sp>
        <p:nvSpPr>
          <p:cNvPr id="3" name="TextBox 2">
            <a:extLst>
              <a:ext uri="{FF2B5EF4-FFF2-40B4-BE49-F238E27FC236}">
                <a16:creationId xmlns:a16="http://schemas.microsoft.com/office/drawing/2014/main" id="{230A3865-C8AB-EB03-81A9-5EC4179CD6A6}"/>
              </a:ext>
            </a:extLst>
          </p:cNvPr>
          <p:cNvSpPr txBox="1"/>
          <p:nvPr/>
        </p:nvSpPr>
        <p:spPr>
          <a:xfrm>
            <a:off x="-4455811" y="-1940698"/>
            <a:ext cx="3242537" cy="646331"/>
          </a:xfrm>
          <a:prstGeom prst="rect">
            <a:avLst/>
          </a:prstGeom>
          <a:noFill/>
          <a:ln w="57150">
            <a:solidFill>
              <a:schemeClr val="tx1"/>
            </a:solidFill>
          </a:ln>
        </p:spPr>
        <p:txBody>
          <a:bodyPr wrap="square" rtlCol="1">
            <a:spAutoFit/>
          </a:bodyPr>
          <a:lstStyle/>
          <a:p>
            <a:pPr algn="ctr"/>
            <a:r>
              <a:rPr lang="fa-IR" sz="3600" dirty="0">
                <a:latin typeface="Adobe Arabic" panose="02040503050201020203" pitchFamily="18" charset="-78"/>
                <a:cs typeface="Adobe Arabic" panose="02040503050201020203" pitchFamily="18" charset="-78"/>
              </a:rPr>
              <a:t>مبارزه سیاسی</a:t>
            </a:r>
          </a:p>
        </p:txBody>
      </p:sp>
      <p:pic>
        <p:nvPicPr>
          <p:cNvPr id="4" name="Picture 3">
            <a:extLst>
              <a:ext uri="{FF2B5EF4-FFF2-40B4-BE49-F238E27FC236}">
                <a16:creationId xmlns:a16="http://schemas.microsoft.com/office/drawing/2014/main" id="{4DB971F4-BC51-A40E-E9C3-4BE22E1B0C2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701797" y="280949"/>
            <a:ext cx="3297268" cy="2275115"/>
          </a:xfrm>
          <a:prstGeom prst="rect">
            <a:avLst/>
          </a:prstGeom>
        </p:spPr>
      </p:pic>
      <p:pic>
        <p:nvPicPr>
          <p:cNvPr id="6" name="Picture 5">
            <a:extLst>
              <a:ext uri="{FF2B5EF4-FFF2-40B4-BE49-F238E27FC236}">
                <a16:creationId xmlns:a16="http://schemas.microsoft.com/office/drawing/2014/main" id="{E9DDAF33-6A92-0B76-DA55-120552F7645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947452" y="-2031646"/>
            <a:ext cx="1542923" cy="2122621"/>
          </a:xfrm>
          <a:prstGeom prst="rect">
            <a:avLst/>
          </a:prstGeom>
        </p:spPr>
      </p:pic>
      <p:pic>
        <p:nvPicPr>
          <p:cNvPr id="10" name="Picture 9">
            <a:extLst>
              <a:ext uri="{FF2B5EF4-FFF2-40B4-BE49-F238E27FC236}">
                <a16:creationId xmlns:a16="http://schemas.microsoft.com/office/drawing/2014/main" id="{3E41C0E6-D2E8-4355-A050-1D1DCA3810E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11179" y="-1127040"/>
            <a:ext cx="3270185" cy="2275115"/>
          </a:xfrm>
          <a:prstGeom prst="rect">
            <a:avLst/>
          </a:prstGeom>
        </p:spPr>
      </p:pic>
      <p:sp>
        <p:nvSpPr>
          <p:cNvPr id="11" name="TextBox 10">
            <a:extLst>
              <a:ext uri="{FF2B5EF4-FFF2-40B4-BE49-F238E27FC236}">
                <a16:creationId xmlns:a16="http://schemas.microsoft.com/office/drawing/2014/main" id="{2E972BE2-4AC1-36BD-FF8B-593430BFFCE9}"/>
              </a:ext>
            </a:extLst>
          </p:cNvPr>
          <p:cNvSpPr txBox="1"/>
          <p:nvPr/>
        </p:nvSpPr>
        <p:spPr>
          <a:xfrm>
            <a:off x="-8969703" y="-2343037"/>
            <a:ext cx="4079066" cy="6596678"/>
          </a:xfrm>
          <a:prstGeom prst="rect">
            <a:avLst/>
          </a:prstGeom>
          <a:noFill/>
        </p:spPr>
        <p:txBody>
          <a:bodyPr wrap="square" rtlCol="1">
            <a:spAutoFit/>
          </a:bodyPr>
          <a:lstStyle/>
          <a:p>
            <a:pPr algn="just" rtl="1">
              <a:spcAft>
                <a:spcPts val="750"/>
              </a:spcAft>
            </a:pPr>
            <a:r>
              <a:rPr lang="fa-IR" sz="1400" b="1" i="0" dirty="0">
                <a:solidFill>
                  <a:srgbClr val="B4A793"/>
                </a:solidFill>
                <a:effectLst/>
                <a:latin typeface="Adobe Arabic" panose="02040503050201020203" pitchFamily="18" charset="-78"/>
                <a:cs typeface="Adobe Arabic" panose="02040503050201020203" pitchFamily="18" charset="-78"/>
              </a:rPr>
              <a:t>مرامنامه‌ى حزب برادران</a:t>
            </a:r>
            <a:endParaRPr lang="fa-IR" sz="1400" b="0" i="0" dirty="0">
              <a:solidFill>
                <a:srgbClr val="B4A793"/>
              </a:solidFill>
              <a:effectLst/>
              <a:latin typeface="Adobe Arabic" panose="02040503050201020203" pitchFamily="18" charset="-78"/>
              <a:cs typeface="Adobe Arabic" panose="02040503050201020203" pitchFamily="18" charset="-78"/>
            </a:endParaRPr>
          </a:p>
          <a:p>
            <a:pPr algn="just" rtl="1">
              <a:spcAft>
                <a:spcPts val="750"/>
              </a:spcAft>
            </a:pPr>
            <a:r>
              <a:rPr lang="fa-IR" sz="1400" b="0" i="0" dirty="0">
                <a:solidFill>
                  <a:srgbClr val="B4A793"/>
                </a:solidFill>
                <a:effectLst/>
                <a:latin typeface="Adobe Arabic" panose="02040503050201020203" pitchFamily="18" charset="-78"/>
                <a:cs typeface="Adobe Arabic" panose="02040503050201020203" pitchFamily="18" charset="-78"/>
              </a:rPr>
              <a:t>1ـ حفظ وحدت ملى ایران و توسعه‌ى مذهب جعفرى (اثنى عشرى) در آن.</a:t>
            </a:r>
          </a:p>
          <a:p>
            <a:pPr algn="just" rtl="1">
              <a:spcAft>
                <a:spcPts val="750"/>
              </a:spcAft>
            </a:pPr>
            <a:r>
              <a:rPr lang="fa-IR" sz="1400" b="0" i="0" dirty="0">
                <a:solidFill>
                  <a:srgbClr val="B4A793"/>
                </a:solidFill>
                <a:effectLst/>
                <a:latin typeface="Adobe Arabic" panose="02040503050201020203" pitchFamily="18" charset="-78"/>
                <a:cs typeface="Adobe Arabic" panose="02040503050201020203" pitchFamily="18" charset="-78"/>
              </a:rPr>
              <a:t>2ـ اجراى قانون اساسى به ‌ویژه اعتبار نظارت علماى طراز اول و مجلس سنا و ایالتى و ولایتى.</a:t>
            </a:r>
          </a:p>
          <a:p>
            <a:pPr algn="just" rtl="1">
              <a:spcAft>
                <a:spcPts val="750"/>
              </a:spcAft>
            </a:pPr>
            <a:r>
              <a:rPr lang="fa-IR" sz="1400" b="0" i="0" dirty="0">
                <a:solidFill>
                  <a:srgbClr val="B4A793"/>
                </a:solidFill>
                <a:effectLst/>
                <a:latin typeface="Adobe Arabic" panose="02040503050201020203" pitchFamily="18" charset="-78"/>
                <a:cs typeface="Adobe Arabic" panose="02040503050201020203" pitchFamily="18" charset="-78"/>
              </a:rPr>
              <a:t>3ـ تحول فکرى در شئون ملى و مبارزه با خرافات.</a:t>
            </a:r>
          </a:p>
          <a:p>
            <a:pPr algn="just" rtl="1">
              <a:spcAft>
                <a:spcPts val="750"/>
              </a:spcAft>
            </a:pPr>
            <a:r>
              <a:rPr lang="fa-IR" sz="1400" b="0" i="0" dirty="0">
                <a:solidFill>
                  <a:srgbClr val="B4A793"/>
                </a:solidFill>
                <a:effectLst/>
                <a:latin typeface="Adobe Arabic" panose="02040503050201020203" pitchFamily="18" charset="-78"/>
                <a:cs typeface="Adobe Arabic" panose="02040503050201020203" pitchFamily="18" charset="-78"/>
              </a:rPr>
              <a:t>4ـ از شمار افکندن امتیازاتى که بر اثر خرافات و تعصبات جاهلانه در ادوار گذشته ایجاد شده و پابرجا کردن امتیازاتى که موافق با عقل و طبع باشد.</a:t>
            </a:r>
          </a:p>
          <a:p>
            <a:pPr algn="just" rtl="1">
              <a:spcAft>
                <a:spcPts val="750"/>
              </a:spcAft>
            </a:pPr>
            <a:r>
              <a:rPr lang="fa-IR" sz="1400" b="0" i="0" dirty="0">
                <a:solidFill>
                  <a:srgbClr val="B4A793"/>
                </a:solidFill>
                <a:effectLst/>
                <a:latin typeface="Adobe Arabic" panose="02040503050201020203" pitchFamily="18" charset="-78"/>
                <a:cs typeface="Adobe Arabic" panose="02040503050201020203" pitchFamily="18" charset="-78"/>
              </a:rPr>
              <a:t>5ـ استوار کردن مبانى روحانیت به نحوى که رتبه و راتبه در آن محفوظ باشد.</a:t>
            </a:r>
          </a:p>
          <a:p>
            <a:pPr algn="just" rtl="1">
              <a:spcAft>
                <a:spcPts val="750"/>
              </a:spcAft>
            </a:pPr>
            <a:r>
              <a:rPr lang="fa-IR" sz="1400" b="0" i="0" dirty="0">
                <a:solidFill>
                  <a:srgbClr val="B4A793"/>
                </a:solidFill>
                <a:effectLst/>
                <a:latin typeface="Adobe Arabic" panose="02040503050201020203" pitchFamily="18" charset="-78"/>
                <a:cs typeface="Adobe Arabic" panose="02040503050201020203" pitchFamily="18" charset="-78"/>
              </a:rPr>
              <a:t>6ـ تعلیم عمومى نظام و تقویت نیروهاى دفاع و مبارزه با هرج و مرج.</a:t>
            </a:r>
          </a:p>
          <a:p>
            <a:pPr algn="just" rtl="1">
              <a:spcAft>
                <a:spcPts val="750"/>
              </a:spcAft>
            </a:pPr>
            <a:r>
              <a:rPr lang="fa-IR" sz="1400" b="0" i="0" dirty="0">
                <a:solidFill>
                  <a:srgbClr val="B4A793"/>
                </a:solidFill>
                <a:effectLst/>
                <a:latin typeface="Adobe Arabic" panose="02040503050201020203" pitchFamily="18" charset="-78"/>
                <a:cs typeface="Adobe Arabic" panose="02040503050201020203" pitchFamily="18" charset="-78"/>
              </a:rPr>
              <a:t>7ـ به کار انداختن منابع ثروت و افزودن منافع عمومى و تأمین بودجه‌ى کشور به نسبت درآمد.</a:t>
            </a:r>
          </a:p>
          <a:p>
            <a:pPr algn="just" rtl="1">
              <a:spcAft>
                <a:spcPts val="750"/>
              </a:spcAft>
            </a:pPr>
            <a:r>
              <a:rPr lang="fa-IR" sz="1400" b="0" i="0" dirty="0">
                <a:solidFill>
                  <a:srgbClr val="B4A793"/>
                </a:solidFill>
                <a:effectLst/>
                <a:latin typeface="Adobe Arabic" panose="02040503050201020203" pitchFamily="18" charset="-78"/>
                <a:cs typeface="Adobe Arabic" panose="02040503050201020203" pitchFamily="18" charset="-78"/>
              </a:rPr>
              <a:t>8ـ حفظ مرکزیت ایران با رعایت آن که قطعات مملکت از همه‌ى شئون اجتماعى بدون امتیاز برخوردار باشند.</a:t>
            </a:r>
          </a:p>
          <a:p>
            <a:pPr algn="just" rtl="1">
              <a:spcAft>
                <a:spcPts val="750"/>
              </a:spcAft>
            </a:pPr>
            <a:r>
              <a:rPr lang="fa-IR" sz="1400" b="0" i="0" dirty="0">
                <a:solidFill>
                  <a:srgbClr val="B4A793"/>
                </a:solidFill>
                <a:effectLst/>
                <a:latin typeface="Adobe Arabic" panose="02040503050201020203" pitchFamily="18" charset="-78"/>
                <a:cs typeface="Adobe Arabic" panose="02040503050201020203" pitchFamily="18" charset="-78"/>
              </a:rPr>
              <a:t>9ـ تعمیم فرهنگ، به وسیله‌ى اجراى تعلیمات اجبارى و عمومى از حیث آموزش و پرورش.</a:t>
            </a:r>
          </a:p>
          <a:p>
            <a:pPr algn="just" rtl="1">
              <a:spcAft>
                <a:spcPts val="750"/>
              </a:spcAft>
            </a:pPr>
            <a:r>
              <a:rPr lang="fa-IR" sz="1400" b="0" i="0" dirty="0">
                <a:solidFill>
                  <a:srgbClr val="B4A793"/>
                </a:solidFill>
                <a:effectLst/>
                <a:latin typeface="Adobe Arabic" panose="02040503050201020203" pitchFamily="18" charset="-78"/>
                <a:cs typeface="Adobe Arabic" panose="02040503050201020203" pitchFamily="18" charset="-78"/>
              </a:rPr>
              <a:t>10ـ ایجاد بهداشت عمومى از حیث تغذیه و دوا و سلامتى و مسکن و تکثیر نسل با تسهیل امر ازدواج.</a:t>
            </a:r>
          </a:p>
          <a:p>
            <a:pPr algn="just" rtl="1">
              <a:spcAft>
                <a:spcPts val="750"/>
              </a:spcAft>
            </a:pPr>
            <a:r>
              <a:rPr lang="fa-IR" sz="1400" b="0" i="0" dirty="0">
                <a:solidFill>
                  <a:srgbClr val="B4A793"/>
                </a:solidFill>
                <a:effectLst/>
                <a:latin typeface="Adobe Arabic" panose="02040503050201020203" pitchFamily="18" charset="-78"/>
                <a:cs typeface="Adobe Arabic" panose="02040503050201020203" pitchFamily="18" charset="-78"/>
              </a:rPr>
              <a:t>11ـ ایجاد و تحکیم روابط حسنه بین دول و ملل اسلامى.</a:t>
            </a:r>
          </a:p>
          <a:p>
            <a:pPr algn="just" rtl="1">
              <a:spcAft>
                <a:spcPts val="750"/>
              </a:spcAft>
            </a:pPr>
            <a:r>
              <a:rPr lang="fa-IR" sz="1400" b="0" i="0" dirty="0">
                <a:solidFill>
                  <a:srgbClr val="B4A793"/>
                </a:solidFill>
                <a:effectLst/>
                <a:latin typeface="Adobe Arabic" panose="02040503050201020203" pitchFamily="18" charset="-78"/>
                <a:cs typeface="Adobe Arabic" panose="02040503050201020203" pitchFamily="18" charset="-78"/>
              </a:rPr>
              <a:t>12ـ مبارزه با استبداد در جمیع شئون اجتماعى.</a:t>
            </a:r>
          </a:p>
          <a:p>
            <a:pPr algn="just" rtl="1">
              <a:spcAft>
                <a:spcPts val="750"/>
              </a:spcAft>
            </a:pPr>
            <a:r>
              <a:rPr lang="fa-IR" sz="1400" b="0" i="0" dirty="0">
                <a:solidFill>
                  <a:srgbClr val="B4A793"/>
                </a:solidFill>
                <a:effectLst/>
                <a:latin typeface="Adobe Arabic" panose="02040503050201020203" pitchFamily="18" charset="-78"/>
                <a:cs typeface="Adobe Arabic" panose="02040503050201020203" pitchFamily="18" charset="-78"/>
              </a:rPr>
              <a:t> </a:t>
            </a:r>
          </a:p>
        </p:txBody>
      </p:sp>
      <p:sp>
        <p:nvSpPr>
          <p:cNvPr id="14" name="TextBox 13">
            <a:extLst>
              <a:ext uri="{FF2B5EF4-FFF2-40B4-BE49-F238E27FC236}">
                <a16:creationId xmlns:a16="http://schemas.microsoft.com/office/drawing/2014/main" id="{A42A7A39-682B-4AFE-8B11-097BA8D7A683}"/>
              </a:ext>
            </a:extLst>
          </p:cNvPr>
          <p:cNvSpPr txBox="1"/>
          <p:nvPr/>
        </p:nvSpPr>
        <p:spPr>
          <a:xfrm>
            <a:off x="-12701797" y="2724773"/>
            <a:ext cx="2149816" cy="923330"/>
          </a:xfrm>
          <a:prstGeom prst="rect">
            <a:avLst/>
          </a:prstGeom>
          <a:noFill/>
        </p:spPr>
        <p:txBody>
          <a:bodyPr wrap="square" rtlCol="1">
            <a:spAutoFit/>
          </a:bodyPr>
          <a:lstStyle/>
          <a:p>
            <a:r>
              <a:rPr lang="fa-IR" dirty="0">
                <a:latin typeface="Adobe Arabic" panose="02040503050201020203" pitchFamily="18" charset="-78"/>
                <a:cs typeface="Adobe Arabic" panose="02040503050201020203" pitchFamily="18" charset="-78"/>
              </a:rPr>
              <a:t>تجمع مسئولان و هوادارن حزب برادران در مسجد وکیل شیراز</a:t>
            </a:r>
          </a:p>
        </p:txBody>
      </p:sp>
      <p:pic>
        <p:nvPicPr>
          <p:cNvPr id="17" name="Picture 16">
            <a:extLst>
              <a:ext uri="{FF2B5EF4-FFF2-40B4-BE49-F238E27FC236}">
                <a16:creationId xmlns:a16="http://schemas.microsoft.com/office/drawing/2014/main" id="{C78BCC73-FA14-8B0D-9219-BD7CDB9D43F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511179" y="1482728"/>
            <a:ext cx="1742347" cy="2484089"/>
          </a:xfrm>
          <a:prstGeom prst="rect">
            <a:avLst/>
          </a:prstGeom>
        </p:spPr>
      </p:pic>
      <p:sp>
        <p:nvSpPr>
          <p:cNvPr id="18" name="TextBox 17">
            <a:extLst>
              <a:ext uri="{FF2B5EF4-FFF2-40B4-BE49-F238E27FC236}">
                <a16:creationId xmlns:a16="http://schemas.microsoft.com/office/drawing/2014/main" id="{B4BE40FA-8F2A-1CBB-628D-9CEA12B26083}"/>
              </a:ext>
            </a:extLst>
          </p:cNvPr>
          <p:cNvSpPr txBox="1"/>
          <p:nvPr/>
        </p:nvSpPr>
        <p:spPr>
          <a:xfrm>
            <a:off x="-2591098" y="1717757"/>
            <a:ext cx="1377824" cy="1631216"/>
          </a:xfrm>
          <a:prstGeom prst="rect">
            <a:avLst/>
          </a:prstGeom>
          <a:noFill/>
        </p:spPr>
        <p:txBody>
          <a:bodyPr wrap="square" rtlCol="1">
            <a:spAutoFit/>
          </a:bodyPr>
          <a:lstStyle/>
          <a:p>
            <a:r>
              <a:rPr lang="fa-IR" sz="2000" dirty="0">
                <a:latin typeface="Adobe Arabic" panose="02040503050201020203" pitchFamily="18" charset="-78"/>
                <a:cs typeface="Adobe Arabic" panose="02040503050201020203" pitchFamily="18" charset="-78"/>
              </a:rPr>
              <a:t>سید نورالدین </a:t>
            </a:r>
          </a:p>
          <a:p>
            <a:r>
              <a:rPr lang="fa-IR" sz="2000" dirty="0">
                <a:latin typeface="Adobe Arabic" panose="02040503050201020203" pitchFamily="18" charset="-78"/>
                <a:cs typeface="Adobe Arabic" panose="02040503050201020203" pitchFamily="18" charset="-78"/>
              </a:rPr>
              <a:t>حیسنی </a:t>
            </a:r>
          </a:p>
          <a:p>
            <a:r>
              <a:rPr lang="fa-IR" sz="2000" dirty="0">
                <a:latin typeface="Adobe Arabic" panose="02040503050201020203" pitchFamily="18" charset="-78"/>
                <a:cs typeface="Adobe Arabic" panose="02040503050201020203" pitchFamily="18" charset="-78"/>
              </a:rPr>
              <a:t>الهاشمی</a:t>
            </a:r>
          </a:p>
          <a:p>
            <a:r>
              <a:rPr lang="fa-IR" sz="2000" dirty="0">
                <a:latin typeface="Adobe Arabic" panose="02040503050201020203" pitchFamily="18" charset="-78"/>
                <a:cs typeface="Adobe Arabic" panose="02040503050201020203" pitchFamily="18" charset="-78"/>
              </a:rPr>
              <a:t>معروف به </a:t>
            </a:r>
          </a:p>
          <a:p>
            <a:r>
              <a:rPr lang="fa-IR" sz="2000" dirty="0">
                <a:latin typeface="Adobe Arabic" panose="02040503050201020203" pitchFamily="18" charset="-78"/>
                <a:cs typeface="Adobe Arabic" panose="02040503050201020203" pitchFamily="18" charset="-78"/>
              </a:rPr>
              <a:t>نائب الامام</a:t>
            </a:r>
          </a:p>
        </p:txBody>
      </p:sp>
      <p:pic>
        <p:nvPicPr>
          <p:cNvPr id="20" name="Picture 19">
            <a:extLst>
              <a:ext uri="{FF2B5EF4-FFF2-40B4-BE49-F238E27FC236}">
                <a16:creationId xmlns:a16="http://schemas.microsoft.com/office/drawing/2014/main" id="{449070A2-4761-0694-B552-CC6EC9296E5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4729511" y="-1959495"/>
            <a:ext cx="3307650" cy="2203722"/>
          </a:xfrm>
          <a:prstGeom prst="rect">
            <a:avLst/>
          </a:prstGeom>
        </p:spPr>
      </p:pic>
      <p:pic>
        <p:nvPicPr>
          <p:cNvPr id="21" name="Picture 20">
            <a:extLst>
              <a:ext uri="{FF2B5EF4-FFF2-40B4-BE49-F238E27FC236}">
                <a16:creationId xmlns:a16="http://schemas.microsoft.com/office/drawing/2014/main" id="{194B8B01-9A13-CBE3-9A18-1AD2A60BC86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8338191" y="-1959495"/>
            <a:ext cx="6690157" cy="3902592"/>
          </a:xfrm>
          <a:prstGeom prst="rect">
            <a:avLst/>
          </a:prstGeom>
        </p:spPr>
      </p:pic>
      <p:sp>
        <p:nvSpPr>
          <p:cNvPr id="22" name="TextBox 21">
            <a:extLst>
              <a:ext uri="{FF2B5EF4-FFF2-40B4-BE49-F238E27FC236}">
                <a16:creationId xmlns:a16="http://schemas.microsoft.com/office/drawing/2014/main" id="{8062EDE6-F0CF-BE95-0BEA-0D71A94C9383}"/>
              </a:ext>
            </a:extLst>
          </p:cNvPr>
          <p:cNvSpPr txBox="1"/>
          <p:nvPr/>
        </p:nvSpPr>
        <p:spPr>
          <a:xfrm>
            <a:off x="18434217" y="2171708"/>
            <a:ext cx="4125120" cy="830997"/>
          </a:xfrm>
          <a:prstGeom prst="rect">
            <a:avLst/>
          </a:prstGeom>
          <a:noFill/>
          <a:ln w="76200">
            <a:solidFill>
              <a:schemeClr val="tx1"/>
            </a:solidFill>
          </a:ln>
        </p:spPr>
        <p:txBody>
          <a:bodyPr wrap="square" rtlCol="1">
            <a:spAutoFit/>
          </a:bodyPr>
          <a:lstStyle/>
          <a:p>
            <a:r>
              <a:rPr lang="fa-IR" sz="4800" b="1" dirty="0">
                <a:latin typeface="Adobe Arabic" panose="02040503050201020203" pitchFamily="18" charset="-78"/>
                <a:cs typeface="Adobe Arabic" panose="02040503050201020203" pitchFamily="18" charset="-78"/>
              </a:rPr>
              <a:t>مبارزه مسلحانه</a:t>
            </a:r>
          </a:p>
        </p:txBody>
      </p:sp>
      <p:sp>
        <p:nvSpPr>
          <p:cNvPr id="26" name="TextBox 25">
            <a:extLst>
              <a:ext uri="{FF2B5EF4-FFF2-40B4-BE49-F238E27FC236}">
                <a16:creationId xmlns:a16="http://schemas.microsoft.com/office/drawing/2014/main" id="{4EEA6025-08C8-CF35-C63C-68706194E4F0}"/>
              </a:ext>
            </a:extLst>
          </p:cNvPr>
          <p:cNvSpPr txBox="1"/>
          <p:nvPr/>
        </p:nvSpPr>
        <p:spPr>
          <a:xfrm>
            <a:off x="22709943" y="1943097"/>
            <a:ext cx="1519496" cy="1323439"/>
          </a:xfrm>
          <a:prstGeom prst="rect">
            <a:avLst/>
          </a:prstGeom>
          <a:noFill/>
        </p:spPr>
        <p:txBody>
          <a:bodyPr wrap="square" rtlCol="1">
            <a:spAutoFit/>
          </a:bodyPr>
          <a:lstStyle/>
          <a:p>
            <a:r>
              <a:rPr lang="fa-IR" sz="2000" b="1" dirty="0">
                <a:latin typeface="Adobe Arabic" panose="02040503050201020203" pitchFamily="18" charset="-78"/>
                <a:cs typeface="Adobe Arabic" panose="02040503050201020203" pitchFamily="18" charset="-78"/>
              </a:rPr>
              <a:t>تاسیس حزب توده در </a:t>
            </a:r>
          </a:p>
          <a:p>
            <a:r>
              <a:rPr lang="fa-IR" sz="2000" b="1" i="0" dirty="0">
                <a:solidFill>
                  <a:srgbClr val="666666"/>
                </a:solidFill>
                <a:effectLst/>
                <a:latin typeface="Adobe Arabic" panose="02040503050201020203" pitchFamily="18" charset="-78"/>
                <a:cs typeface="Adobe Arabic" panose="02040503050201020203" pitchFamily="18" charset="-78"/>
              </a:rPr>
              <a:t>هفتم مهرماه 1320،</a:t>
            </a:r>
            <a:endParaRPr lang="fa-IR" sz="2000" b="1" dirty="0">
              <a:latin typeface="Adobe Arabic" panose="02040503050201020203" pitchFamily="18" charset="-78"/>
              <a:cs typeface="Adobe Arabic" panose="02040503050201020203" pitchFamily="18" charset="-78"/>
            </a:endParaRPr>
          </a:p>
        </p:txBody>
      </p:sp>
      <p:sp>
        <p:nvSpPr>
          <p:cNvPr id="27" name="TextBox 26">
            <a:extLst>
              <a:ext uri="{FF2B5EF4-FFF2-40B4-BE49-F238E27FC236}">
                <a16:creationId xmlns:a16="http://schemas.microsoft.com/office/drawing/2014/main" id="{F02010AE-54A7-EB61-81B5-AAB4C137B804}"/>
              </a:ext>
            </a:extLst>
          </p:cNvPr>
          <p:cNvSpPr txBox="1"/>
          <p:nvPr/>
        </p:nvSpPr>
        <p:spPr>
          <a:xfrm>
            <a:off x="23948796" y="1987261"/>
            <a:ext cx="1079552" cy="954107"/>
          </a:xfrm>
          <a:prstGeom prst="rect">
            <a:avLst/>
          </a:prstGeom>
          <a:noFill/>
        </p:spPr>
        <p:txBody>
          <a:bodyPr wrap="square" rtlCol="1">
            <a:spAutoFit/>
          </a:bodyPr>
          <a:lstStyle/>
          <a:p>
            <a:r>
              <a:rPr lang="fa-IR" sz="1400" b="1" dirty="0"/>
              <a:t>پس از اشغال ایران در شهریور 1320</a:t>
            </a:r>
          </a:p>
        </p:txBody>
      </p:sp>
      <p:pic>
        <p:nvPicPr>
          <p:cNvPr id="28" name="Picture 27">
            <a:extLst>
              <a:ext uri="{FF2B5EF4-FFF2-40B4-BE49-F238E27FC236}">
                <a16:creationId xmlns:a16="http://schemas.microsoft.com/office/drawing/2014/main" id="{8CA10B5F-648E-FB16-E7AD-80AF8DC3C33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4729512" y="497953"/>
            <a:ext cx="3307649" cy="2302950"/>
          </a:xfrm>
          <a:prstGeom prst="rect">
            <a:avLst/>
          </a:prstGeom>
        </p:spPr>
      </p:pic>
      <p:sp>
        <p:nvSpPr>
          <p:cNvPr id="29" name="TextBox 28">
            <a:extLst>
              <a:ext uri="{FF2B5EF4-FFF2-40B4-BE49-F238E27FC236}">
                <a16:creationId xmlns:a16="http://schemas.microsoft.com/office/drawing/2014/main" id="{8ACD1ABB-3FD0-F721-4ECC-1CA93EF20548}"/>
              </a:ext>
            </a:extLst>
          </p:cNvPr>
          <p:cNvSpPr txBox="1"/>
          <p:nvPr/>
        </p:nvSpPr>
        <p:spPr>
          <a:xfrm>
            <a:off x="13405274" y="682655"/>
            <a:ext cx="1645661" cy="646331"/>
          </a:xfrm>
          <a:prstGeom prst="rect">
            <a:avLst/>
          </a:prstGeom>
          <a:noFill/>
        </p:spPr>
        <p:txBody>
          <a:bodyPr wrap="square" rtlCol="1">
            <a:spAutoFit/>
          </a:bodyPr>
          <a:lstStyle/>
          <a:p>
            <a:r>
              <a:rPr lang="fa-IR" b="1" dirty="0">
                <a:latin typeface="Adobe Arabic" panose="02040503050201020203" pitchFamily="18" charset="-78"/>
                <a:cs typeface="Adobe Arabic" panose="02040503050201020203" pitchFamily="18" charset="-78"/>
              </a:rPr>
              <a:t>اعلام انحلال در 1361</a:t>
            </a:r>
          </a:p>
        </p:txBody>
      </p:sp>
    </p:spTree>
    <p:extLst>
      <p:ext uri="{BB962C8B-B14F-4D97-AF65-F5344CB8AC3E}">
        <p14:creationId xmlns:p14="http://schemas.microsoft.com/office/powerpoint/2010/main" val="35038530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00A31-777D-DB6F-2CF7-B72762FF2ED3}"/>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5B5CC432-8218-D9E8-358C-635A9C9A4DE7}"/>
              </a:ext>
            </a:extLst>
          </p:cNvPr>
          <p:cNvSpPr/>
          <p:nvPr/>
        </p:nvSpPr>
        <p:spPr>
          <a:xfrm>
            <a:off x="0" y="0"/>
            <a:ext cx="12192000" cy="6858000"/>
          </a:xfrm>
          <a:prstGeom prst="rect">
            <a:avLst/>
          </a:prstGeom>
          <a:solidFill>
            <a:schemeClr val="tx1"/>
          </a:solidFill>
        </p:spPr>
        <p:style>
          <a:lnRef idx="2">
            <a:schemeClr val="dk1"/>
          </a:lnRef>
          <a:fillRef idx="1">
            <a:schemeClr val="lt1"/>
          </a:fillRef>
          <a:effectRef idx="0">
            <a:schemeClr val="dk1"/>
          </a:effectRef>
          <a:fontRef idx="minor">
            <a:schemeClr val="dk1"/>
          </a:fontRef>
        </p:style>
        <p:txBody>
          <a:bodyPr rtlCol="1" anchor="ctr"/>
          <a:lstStyle/>
          <a:p>
            <a:pPr algn="ctr"/>
            <a:endParaRPr lang="fa-IR"/>
          </a:p>
        </p:txBody>
      </p:sp>
      <p:sp>
        <p:nvSpPr>
          <p:cNvPr id="11" name="TextBox 10">
            <a:extLst>
              <a:ext uri="{FF2B5EF4-FFF2-40B4-BE49-F238E27FC236}">
                <a16:creationId xmlns:a16="http://schemas.microsoft.com/office/drawing/2014/main" id="{46E44D9C-A0D7-9FB6-BF42-F3689D78DF0E}"/>
              </a:ext>
            </a:extLst>
          </p:cNvPr>
          <p:cNvSpPr txBox="1"/>
          <p:nvPr/>
        </p:nvSpPr>
        <p:spPr>
          <a:xfrm>
            <a:off x="1477926" y="587490"/>
            <a:ext cx="10057048" cy="769441"/>
          </a:xfrm>
          <a:prstGeom prst="rect">
            <a:avLst/>
          </a:prstGeom>
          <a:noFill/>
        </p:spPr>
        <p:txBody>
          <a:bodyPr wrap="square" rtlCol="1">
            <a:spAutoFit/>
          </a:bodyPr>
          <a:lstStyle/>
          <a:p>
            <a:pPr algn="ctr"/>
            <a:r>
              <a:rPr lang="fa-IR" sz="4400" dirty="0">
                <a:solidFill>
                  <a:schemeClr val="bg1"/>
                </a:solidFill>
                <a:latin typeface="IRPooya" panose="02000503000000020002" pitchFamily="2" charset="-78"/>
                <a:cs typeface="IRPooya" panose="02000503000000020002" pitchFamily="2" charset="-78"/>
              </a:rPr>
              <a:t> </a:t>
            </a:r>
            <a:r>
              <a:rPr lang="fa-IR" sz="4400" b="1" dirty="0">
                <a:solidFill>
                  <a:srgbClr val="F5DAB3"/>
                </a:solidFill>
                <a:cs typeface="B Ferdosi" panose="00000400000000000000" pitchFamily="2" charset="-78"/>
              </a:rPr>
              <a:t>تبار قدرت صفوی و پایگاه مشروعیت آن:</a:t>
            </a:r>
          </a:p>
        </p:txBody>
      </p:sp>
      <p:cxnSp>
        <p:nvCxnSpPr>
          <p:cNvPr id="21" name="Connector: Elbow 20">
            <a:extLst>
              <a:ext uri="{FF2B5EF4-FFF2-40B4-BE49-F238E27FC236}">
                <a16:creationId xmlns:a16="http://schemas.microsoft.com/office/drawing/2014/main" id="{CCC073D8-CD88-065F-8D07-D13C39B6ECD8}"/>
              </a:ext>
            </a:extLst>
          </p:cNvPr>
          <p:cNvCxnSpPr/>
          <p:nvPr/>
        </p:nvCxnSpPr>
        <p:spPr>
          <a:xfrm rot="5400000">
            <a:off x="10461380" y="4951201"/>
            <a:ext cx="1397310" cy="576854"/>
          </a:xfrm>
          <a:prstGeom prst="bentConnector3">
            <a:avLst>
              <a:gd name="adj1" fmla="val 99018"/>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4" name="Straight Connector 3">
            <a:extLst>
              <a:ext uri="{FF2B5EF4-FFF2-40B4-BE49-F238E27FC236}">
                <a16:creationId xmlns:a16="http://schemas.microsoft.com/office/drawing/2014/main" id="{6D2C106B-533B-979F-4915-3FD4E940B941}"/>
              </a:ext>
            </a:extLst>
          </p:cNvPr>
          <p:cNvCxnSpPr/>
          <p:nvPr/>
        </p:nvCxnSpPr>
        <p:spPr>
          <a:xfrm>
            <a:off x="1148316" y="919716"/>
            <a:ext cx="0" cy="5018567"/>
          </a:xfrm>
          <a:prstGeom prst="line">
            <a:avLst/>
          </a:prstGeom>
          <a:ln w="38100">
            <a:solidFill>
              <a:schemeClr val="bg1"/>
            </a:solidFill>
            <a:prstDash val="sysDash"/>
          </a:ln>
        </p:spPr>
        <p:style>
          <a:lnRef idx="1">
            <a:schemeClr val="accent3"/>
          </a:lnRef>
          <a:fillRef idx="0">
            <a:schemeClr val="accent3"/>
          </a:fillRef>
          <a:effectRef idx="0">
            <a:schemeClr val="accent3"/>
          </a:effectRef>
          <a:fontRef idx="minor">
            <a:schemeClr val="tx1"/>
          </a:fontRef>
        </p:style>
      </p:cxnSp>
      <p:sp>
        <p:nvSpPr>
          <p:cNvPr id="6" name="TextBox 5">
            <a:extLst>
              <a:ext uri="{FF2B5EF4-FFF2-40B4-BE49-F238E27FC236}">
                <a16:creationId xmlns:a16="http://schemas.microsoft.com/office/drawing/2014/main" id="{D6E172A5-DD42-42D0-06B8-AD7CE9A8274D}"/>
              </a:ext>
            </a:extLst>
          </p:cNvPr>
          <p:cNvSpPr txBox="1"/>
          <p:nvPr/>
        </p:nvSpPr>
        <p:spPr>
          <a:xfrm>
            <a:off x="1696103" y="1571020"/>
            <a:ext cx="5314295" cy="2585323"/>
          </a:xfrm>
          <a:prstGeom prst="rect">
            <a:avLst/>
          </a:prstGeom>
          <a:solidFill>
            <a:schemeClr val="accent1">
              <a:lumMod val="75000"/>
            </a:schemeClr>
          </a:solidFill>
        </p:spPr>
        <p:txBody>
          <a:bodyPr wrap="square" rtlCol="1">
            <a:spAutoFit/>
          </a:bodyPr>
          <a:lstStyle/>
          <a:p>
            <a:pPr algn="r" rtl="1"/>
            <a:endParaRPr lang="fa-IR" dirty="0">
              <a:solidFill>
                <a:schemeClr val="bg1"/>
              </a:solidFill>
              <a:latin typeface="IRPooya" panose="02000503000000020002" pitchFamily="2" charset="-78"/>
              <a:cs typeface="IRPooya" panose="02000503000000020002" pitchFamily="2" charset="-78"/>
            </a:endParaRPr>
          </a:p>
          <a:p>
            <a:pPr marL="171450" algn="r" rtl="1"/>
            <a:r>
              <a:rPr lang="fa-IR" dirty="0">
                <a:solidFill>
                  <a:schemeClr val="bg1"/>
                </a:solidFill>
                <a:latin typeface="IRPooya" panose="02000503000000020002" pitchFamily="2" charset="-78"/>
                <a:cs typeface="IRPooya" panose="02000503000000020002" pitchFamily="2" charset="-78"/>
              </a:rPr>
              <a:t>1- تصوف صفوی/ قطب عرفانی</a:t>
            </a:r>
          </a:p>
          <a:p>
            <a:pPr marL="171450" algn="r" rtl="1"/>
            <a:endParaRPr lang="fa-IR" dirty="0">
              <a:solidFill>
                <a:schemeClr val="bg1"/>
              </a:solidFill>
              <a:latin typeface="IRPooya" panose="02000503000000020002" pitchFamily="2" charset="-78"/>
              <a:cs typeface="IRPooya" panose="02000503000000020002" pitchFamily="2" charset="-78"/>
            </a:endParaRPr>
          </a:p>
          <a:p>
            <a:pPr marL="171450" algn="r" rtl="1"/>
            <a:r>
              <a:rPr lang="fa-IR" dirty="0">
                <a:solidFill>
                  <a:schemeClr val="bg1"/>
                </a:solidFill>
                <a:latin typeface="IRPooya" panose="02000503000000020002" pitchFamily="2" charset="-78"/>
                <a:cs typeface="IRPooya" panose="02000503000000020002" pitchFamily="2" charset="-78"/>
              </a:rPr>
              <a:t>2- فرّه ایزدی/ ظلّ اللهی</a:t>
            </a:r>
          </a:p>
          <a:p>
            <a:pPr marL="171450" algn="r" rtl="1">
              <a:buAutoNum type="arabicPeriod"/>
            </a:pPr>
            <a:endParaRPr lang="fa-IR" dirty="0">
              <a:solidFill>
                <a:schemeClr val="bg1"/>
              </a:solidFill>
              <a:latin typeface="IRPooya" panose="02000503000000020002" pitchFamily="2" charset="-78"/>
              <a:cs typeface="IRPooya" panose="02000503000000020002" pitchFamily="2" charset="-78"/>
            </a:endParaRPr>
          </a:p>
          <a:p>
            <a:pPr marL="171450" algn="r" rtl="1"/>
            <a:r>
              <a:rPr lang="fa-IR" dirty="0">
                <a:solidFill>
                  <a:schemeClr val="bg1"/>
                </a:solidFill>
                <a:latin typeface="IRPooya" panose="02000503000000020002" pitchFamily="2" charset="-78"/>
                <a:cs typeface="IRPooya" panose="02000503000000020002" pitchFamily="2" charset="-78"/>
              </a:rPr>
              <a:t>3- </a:t>
            </a:r>
            <a:r>
              <a:rPr lang="fa-IR" dirty="0" err="1">
                <a:solidFill>
                  <a:schemeClr val="bg1"/>
                </a:solidFill>
                <a:latin typeface="IRPooya" panose="02000503000000020002" pitchFamily="2" charset="-78"/>
                <a:cs typeface="IRPooya" panose="02000503000000020002" pitchFamily="2" charset="-78"/>
              </a:rPr>
              <a:t>نیابت</a:t>
            </a:r>
            <a:r>
              <a:rPr lang="fa-IR" dirty="0">
                <a:solidFill>
                  <a:schemeClr val="bg1"/>
                </a:solidFill>
                <a:latin typeface="IRPooya" panose="02000503000000020002" pitchFamily="2" charset="-78"/>
                <a:cs typeface="IRPooya" panose="02000503000000020002" pitchFamily="2" charset="-78"/>
              </a:rPr>
              <a:t> از امام زمان عج / ولایت شرعی</a:t>
            </a:r>
          </a:p>
          <a:p>
            <a:pPr marL="342900" indent="-342900" algn="r" rtl="1">
              <a:buAutoNum type="arabicPeriod"/>
            </a:pPr>
            <a:endParaRPr lang="fa-IR" dirty="0">
              <a:solidFill>
                <a:schemeClr val="bg1"/>
              </a:solidFill>
              <a:latin typeface="IRPooya" panose="02000503000000020002" pitchFamily="2" charset="-78"/>
              <a:cs typeface="IRPooya" panose="02000503000000020002" pitchFamily="2" charset="-78"/>
            </a:endParaRPr>
          </a:p>
          <a:p>
            <a:pPr algn="r" rtl="1"/>
            <a:endParaRPr lang="fa-IR" dirty="0">
              <a:solidFill>
                <a:schemeClr val="bg1"/>
              </a:solidFill>
              <a:latin typeface="IRPooya" panose="02000503000000020002" pitchFamily="2" charset="-78"/>
              <a:cs typeface="IRPooya" panose="02000503000000020002" pitchFamily="2" charset="-78"/>
            </a:endParaRPr>
          </a:p>
          <a:p>
            <a:pPr algn="r" rtl="1"/>
            <a:endParaRPr lang="fa-IR" dirty="0">
              <a:solidFill>
                <a:schemeClr val="bg1"/>
              </a:solidFill>
              <a:latin typeface="IRPooya" panose="02000503000000020002" pitchFamily="2" charset="-78"/>
              <a:cs typeface="IRPooya" panose="02000503000000020002" pitchFamily="2" charset="-78"/>
            </a:endParaRPr>
          </a:p>
        </p:txBody>
      </p:sp>
      <p:pic>
        <p:nvPicPr>
          <p:cNvPr id="9" name="Picture 8">
            <a:extLst>
              <a:ext uri="{FF2B5EF4-FFF2-40B4-BE49-F238E27FC236}">
                <a16:creationId xmlns:a16="http://schemas.microsoft.com/office/drawing/2014/main" id="{6C384667-CF49-2D46-6FAB-5D89CBB993CA}"/>
              </a:ext>
            </a:extLst>
          </p:cNvPr>
          <p:cNvPicPr>
            <a:picLocks noChangeAspect="1"/>
          </p:cNvPicPr>
          <p:nvPr/>
        </p:nvPicPr>
        <p:blipFill>
          <a:blip r:embed="rId2">
            <a:extLst>
              <a:ext uri="{28A0092B-C50C-407E-A947-70E740481C1C}">
                <a14:useLocalDpi xmlns:a14="http://schemas.microsoft.com/office/drawing/2010/main" val="0"/>
              </a:ext>
            </a:extLst>
          </a:blip>
          <a:srcRect l="-436" r="-1033" b="1762"/>
          <a:stretch/>
        </p:blipFill>
        <p:spPr>
          <a:xfrm>
            <a:off x="7630261" y="1589815"/>
            <a:ext cx="3846789" cy="3384956"/>
          </a:xfrm>
          <a:prstGeom prst="rect">
            <a:avLst/>
          </a:prstGeom>
        </p:spPr>
      </p:pic>
    </p:spTree>
    <p:extLst>
      <p:ext uri="{BB962C8B-B14F-4D97-AF65-F5344CB8AC3E}">
        <p14:creationId xmlns:p14="http://schemas.microsoft.com/office/powerpoint/2010/main" val="35536731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6"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65850-0EDA-C1D6-C02F-D31C3F6173C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9F14C7B-CC2D-048E-75BE-097988CCE9FD}"/>
              </a:ext>
            </a:extLst>
          </p:cNvPr>
          <p:cNvSpPr/>
          <p:nvPr/>
        </p:nvSpPr>
        <p:spPr>
          <a:xfrm>
            <a:off x="0" y="0"/>
            <a:ext cx="12192000" cy="6858000"/>
          </a:xfrm>
          <a:prstGeom prst="rect">
            <a:avLst/>
          </a:prstGeom>
          <a:solidFill>
            <a:srgbClr val="F5DAB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fa-IR" dirty="0"/>
          </a:p>
        </p:txBody>
      </p:sp>
      <p:pic>
        <p:nvPicPr>
          <p:cNvPr id="4" name="Picture 3">
            <a:extLst>
              <a:ext uri="{FF2B5EF4-FFF2-40B4-BE49-F238E27FC236}">
                <a16:creationId xmlns:a16="http://schemas.microsoft.com/office/drawing/2014/main" id="{EA8106F7-7ED9-2C4E-56BA-FC761A7308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6338" y="895150"/>
            <a:ext cx="3307650" cy="2203722"/>
          </a:xfrm>
          <a:prstGeom prst="rect">
            <a:avLst/>
          </a:prstGeom>
        </p:spPr>
      </p:pic>
      <p:pic>
        <p:nvPicPr>
          <p:cNvPr id="10" name="Picture 9">
            <a:extLst>
              <a:ext uri="{FF2B5EF4-FFF2-40B4-BE49-F238E27FC236}">
                <a16:creationId xmlns:a16="http://schemas.microsoft.com/office/drawing/2014/main" id="{EAAE09A1-F625-ABD2-49E1-49CBB61534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5018" y="895150"/>
            <a:ext cx="6690157" cy="3902592"/>
          </a:xfrm>
          <a:prstGeom prst="rect">
            <a:avLst/>
          </a:prstGeom>
        </p:spPr>
      </p:pic>
      <p:sp>
        <p:nvSpPr>
          <p:cNvPr id="11" name="TextBox 10">
            <a:extLst>
              <a:ext uri="{FF2B5EF4-FFF2-40B4-BE49-F238E27FC236}">
                <a16:creationId xmlns:a16="http://schemas.microsoft.com/office/drawing/2014/main" id="{338E2CF7-C2B6-6970-94C6-10B7BA751F64}"/>
              </a:ext>
            </a:extLst>
          </p:cNvPr>
          <p:cNvSpPr txBox="1"/>
          <p:nvPr/>
        </p:nvSpPr>
        <p:spPr>
          <a:xfrm>
            <a:off x="5251044" y="5026353"/>
            <a:ext cx="4125120" cy="830997"/>
          </a:xfrm>
          <a:prstGeom prst="rect">
            <a:avLst/>
          </a:prstGeom>
          <a:noFill/>
          <a:ln w="76200">
            <a:solidFill>
              <a:schemeClr val="tx1"/>
            </a:solidFill>
          </a:ln>
        </p:spPr>
        <p:txBody>
          <a:bodyPr wrap="square" rtlCol="1">
            <a:spAutoFit/>
          </a:bodyPr>
          <a:lstStyle/>
          <a:p>
            <a:r>
              <a:rPr lang="fa-IR" sz="4800" b="1" dirty="0">
                <a:latin typeface="Adobe Arabic" panose="02040503050201020203" pitchFamily="18" charset="-78"/>
                <a:cs typeface="B Nazanin" panose="00000400000000000000" pitchFamily="2" charset="-78"/>
              </a:rPr>
              <a:t>مبارزه مسلحانه</a:t>
            </a:r>
          </a:p>
        </p:txBody>
      </p:sp>
      <p:sp>
        <p:nvSpPr>
          <p:cNvPr id="14" name="TextBox 13">
            <a:extLst>
              <a:ext uri="{FF2B5EF4-FFF2-40B4-BE49-F238E27FC236}">
                <a16:creationId xmlns:a16="http://schemas.microsoft.com/office/drawing/2014/main" id="{B2BF5ED4-33F2-DDA8-81A7-E32AB2CAD6A3}"/>
              </a:ext>
            </a:extLst>
          </p:cNvPr>
          <p:cNvSpPr txBox="1"/>
          <p:nvPr/>
        </p:nvSpPr>
        <p:spPr>
          <a:xfrm>
            <a:off x="9345284" y="4874686"/>
            <a:ext cx="1519496" cy="1015663"/>
          </a:xfrm>
          <a:prstGeom prst="rect">
            <a:avLst/>
          </a:prstGeom>
          <a:noFill/>
        </p:spPr>
        <p:txBody>
          <a:bodyPr wrap="square" rtlCol="1">
            <a:spAutoFit/>
          </a:bodyPr>
          <a:lstStyle/>
          <a:p>
            <a:pPr algn="r" rtl="1"/>
            <a:r>
              <a:rPr lang="fa-IR" sz="2000" b="1" dirty="0">
                <a:latin typeface="IRMaryam" panose="02000503000000020002" pitchFamily="2" charset="-78"/>
                <a:cs typeface="IRMaryam" panose="02000503000000020002" pitchFamily="2" charset="-78"/>
              </a:rPr>
              <a:t>تاسیس حزب توده در </a:t>
            </a:r>
            <a:r>
              <a:rPr lang="fa-IR" sz="2000" b="1" i="0" dirty="0">
                <a:effectLst/>
                <a:latin typeface="IRMaryam" panose="02000503000000020002" pitchFamily="2" charset="-78"/>
                <a:cs typeface="IRMaryam" panose="02000503000000020002" pitchFamily="2" charset="-78"/>
              </a:rPr>
              <a:t>هفتم مهرماه 1320،</a:t>
            </a:r>
            <a:endParaRPr lang="fa-IR" sz="2000" b="1" dirty="0">
              <a:latin typeface="IRMaryam" panose="02000503000000020002" pitchFamily="2" charset="-78"/>
              <a:cs typeface="IRMaryam" panose="02000503000000020002" pitchFamily="2" charset="-78"/>
            </a:endParaRPr>
          </a:p>
        </p:txBody>
      </p:sp>
      <p:sp>
        <p:nvSpPr>
          <p:cNvPr id="17" name="TextBox 16">
            <a:extLst>
              <a:ext uri="{FF2B5EF4-FFF2-40B4-BE49-F238E27FC236}">
                <a16:creationId xmlns:a16="http://schemas.microsoft.com/office/drawing/2014/main" id="{741D20AC-CC00-FB89-BA39-0DE20F99613B}"/>
              </a:ext>
            </a:extLst>
          </p:cNvPr>
          <p:cNvSpPr txBox="1"/>
          <p:nvPr/>
        </p:nvSpPr>
        <p:spPr>
          <a:xfrm>
            <a:off x="10939036" y="4797742"/>
            <a:ext cx="1079552" cy="738664"/>
          </a:xfrm>
          <a:prstGeom prst="rect">
            <a:avLst/>
          </a:prstGeom>
          <a:noFill/>
        </p:spPr>
        <p:txBody>
          <a:bodyPr wrap="square" rtlCol="1">
            <a:spAutoFit/>
          </a:bodyPr>
          <a:lstStyle/>
          <a:p>
            <a:pPr algn="r" rtl="1"/>
            <a:r>
              <a:rPr lang="fa-IR" sz="1400" b="1" dirty="0">
                <a:latin typeface="IRMaryam" panose="02000503000000020002" pitchFamily="2" charset="-78"/>
                <a:cs typeface="IRMaryam" panose="02000503000000020002" pitchFamily="2" charset="-78"/>
              </a:rPr>
              <a:t>پس از اشغال ایران در شهریور 1320</a:t>
            </a:r>
          </a:p>
        </p:txBody>
      </p:sp>
      <p:pic>
        <p:nvPicPr>
          <p:cNvPr id="20" name="Picture 19">
            <a:extLst>
              <a:ext uri="{FF2B5EF4-FFF2-40B4-BE49-F238E27FC236}">
                <a16:creationId xmlns:a16="http://schemas.microsoft.com/office/drawing/2014/main" id="{B842A64F-EFBA-C48D-20C4-EA6E4461E4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46339" y="3352598"/>
            <a:ext cx="3307649" cy="2302950"/>
          </a:xfrm>
          <a:prstGeom prst="rect">
            <a:avLst/>
          </a:prstGeom>
        </p:spPr>
      </p:pic>
      <p:sp>
        <p:nvSpPr>
          <p:cNvPr id="21" name="TextBox 20">
            <a:extLst>
              <a:ext uri="{FF2B5EF4-FFF2-40B4-BE49-F238E27FC236}">
                <a16:creationId xmlns:a16="http://schemas.microsoft.com/office/drawing/2014/main" id="{32C3D3F3-5E7E-49A2-4CA1-0A059AAF2E2C}"/>
              </a:ext>
            </a:extLst>
          </p:cNvPr>
          <p:cNvSpPr txBox="1"/>
          <p:nvPr/>
        </p:nvSpPr>
        <p:spPr>
          <a:xfrm>
            <a:off x="222101" y="3537300"/>
            <a:ext cx="1645661" cy="646331"/>
          </a:xfrm>
          <a:prstGeom prst="rect">
            <a:avLst/>
          </a:prstGeom>
          <a:noFill/>
        </p:spPr>
        <p:txBody>
          <a:bodyPr wrap="square" rtlCol="1">
            <a:spAutoFit/>
          </a:bodyPr>
          <a:lstStyle/>
          <a:p>
            <a:r>
              <a:rPr lang="fa-IR" b="1" dirty="0">
                <a:latin typeface="Adobe Arabic" panose="02040503050201020203" pitchFamily="18" charset="-78"/>
                <a:cs typeface="B Nazanin" panose="00000400000000000000" pitchFamily="2" charset="-78"/>
              </a:rPr>
              <a:t>اعلام انحلال در 1361</a:t>
            </a:r>
          </a:p>
        </p:txBody>
      </p:sp>
      <p:sp>
        <p:nvSpPr>
          <p:cNvPr id="3" name="TextBox 2">
            <a:extLst>
              <a:ext uri="{FF2B5EF4-FFF2-40B4-BE49-F238E27FC236}">
                <a16:creationId xmlns:a16="http://schemas.microsoft.com/office/drawing/2014/main" id="{274B3C6D-0934-D071-18B0-E316FC272F33}"/>
              </a:ext>
            </a:extLst>
          </p:cNvPr>
          <p:cNvSpPr txBox="1"/>
          <p:nvPr/>
        </p:nvSpPr>
        <p:spPr>
          <a:xfrm>
            <a:off x="-8447313" y="1505859"/>
            <a:ext cx="4811896" cy="769441"/>
          </a:xfrm>
          <a:prstGeom prst="rect">
            <a:avLst/>
          </a:prstGeom>
          <a:noFill/>
          <a:ln w="76200">
            <a:solidFill>
              <a:schemeClr val="tx1"/>
            </a:solidFill>
          </a:ln>
        </p:spPr>
        <p:txBody>
          <a:bodyPr wrap="square" rtlCol="1">
            <a:spAutoFit/>
          </a:bodyPr>
          <a:lstStyle/>
          <a:p>
            <a:r>
              <a:rPr lang="fa-IR" sz="4400" dirty="0">
                <a:latin typeface="Adobe Arabic" panose="02040503050201020203" pitchFamily="18" charset="-78"/>
                <a:cs typeface="Adobe Arabic" panose="02040503050201020203" pitchFamily="18" charset="-78"/>
              </a:rPr>
              <a:t>مبارزه فرهنگی -سیاسی</a:t>
            </a:r>
          </a:p>
        </p:txBody>
      </p:sp>
      <p:pic>
        <p:nvPicPr>
          <p:cNvPr id="5" name="Picture 4">
            <a:extLst>
              <a:ext uri="{FF2B5EF4-FFF2-40B4-BE49-F238E27FC236}">
                <a16:creationId xmlns:a16="http://schemas.microsoft.com/office/drawing/2014/main" id="{495324DF-806F-617C-3E2D-E2AC0271FA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78891" y="-2412841"/>
            <a:ext cx="5498248" cy="3662542"/>
          </a:xfrm>
          <a:prstGeom prst="rect">
            <a:avLst/>
          </a:prstGeom>
        </p:spPr>
      </p:pic>
      <p:sp>
        <p:nvSpPr>
          <p:cNvPr id="6" name="TextBox 5">
            <a:extLst>
              <a:ext uri="{FF2B5EF4-FFF2-40B4-BE49-F238E27FC236}">
                <a16:creationId xmlns:a16="http://schemas.microsoft.com/office/drawing/2014/main" id="{FB9739BD-3152-DA31-01F2-69DCA673B668}"/>
              </a:ext>
            </a:extLst>
          </p:cNvPr>
          <p:cNvSpPr txBox="1"/>
          <p:nvPr/>
        </p:nvSpPr>
        <p:spPr>
          <a:xfrm>
            <a:off x="-3407863" y="-2447741"/>
            <a:ext cx="1222745" cy="1077218"/>
          </a:xfrm>
          <a:prstGeom prst="rect">
            <a:avLst/>
          </a:prstGeom>
          <a:noFill/>
          <a:ln w="57150">
            <a:solidFill>
              <a:schemeClr val="tx1"/>
            </a:solidFill>
          </a:ln>
        </p:spPr>
        <p:txBody>
          <a:bodyPr wrap="square" rtlCol="1">
            <a:spAutoFit/>
          </a:bodyPr>
          <a:lstStyle/>
          <a:p>
            <a:r>
              <a:rPr lang="fa-IR" sz="3200" dirty="0">
                <a:latin typeface="Adobe Arabic" panose="02040503050201020203" pitchFamily="18" charset="-78"/>
                <a:cs typeface="Adobe Arabic" panose="02040503050201020203" pitchFamily="18" charset="-78"/>
              </a:rPr>
              <a:t>فدائیان اسلام</a:t>
            </a:r>
          </a:p>
        </p:txBody>
      </p:sp>
      <p:sp>
        <p:nvSpPr>
          <p:cNvPr id="7" name="TextBox 6">
            <a:extLst>
              <a:ext uri="{FF2B5EF4-FFF2-40B4-BE49-F238E27FC236}">
                <a16:creationId xmlns:a16="http://schemas.microsoft.com/office/drawing/2014/main" id="{C0A766C0-E491-7D7E-DFF9-0195D2C1CB4B}"/>
              </a:ext>
            </a:extLst>
          </p:cNvPr>
          <p:cNvSpPr txBox="1"/>
          <p:nvPr/>
        </p:nvSpPr>
        <p:spPr>
          <a:xfrm>
            <a:off x="-10050855" y="91764"/>
            <a:ext cx="1222744" cy="954107"/>
          </a:xfrm>
          <a:prstGeom prst="rect">
            <a:avLst/>
          </a:prstGeom>
          <a:noFill/>
        </p:spPr>
        <p:txBody>
          <a:bodyPr wrap="square" rtlCol="1">
            <a:spAutoFit/>
          </a:bodyPr>
          <a:lstStyle/>
          <a:p>
            <a:r>
              <a:rPr lang="fa-IR" sz="2800" dirty="0">
                <a:latin typeface="Adobe Arabic" panose="02040503050201020203" pitchFamily="18" charset="-78"/>
                <a:cs typeface="Adobe Arabic" panose="02040503050201020203" pitchFamily="18" charset="-78"/>
              </a:rPr>
              <a:t>نواب صفوی</a:t>
            </a:r>
          </a:p>
        </p:txBody>
      </p:sp>
      <p:pic>
        <p:nvPicPr>
          <p:cNvPr id="8" name="Picture 7">
            <a:extLst>
              <a:ext uri="{FF2B5EF4-FFF2-40B4-BE49-F238E27FC236}">
                <a16:creationId xmlns:a16="http://schemas.microsoft.com/office/drawing/2014/main" id="{FDC1F0B6-F30D-4949-2EF2-C274B25E99D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07863" y="-1208848"/>
            <a:ext cx="2078918" cy="3263902"/>
          </a:xfrm>
          <a:prstGeom prst="rect">
            <a:avLst/>
          </a:prstGeom>
        </p:spPr>
      </p:pic>
      <p:sp>
        <p:nvSpPr>
          <p:cNvPr id="9" name="TextBox 8">
            <a:extLst>
              <a:ext uri="{FF2B5EF4-FFF2-40B4-BE49-F238E27FC236}">
                <a16:creationId xmlns:a16="http://schemas.microsoft.com/office/drawing/2014/main" id="{1DC32404-B7B3-44FE-FB18-ACDB1C10D61B}"/>
              </a:ext>
            </a:extLst>
          </p:cNvPr>
          <p:cNvSpPr txBox="1"/>
          <p:nvPr/>
        </p:nvSpPr>
        <p:spPr>
          <a:xfrm>
            <a:off x="-3407863" y="2275300"/>
            <a:ext cx="1636779" cy="646331"/>
          </a:xfrm>
          <a:prstGeom prst="rect">
            <a:avLst/>
          </a:prstGeom>
          <a:noFill/>
        </p:spPr>
        <p:txBody>
          <a:bodyPr wrap="square" rtlCol="1">
            <a:spAutoFit/>
          </a:bodyPr>
          <a:lstStyle/>
          <a:p>
            <a:r>
              <a:rPr lang="fa-IR" b="1" dirty="0">
                <a:latin typeface="Adobe Arabic" panose="02040503050201020203" pitchFamily="18" charset="-78"/>
                <a:cs typeface="Adobe Arabic" panose="02040503050201020203" pitchFamily="18" charset="-78"/>
              </a:rPr>
              <a:t>تاسیس در دهه 1320</a:t>
            </a:r>
          </a:p>
        </p:txBody>
      </p:sp>
      <p:sp>
        <p:nvSpPr>
          <p:cNvPr id="12" name="TextBox 11">
            <a:extLst>
              <a:ext uri="{FF2B5EF4-FFF2-40B4-BE49-F238E27FC236}">
                <a16:creationId xmlns:a16="http://schemas.microsoft.com/office/drawing/2014/main" id="{619516C9-9980-72BB-4255-494B2CC9C465}"/>
              </a:ext>
            </a:extLst>
          </p:cNvPr>
          <p:cNvSpPr txBox="1"/>
          <p:nvPr/>
        </p:nvSpPr>
        <p:spPr>
          <a:xfrm>
            <a:off x="-10458008" y="-1603005"/>
            <a:ext cx="1786270" cy="1354217"/>
          </a:xfrm>
          <a:prstGeom prst="rect">
            <a:avLst/>
          </a:prstGeom>
          <a:noFill/>
        </p:spPr>
        <p:txBody>
          <a:bodyPr wrap="square" rtlCol="1">
            <a:spAutoFit/>
          </a:bodyPr>
          <a:lstStyle/>
          <a:p>
            <a:r>
              <a:rPr lang="fa-IR" sz="1600" dirty="0">
                <a:latin typeface="Adobe Arabic" panose="02040503050201020203" pitchFamily="18" charset="-78"/>
                <a:cs typeface="Adobe Arabic" panose="02040503050201020203" pitchFamily="18" charset="-78"/>
              </a:rPr>
              <a:t>احمد کسروی</a:t>
            </a:r>
          </a:p>
          <a:p>
            <a:r>
              <a:rPr lang="fa-IR" sz="1600" dirty="0">
                <a:latin typeface="Adobe Arabic" panose="02040503050201020203" pitchFamily="18" charset="-78"/>
                <a:cs typeface="Adobe Arabic" panose="02040503050201020203" pitchFamily="18" charset="-78"/>
              </a:rPr>
              <a:t>عبدالحسین هژیر</a:t>
            </a:r>
          </a:p>
          <a:p>
            <a:r>
              <a:rPr lang="fa-IR" sz="1600" dirty="0">
                <a:latin typeface="Adobe Arabic" panose="02040503050201020203" pitchFamily="18" charset="-78"/>
                <a:cs typeface="Adobe Arabic" panose="02040503050201020203" pitchFamily="18" charset="-78"/>
              </a:rPr>
              <a:t>حاجی علی رزم آرا</a:t>
            </a:r>
          </a:p>
          <a:p>
            <a:r>
              <a:rPr lang="fa-IR" sz="1600" dirty="0">
                <a:latin typeface="Adobe Arabic" panose="02040503050201020203" pitchFamily="18" charset="-78"/>
                <a:cs typeface="Adobe Arabic" panose="02040503050201020203" pitchFamily="18" charset="-78"/>
              </a:rPr>
              <a:t>حسین فاطمی</a:t>
            </a:r>
          </a:p>
          <a:p>
            <a:r>
              <a:rPr lang="fa-IR" sz="1600" dirty="0">
                <a:latin typeface="Adobe Arabic" panose="02040503050201020203" pitchFamily="18" charset="-78"/>
                <a:cs typeface="Adobe Arabic" panose="02040503050201020203" pitchFamily="18" charset="-78"/>
              </a:rPr>
              <a:t>حسین علاء</a:t>
            </a:r>
          </a:p>
        </p:txBody>
      </p:sp>
      <p:sp>
        <p:nvSpPr>
          <p:cNvPr id="13" name="TextBox 12">
            <a:extLst>
              <a:ext uri="{FF2B5EF4-FFF2-40B4-BE49-F238E27FC236}">
                <a16:creationId xmlns:a16="http://schemas.microsoft.com/office/drawing/2014/main" id="{6ED016EE-D0D1-047C-FD9F-5AD7CA7829CB}"/>
              </a:ext>
            </a:extLst>
          </p:cNvPr>
          <p:cNvSpPr txBox="1"/>
          <p:nvPr/>
        </p:nvSpPr>
        <p:spPr>
          <a:xfrm>
            <a:off x="-11255197" y="-1509672"/>
            <a:ext cx="797189" cy="954107"/>
          </a:xfrm>
          <a:prstGeom prst="rect">
            <a:avLst/>
          </a:prstGeom>
          <a:noFill/>
        </p:spPr>
        <p:txBody>
          <a:bodyPr wrap="square" rtlCol="1">
            <a:spAutoFit/>
          </a:bodyPr>
          <a:lstStyle/>
          <a:p>
            <a:r>
              <a:rPr lang="fa-IR" sz="1400" dirty="0">
                <a:cs typeface="2  Traffic" panose="00000400000000000000" pitchFamily="2" charset="-78"/>
              </a:rPr>
              <a:t>1324</a:t>
            </a:r>
          </a:p>
          <a:p>
            <a:endParaRPr lang="fa-IR" sz="1400" dirty="0">
              <a:cs typeface="2  Traffic" panose="00000400000000000000" pitchFamily="2" charset="-78"/>
            </a:endParaRPr>
          </a:p>
          <a:p>
            <a:r>
              <a:rPr lang="fa-IR" sz="1400" dirty="0">
                <a:cs typeface="2  Traffic" panose="00000400000000000000" pitchFamily="2" charset="-78"/>
              </a:rPr>
              <a:t>1328 تا </a:t>
            </a:r>
          </a:p>
          <a:p>
            <a:r>
              <a:rPr lang="fa-IR" sz="1400" dirty="0">
                <a:cs typeface="2  Traffic" panose="00000400000000000000" pitchFamily="2" charset="-78"/>
              </a:rPr>
              <a:t>1332</a:t>
            </a:r>
          </a:p>
        </p:txBody>
      </p:sp>
      <p:pic>
        <p:nvPicPr>
          <p:cNvPr id="15" name="Picture 14">
            <a:extLst>
              <a:ext uri="{FF2B5EF4-FFF2-40B4-BE49-F238E27FC236}">
                <a16:creationId xmlns:a16="http://schemas.microsoft.com/office/drawing/2014/main" id="{CDB2A617-8825-B21B-9E76-1014DCD3C7C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313382" y="103983"/>
            <a:ext cx="1615189" cy="2291048"/>
          </a:xfrm>
          <a:prstGeom prst="rect">
            <a:avLst/>
          </a:prstGeom>
        </p:spPr>
      </p:pic>
      <p:pic>
        <p:nvPicPr>
          <p:cNvPr id="16" name="Picture 15">
            <a:extLst>
              <a:ext uri="{FF2B5EF4-FFF2-40B4-BE49-F238E27FC236}">
                <a16:creationId xmlns:a16="http://schemas.microsoft.com/office/drawing/2014/main" id="{0CBCBB02-C1BB-02CD-EF7F-406CCAF0C24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34505" y="1109128"/>
            <a:ext cx="1538700" cy="2243470"/>
          </a:xfrm>
          <a:prstGeom prst="rect">
            <a:avLst/>
          </a:prstGeom>
        </p:spPr>
      </p:pic>
      <p:sp>
        <p:nvSpPr>
          <p:cNvPr id="18" name="TextBox 17">
            <a:extLst>
              <a:ext uri="{FF2B5EF4-FFF2-40B4-BE49-F238E27FC236}">
                <a16:creationId xmlns:a16="http://schemas.microsoft.com/office/drawing/2014/main" id="{C2E574DE-7C7E-43C1-2F66-BDAB8563B8AA}"/>
              </a:ext>
            </a:extLst>
          </p:cNvPr>
          <p:cNvSpPr txBox="1"/>
          <p:nvPr/>
        </p:nvSpPr>
        <p:spPr>
          <a:xfrm>
            <a:off x="-12374457" y="2433022"/>
            <a:ext cx="1737338" cy="646331"/>
          </a:xfrm>
          <a:prstGeom prst="rect">
            <a:avLst/>
          </a:prstGeom>
          <a:noFill/>
        </p:spPr>
        <p:txBody>
          <a:bodyPr wrap="square" rtlCol="1">
            <a:spAutoFit/>
          </a:bodyPr>
          <a:lstStyle/>
          <a:p>
            <a:r>
              <a:rPr lang="fa-IR" b="1" dirty="0">
                <a:latin typeface="Adobe Arabic" panose="02040503050201020203" pitchFamily="18" charset="-78"/>
                <a:cs typeface="Adobe Arabic" panose="02040503050201020203" pitchFamily="18" charset="-78"/>
              </a:rPr>
              <a:t>اعلامیه رسمی فدائیان اسلام</a:t>
            </a:r>
          </a:p>
        </p:txBody>
      </p:sp>
      <p:sp>
        <p:nvSpPr>
          <p:cNvPr id="19" name="TextBox 18">
            <a:extLst>
              <a:ext uri="{FF2B5EF4-FFF2-40B4-BE49-F238E27FC236}">
                <a16:creationId xmlns:a16="http://schemas.microsoft.com/office/drawing/2014/main" id="{F98F46D3-034A-E0D4-4F55-5BB3277C6E4C}"/>
              </a:ext>
            </a:extLst>
          </p:cNvPr>
          <p:cNvSpPr txBox="1"/>
          <p:nvPr/>
        </p:nvSpPr>
        <p:spPr>
          <a:xfrm>
            <a:off x="-8828111" y="2983266"/>
            <a:ext cx="2405948" cy="369332"/>
          </a:xfrm>
          <a:prstGeom prst="rect">
            <a:avLst/>
          </a:prstGeom>
          <a:noFill/>
        </p:spPr>
        <p:txBody>
          <a:bodyPr wrap="square" rtlCol="1">
            <a:spAutoFit/>
          </a:bodyPr>
          <a:lstStyle/>
          <a:p>
            <a:r>
              <a:rPr lang="fa-IR" dirty="0">
                <a:latin typeface="Adobe Arabic" panose="02040503050201020203" pitchFamily="18" charset="-78"/>
                <a:cs typeface="Adobe Arabic" panose="02040503050201020203" pitchFamily="18" charset="-78"/>
              </a:rPr>
              <a:t>روز نامه نبرد ملت </a:t>
            </a:r>
          </a:p>
        </p:txBody>
      </p:sp>
      <p:sp>
        <p:nvSpPr>
          <p:cNvPr id="22" name="TextBox 21">
            <a:extLst>
              <a:ext uri="{FF2B5EF4-FFF2-40B4-BE49-F238E27FC236}">
                <a16:creationId xmlns:a16="http://schemas.microsoft.com/office/drawing/2014/main" id="{F73D20C9-BF46-F49F-F117-93B196C87F98}"/>
              </a:ext>
            </a:extLst>
          </p:cNvPr>
          <p:cNvSpPr txBox="1"/>
          <p:nvPr/>
        </p:nvSpPr>
        <p:spPr>
          <a:xfrm>
            <a:off x="14015410" y="-1509840"/>
            <a:ext cx="3307649" cy="830997"/>
          </a:xfrm>
          <a:prstGeom prst="rect">
            <a:avLst/>
          </a:prstGeom>
          <a:noFill/>
          <a:ln w="76200">
            <a:solidFill>
              <a:schemeClr val="tx1"/>
            </a:solidFill>
          </a:ln>
        </p:spPr>
        <p:txBody>
          <a:bodyPr wrap="square" rtlCol="1">
            <a:spAutoFit/>
          </a:bodyPr>
          <a:lstStyle/>
          <a:p>
            <a:r>
              <a:rPr lang="fa-IR" sz="4800" b="1" dirty="0">
                <a:latin typeface="Adobe Arabic" panose="02040503050201020203" pitchFamily="18" charset="-78"/>
                <a:cs typeface="Adobe Arabic" panose="02040503050201020203" pitchFamily="18" charset="-78"/>
              </a:rPr>
              <a:t>مبارزه پارلمانی</a:t>
            </a:r>
          </a:p>
        </p:txBody>
      </p:sp>
      <p:pic>
        <p:nvPicPr>
          <p:cNvPr id="23" name="Picture 22">
            <a:extLst>
              <a:ext uri="{FF2B5EF4-FFF2-40B4-BE49-F238E27FC236}">
                <a16:creationId xmlns:a16="http://schemas.microsoft.com/office/drawing/2014/main" id="{3233680F-B83F-4294-6D91-B8783DDCADE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6987707" y="486434"/>
            <a:ext cx="4713297" cy="2592919"/>
          </a:xfrm>
          <a:prstGeom prst="rect">
            <a:avLst/>
          </a:prstGeom>
        </p:spPr>
      </p:pic>
      <p:pic>
        <p:nvPicPr>
          <p:cNvPr id="24" name="Picture 23">
            <a:extLst>
              <a:ext uri="{FF2B5EF4-FFF2-40B4-BE49-F238E27FC236}">
                <a16:creationId xmlns:a16="http://schemas.microsoft.com/office/drawing/2014/main" id="{994A361D-A978-7DAF-67D6-AE85852F484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4015410" y="-550502"/>
            <a:ext cx="2710367" cy="4115240"/>
          </a:xfrm>
          <a:prstGeom prst="rect">
            <a:avLst/>
          </a:prstGeom>
        </p:spPr>
      </p:pic>
      <p:pic>
        <p:nvPicPr>
          <p:cNvPr id="25" name="Picture 24">
            <a:extLst>
              <a:ext uri="{FF2B5EF4-FFF2-40B4-BE49-F238E27FC236}">
                <a16:creationId xmlns:a16="http://schemas.microsoft.com/office/drawing/2014/main" id="{8EBE23E5-4C07-732F-23FE-CCB384F5449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466729" y="-2050833"/>
            <a:ext cx="3069265" cy="2298940"/>
          </a:xfrm>
          <a:prstGeom prst="rect">
            <a:avLst/>
          </a:prstGeom>
        </p:spPr>
      </p:pic>
      <p:pic>
        <p:nvPicPr>
          <p:cNvPr id="26" name="Picture 25">
            <a:extLst>
              <a:ext uri="{FF2B5EF4-FFF2-40B4-BE49-F238E27FC236}">
                <a16:creationId xmlns:a16="http://schemas.microsoft.com/office/drawing/2014/main" id="{63981B8D-EEA5-6BAF-83FF-D4FD4E39DE8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7543044" y="-1509840"/>
            <a:ext cx="3781962" cy="1757947"/>
          </a:xfrm>
          <a:prstGeom prst="rect">
            <a:avLst/>
          </a:prstGeom>
        </p:spPr>
      </p:pic>
      <p:sp>
        <p:nvSpPr>
          <p:cNvPr id="27" name="TextBox 26">
            <a:extLst>
              <a:ext uri="{FF2B5EF4-FFF2-40B4-BE49-F238E27FC236}">
                <a16:creationId xmlns:a16="http://schemas.microsoft.com/office/drawing/2014/main" id="{6B1508EC-5F12-4CD5-C2D9-A58BA1A5D1A8}"/>
              </a:ext>
            </a:extLst>
          </p:cNvPr>
          <p:cNvSpPr txBox="1"/>
          <p:nvPr/>
        </p:nvSpPr>
        <p:spPr>
          <a:xfrm>
            <a:off x="13886884" y="3632737"/>
            <a:ext cx="2838893" cy="523220"/>
          </a:xfrm>
          <a:prstGeom prst="rect">
            <a:avLst/>
          </a:prstGeom>
          <a:noFill/>
        </p:spPr>
        <p:txBody>
          <a:bodyPr wrap="square" rtlCol="1">
            <a:spAutoFit/>
          </a:bodyPr>
          <a:lstStyle/>
          <a:p>
            <a:r>
              <a:rPr lang="fa-IR" sz="2800" b="1" dirty="0">
                <a:latin typeface="Adobe Arabic" panose="02040503050201020203" pitchFamily="18" charset="-78"/>
                <a:cs typeface="Adobe Arabic" panose="02040503050201020203" pitchFamily="18" charset="-78"/>
              </a:rPr>
              <a:t>آیت الله کاشانی</a:t>
            </a:r>
          </a:p>
        </p:txBody>
      </p:sp>
      <p:sp>
        <p:nvSpPr>
          <p:cNvPr id="28" name="TextBox 27">
            <a:extLst>
              <a:ext uri="{FF2B5EF4-FFF2-40B4-BE49-F238E27FC236}">
                <a16:creationId xmlns:a16="http://schemas.microsoft.com/office/drawing/2014/main" id="{1E72640E-2B9A-CAE3-7E8A-CA1A7D2A1B79}"/>
              </a:ext>
            </a:extLst>
          </p:cNvPr>
          <p:cNvSpPr txBox="1"/>
          <p:nvPr/>
        </p:nvSpPr>
        <p:spPr>
          <a:xfrm>
            <a:off x="23125124" y="435538"/>
            <a:ext cx="1504174" cy="1200329"/>
          </a:xfrm>
          <a:prstGeom prst="rect">
            <a:avLst/>
          </a:prstGeom>
          <a:noFill/>
        </p:spPr>
        <p:txBody>
          <a:bodyPr wrap="square" rtlCol="1">
            <a:spAutoFit/>
          </a:bodyPr>
          <a:lstStyle/>
          <a:p>
            <a:r>
              <a:rPr lang="fa-IR" b="1" i="0" dirty="0">
                <a:solidFill>
                  <a:srgbClr val="101418"/>
                </a:solidFill>
                <a:effectLst/>
                <a:latin typeface="Adobe Arabic" panose="02040503050201020203" pitchFamily="18" charset="-78"/>
                <a:cs typeface="Adobe Arabic" panose="02040503050201020203" pitchFamily="18" charset="-78"/>
              </a:rPr>
              <a:t>مجلس‌های ششم تا دوازدهم</a:t>
            </a:r>
          </a:p>
          <a:p>
            <a:r>
              <a:rPr lang="fa-IR" b="1" dirty="0">
                <a:solidFill>
                  <a:srgbClr val="101418"/>
                </a:solidFill>
                <a:latin typeface="Adobe Arabic" panose="02040503050201020203" pitchFamily="18" charset="-78"/>
                <a:cs typeface="Adobe Arabic" panose="02040503050201020203" pitchFamily="18" charset="-78"/>
              </a:rPr>
              <a:t>در دوران پهلوی اول</a:t>
            </a:r>
            <a:endParaRPr lang="fa-IR" dirty="0">
              <a:latin typeface="Adobe Arabic" panose="02040503050201020203" pitchFamily="18" charset="-78"/>
              <a:cs typeface="Adobe Arabic" panose="02040503050201020203" pitchFamily="18" charset="-78"/>
            </a:endParaRPr>
          </a:p>
        </p:txBody>
      </p:sp>
      <p:pic>
        <p:nvPicPr>
          <p:cNvPr id="29" name="Picture 28">
            <a:extLst>
              <a:ext uri="{FF2B5EF4-FFF2-40B4-BE49-F238E27FC236}">
                <a16:creationId xmlns:a16="http://schemas.microsoft.com/office/drawing/2014/main" id="{C1497749-DB41-456B-76F0-263858E3477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1851038" y="1750745"/>
            <a:ext cx="2548172" cy="1911129"/>
          </a:xfrm>
          <a:prstGeom prst="rect">
            <a:avLst/>
          </a:prstGeom>
        </p:spPr>
      </p:pic>
      <p:sp>
        <p:nvSpPr>
          <p:cNvPr id="30" name="TextBox 29">
            <a:extLst>
              <a:ext uri="{FF2B5EF4-FFF2-40B4-BE49-F238E27FC236}">
                <a16:creationId xmlns:a16="http://schemas.microsoft.com/office/drawing/2014/main" id="{C28FED13-5549-761C-7F4E-3B7D30CA2167}"/>
              </a:ext>
            </a:extLst>
          </p:cNvPr>
          <p:cNvSpPr txBox="1"/>
          <p:nvPr/>
        </p:nvSpPr>
        <p:spPr>
          <a:xfrm>
            <a:off x="19294143" y="3317680"/>
            <a:ext cx="2383695" cy="369332"/>
          </a:xfrm>
          <a:prstGeom prst="rect">
            <a:avLst/>
          </a:prstGeom>
          <a:solidFill>
            <a:schemeClr val="bg1"/>
          </a:solidFill>
        </p:spPr>
        <p:txBody>
          <a:bodyPr wrap="square" rtlCol="1">
            <a:spAutoFit/>
          </a:bodyPr>
          <a:lstStyle/>
          <a:p>
            <a:r>
              <a:rPr lang="fa-IR" dirty="0">
                <a:latin typeface="Adobe Arabic" panose="02040503050201020203" pitchFamily="18" charset="-78"/>
                <a:cs typeface="Adobe Arabic" panose="02040503050201020203" pitchFamily="18" charset="-78"/>
              </a:rPr>
              <a:t>ساختمان بهارستان 1320</a:t>
            </a:r>
          </a:p>
        </p:txBody>
      </p:sp>
      <p:sp>
        <p:nvSpPr>
          <p:cNvPr id="31" name="TextBox 30">
            <a:extLst>
              <a:ext uri="{FF2B5EF4-FFF2-40B4-BE49-F238E27FC236}">
                <a16:creationId xmlns:a16="http://schemas.microsoft.com/office/drawing/2014/main" id="{22811C69-0F05-2244-1953-A5F89E5E8160}"/>
              </a:ext>
            </a:extLst>
          </p:cNvPr>
          <p:cNvSpPr txBox="1"/>
          <p:nvPr/>
        </p:nvSpPr>
        <p:spPr>
          <a:xfrm>
            <a:off x="21789117" y="411830"/>
            <a:ext cx="1150323" cy="1200329"/>
          </a:xfrm>
          <a:prstGeom prst="rect">
            <a:avLst/>
          </a:prstGeom>
          <a:noFill/>
        </p:spPr>
        <p:txBody>
          <a:bodyPr wrap="square" rtlCol="1">
            <a:spAutoFit/>
          </a:bodyPr>
          <a:lstStyle/>
          <a:p>
            <a:r>
              <a:rPr lang="fa-IR" b="1" dirty="0">
                <a:latin typeface="Adobe Arabic" panose="02040503050201020203" pitchFamily="18" charset="-78"/>
                <a:cs typeface="Adobe Arabic" panose="02040503050201020203" pitchFamily="18" charset="-78"/>
              </a:rPr>
              <a:t>سیزدهم تا بیست و چهارم </a:t>
            </a:r>
          </a:p>
          <a:p>
            <a:r>
              <a:rPr lang="fa-IR" b="1" dirty="0">
                <a:latin typeface="Adobe Arabic" panose="02040503050201020203" pitchFamily="18" charset="-78"/>
                <a:cs typeface="Adobe Arabic" panose="02040503050201020203" pitchFamily="18" charset="-78"/>
              </a:rPr>
              <a:t>پهلوی دوم</a:t>
            </a:r>
          </a:p>
        </p:txBody>
      </p:sp>
    </p:spTree>
    <p:extLst>
      <p:ext uri="{BB962C8B-B14F-4D97-AF65-F5344CB8AC3E}">
        <p14:creationId xmlns:p14="http://schemas.microsoft.com/office/powerpoint/2010/main" val="40959204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309A0D-1324-7A94-D24E-CE2815F2716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FC3A696-2F98-F180-A83A-255DA136E1C8}"/>
              </a:ext>
            </a:extLst>
          </p:cNvPr>
          <p:cNvSpPr/>
          <p:nvPr/>
        </p:nvSpPr>
        <p:spPr>
          <a:xfrm>
            <a:off x="0" y="0"/>
            <a:ext cx="12192000" cy="6858000"/>
          </a:xfrm>
          <a:prstGeom prst="rect">
            <a:avLst/>
          </a:prstGeom>
          <a:solidFill>
            <a:srgbClr val="F5DAB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fa-IR" dirty="0"/>
          </a:p>
        </p:txBody>
      </p:sp>
      <p:sp>
        <p:nvSpPr>
          <p:cNvPr id="11" name="TextBox 10">
            <a:extLst>
              <a:ext uri="{FF2B5EF4-FFF2-40B4-BE49-F238E27FC236}">
                <a16:creationId xmlns:a16="http://schemas.microsoft.com/office/drawing/2014/main" id="{EA8A4DE0-667E-C4CB-9A30-5A8B2074E48E}"/>
              </a:ext>
            </a:extLst>
          </p:cNvPr>
          <p:cNvSpPr txBox="1"/>
          <p:nvPr/>
        </p:nvSpPr>
        <p:spPr>
          <a:xfrm>
            <a:off x="817267" y="1124204"/>
            <a:ext cx="3307649" cy="830997"/>
          </a:xfrm>
          <a:prstGeom prst="rect">
            <a:avLst/>
          </a:prstGeom>
          <a:noFill/>
          <a:ln w="76200">
            <a:solidFill>
              <a:schemeClr val="tx1"/>
            </a:solidFill>
          </a:ln>
        </p:spPr>
        <p:txBody>
          <a:bodyPr wrap="square" rtlCol="1">
            <a:spAutoFit/>
          </a:bodyPr>
          <a:lstStyle/>
          <a:p>
            <a:r>
              <a:rPr lang="fa-IR" sz="4800" b="1" dirty="0">
                <a:latin typeface="Adobe Arabic" panose="02040503050201020203" pitchFamily="18" charset="-78"/>
                <a:cs typeface="B Nazanin" panose="00000400000000000000" pitchFamily="2" charset="-78"/>
              </a:rPr>
              <a:t>مبارزه پارلمانی</a:t>
            </a:r>
          </a:p>
        </p:txBody>
      </p:sp>
      <p:pic>
        <p:nvPicPr>
          <p:cNvPr id="5" name="Picture 4">
            <a:extLst>
              <a:ext uri="{FF2B5EF4-FFF2-40B4-BE49-F238E27FC236}">
                <a16:creationId xmlns:a16="http://schemas.microsoft.com/office/drawing/2014/main" id="{BB3EFF61-0EF3-16E2-8792-96A7844BB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9564" y="3120478"/>
            <a:ext cx="4713297" cy="2592919"/>
          </a:xfrm>
          <a:prstGeom prst="rect">
            <a:avLst/>
          </a:prstGeom>
        </p:spPr>
      </p:pic>
      <p:pic>
        <p:nvPicPr>
          <p:cNvPr id="7" name="Picture 6">
            <a:extLst>
              <a:ext uri="{FF2B5EF4-FFF2-40B4-BE49-F238E27FC236}">
                <a16:creationId xmlns:a16="http://schemas.microsoft.com/office/drawing/2014/main" id="{C97542AD-3B85-6657-35B5-98F6E91799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267" y="2083542"/>
            <a:ext cx="2710367" cy="4115240"/>
          </a:xfrm>
          <a:prstGeom prst="rect">
            <a:avLst/>
          </a:prstGeom>
        </p:spPr>
      </p:pic>
      <p:pic>
        <p:nvPicPr>
          <p:cNvPr id="13" name="Picture 12">
            <a:extLst>
              <a:ext uri="{FF2B5EF4-FFF2-40B4-BE49-F238E27FC236}">
                <a16:creationId xmlns:a16="http://schemas.microsoft.com/office/drawing/2014/main" id="{0F036553-8A98-3CA1-52F5-EE363A5DB3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68586" y="583211"/>
            <a:ext cx="3069265" cy="2298940"/>
          </a:xfrm>
          <a:prstGeom prst="rect">
            <a:avLst/>
          </a:prstGeom>
        </p:spPr>
      </p:pic>
      <p:pic>
        <p:nvPicPr>
          <p:cNvPr id="16" name="Picture 15">
            <a:extLst>
              <a:ext uri="{FF2B5EF4-FFF2-40B4-BE49-F238E27FC236}">
                <a16:creationId xmlns:a16="http://schemas.microsoft.com/office/drawing/2014/main" id="{747614D7-46EE-1300-7948-C32C5262FC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44901" y="1124204"/>
            <a:ext cx="3781962" cy="1757947"/>
          </a:xfrm>
          <a:prstGeom prst="rect">
            <a:avLst/>
          </a:prstGeom>
        </p:spPr>
      </p:pic>
      <p:sp>
        <p:nvSpPr>
          <p:cNvPr id="18" name="TextBox 17">
            <a:extLst>
              <a:ext uri="{FF2B5EF4-FFF2-40B4-BE49-F238E27FC236}">
                <a16:creationId xmlns:a16="http://schemas.microsoft.com/office/drawing/2014/main" id="{300B640F-A108-EF23-F0E8-6756B414894B}"/>
              </a:ext>
            </a:extLst>
          </p:cNvPr>
          <p:cNvSpPr txBox="1"/>
          <p:nvPr/>
        </p:nvSpPr>
        <p:spPr>
          <a:xfrm>
            <a:off x="688741" y="6266781"/>
            <a:ext cx="2838893" cy="523220"/>
          </a:xfrm>
          <a:prstGeom prst="rect">
            <a:avLst/>
          </a:prstGeom>
          <a:noFill/>
        </p:spPr>
        <p:txBody>
          <a:bodyPr wrap="square" rtlCol="1">
            <a:spAutoFit/>
          </a:bodyPr>
          <a:lstStyle/>
          <a:p>
            <a:r>
              <a:rPr lang="fa-IR" sz="2800" b="1" dirty="0" err="1">
                <a:latin typeface="Adobe Arabic" panose="02040503050201020203" pitchFamily="18" charset="-78"/>
                <a:cs typeface="B Nazanin" panose="00000400000000000000" pitchFamily="2" charset="-78"/>
              </a:rPr>
              <a:t>آیت‌الله</a:t>
            </a:r>
            <a:r>
              <a:rPr lang="fa-IR" sz="2800" b="1" dirty="0">
                <a:latin typeface="Adobe Arabic" panose="02040503050201020203" pitchFamily="18" charset="-78"/>
                <a:cs typeface="B Nazanin" panose="00000400000000000000" pitchFamily="2" charset="-78"/>
              </a:rPr>
              <a:t> کاشانی</a:t>
            </a:r>
          </a:p>
        </p:txBody>
      </p:sp>
      <p:sp>
        <p:nvSpPr>
          <p:cNvPr id="19" name="TextBox 18">
            <a:extLst>
              <a:ext uri="{FF2B5EF4-FFF2-40B4-BE49-F238E27FC236}">
                <a16:creationId xmlns:a16="http://schemas.microsoft.com/office/drawing/2014/main" id="{DE09E0C8-4AA7-BB07-1911-658832D36F4F}"/>
              </a:ext>
            </a:extLst>
          </p:cNvPr>
          <p:cNvSpPr txBox="1"/>
          <p:nvPr/>
        </p:nvSpPr>
        <p:spPr>
          <a:xfrm>
            <a:off x="9926981" y="3069582"/>
            <a:ext cx="1504174" cy="1200329"/>
          </a:xfrm>
          <a:prstGeom prst="rect">
            <a:avLst/>
          </a:prstGeom>
          <a:noFill/>
        </p:spPr>
        <p:txBody>
          <a:bodyPr wrap="square" rtlCol="1">
            <a:spAutoFit/>
          </a:bodyPr>
          <a:lstStyle/>
          <a:p>
            <a:r>
              <a:rPr lang="fa-IR" b="1" i="0" dirty="0">
                <a:solidFill>
                  <a:srgbClr val="101418"/>
                </a:solidFill>
                <a:effectLst/>
                <a:latin typeface="Adobe Arabic" panose="02040503050201020203" pitchFamily="18" charset="-78"/>
                <a:cs typeface="B Nazanin" panose="00000400000000000000" pitchFamily="2" charset="-78"/>
              </a:rPr>
              <a:t>مجلس‌های ششم تا دوازدهم</a:t>
            </a:r>
          </a:p>
          <a:p>
            <a:r>
              <a:rPr lang="fa-IR" b="1" dirty="0">
                <a:solidFill>
                  <a:srgbClr val="101418"/>
                </a:solidFill>
                <a:latin typeface="Adobe Arabic" panose="02040503050201020203" pitchFamily="18" charset="-78"/>
                <a:cs typeface="B Nazanin" panose="00000400000000000000" pitchFamily="2" charset="-78"/>
              </a:rPr>
              <a:t>در دوران پهلوی اول</a:t>
            </a:r>
            <a:endParaRPr lang="fa-IR" dirty="0">
              <a:latin typeface="Adobe Arabic" panose="02040503050201020203" pitchFamily="18" charset="-78"/>
              <a:cs typeface="B Nazanin" panose="00000400000000000000" pitchFamily="2" charset="-78"/>
            </a:endParaRPr>
          </a:p>
        </p:txBody>
      </p:sp>
      <p:pic>
        <p:nvPicPr>
          <p:cNvPr id="23" name="Picture 22">
            <a:extLst>
              <a:ext uri="{FF2B5EF4-FFF2-40B4-BE49-F238E27FC236}">
                <a16:creationId xmlns:a16="http://schemas.microsoft.com/office/drawing/2014/main" id="{CDAB07C2-7A92-193A-1A8A-7230A6C109E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52895" y="4384789"/>
            <a:ext cx="2548172" cy="1911129"/>
          </a:xfrm>
          <a:prstGeom prst="rect">
            <a:avLst/>
          </a:prstGeom>
        </p:spPr>
      </p:pic>
      <p:sp>
        <p:nvSpPr>
          <p:cNvPr id="24" name="TextBox 23">
            <a:extLst>
              <a:ext uri="{FF2B5EF4-FFF2-40B4-BE49-F238E27FC236}">
                <a16:creationId xmlns:a16="http://schemas.microsoft.com/office/drawing/2014/main" id="{18796909-622C-CA5C-BF77-2D5025A71816}"/>
              </a:ext>
            </a:extLst>
          </p:cNvPr>
          <p:cNvSpPr txBox="1"/>
          <p:nvPr/>
        </p:nvSpPr>
        <p:spPr>
          <a:xfrm>
            <a:off x="6096000" y="5951724"/>
            <a:ext cx="2383695" cy="369332"/>
          </a:xfrm>
          <a:prstGeom prst="rect">
            <a:avLst/>
          </a:prstGeom>
          <a:solidFill>
            <a:schemeClr val="bg1"/>
          </a:solidFill>
        </p:spPr>
        <p:txBody>
          <a:bodyPr wrap="square" rtlCol="1">
            <a:spAutoFit/>
          </a:bodyPr>
          <a:lstStyle/>
          <a:p>
            <a:r>
              <a:rPr lang="fa-IR" dirty="0">
                <a:latin typeface="Adobe Arabic" panose="02040503050201020203" pitchFamily="18" charset="-78"/>
                <a:cs typeface="B Nazanin" panose="00000400000000000000" pitchFamily="2" charset="-78"/>
              </a:rPr>
              <a:t>ساختمان بهارستان 1320</a:t>
            </a:r>
          </a:p>
        </p:txBody>
      </p:sp>
      <p:sp>
        <p:nvSpPr>
          <p:cNvPr id="25" name="TextBox 24">
            <a:extLst>
              <a:ext uri="{FF2B5EF4-FFF2-40B4-BE49-F238E27FC236}">
                <a16:creationId xmlns:a16="http://schemas.microsoft.com/office/drawing/2014/main" id="{4ED34347-0316-47CA-5A59-0955F61007B1}"/>
              </a:ext>
            </a:extLst>
          </p:cNvPr>
          <p:cNvSpPr txBox="1"/>
          <p:nvPr/>
        </p:nvSpPr>
        <p:spPr>
          <a:xfrm>
            <a:off x="8590974" y="3045874"/>
            <a:ext cx="1150323" cy="1200329"/>
          </a:xfrm>
          <a:prstGeom prst="rect">
            <a:avLst/>
          </a:prstGeom>
          <a:noFill/>
        </p:spPr>
        <p:txBody>
          <a:bodyPr wrap="square" rtlCol="1">
            <a:spAutoFit/>
          </a:bodyPr>
          <a:lstStyle/>
          <a:p>
            <a:r>
              <a:rPr lang="fa-IR" b="1" dirty="0">
                <a:latin typeface="Adobe Arabic" panose="02040503050201020203" pitchFamily="18" charset="-78"/>
                <a:cs typeface="B Nazanin" panose="00000400000000000000" pitchFamily="2" charset="-78"/>
              </a:rPr>
              <a:t>سیزدهم تا بیست و چهارم </a:t>
            </a:r>
          </a:p>
          <a:p>
            <a:r>
              <a:rPr lang="fa-IR" b="1" dirty="0">
                <a:latin typeface="Adobe Arabic" panose="02040503050201020203" pitchFamily="18" charset="-78"/>
                <a:cs typeface="B Nazanin" panose="00000400000000000000" pitchFamily="2" charset="-78"/>
              </a:rPr>
              <a:t>پهلوی دوم</a:t>
            </a:r>
          </a:p>
        </p:txBody>
      </p:sp>
      <p:pic>
        <p:nvPicPr>
          <p:cNvPr id="3" name="Picture 2">
            <a:extLst>
              <a:ext uri="{FF2B5EF4-FFF2-40B4-BE49-F238E27FC236}">
                <a16:creationId xmlns:a16="http://schemas.microsoft.com/office/drawing/2014/main" id="{C8E04500-4084-D492-F307-F5DAC434D63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436213" y="-2350395"/>
            <a:ext cx="3307650" cy="2203722"/>
          </a:xfrm>
          <a:prstGeom prst="rect">
            <a:avLst/>
          </a:prstGeom>
        </p:spPr>
      </p:pic>
      <p:pic>
        <p:nvPicPr>
          <p:cNvPr id="4" name="Picture 3">
            <a:extLst>
              <a:ext uri="{FF2B5EF4-FFF2-40B4-BE49-F238E27FC236}">
                <a16:creationId xmlns:a16="http://schemas.microsoft.com/office/drawing/2014/main" id="{57FCB5FD-24E3-D90D-395D-5680396ABFD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827533" y="-2350395"/>
            <a:ext cx="6690157" cy="3902592"/>
          </a:xfrm>
          <a:prstGeom prst="rect">
            <a:avLst/>
          </a:prstGeom>
        </p:spPr>
      </p:pic>
      <p:sp>
        <p:nvSpPr>
          <p:cNvPr id="6" name="TextBox 5">
            <a:extLst>
              <a:ext uri="{FF2B5EF4-FFF2-40B4-BE49-F238E27FC236}">
                <a16:creationId xmlns:a16="http://schemas.microsoft.com/office/drawing/2014/main" id="{0D7F6B0F-0C92-55C9-855A-F19D94EA54EA}"/>
              </a:ext>
            </a:extLst>
          </p:cNvPr>
          <p:cNvSpPr txBox="1"/>
          <p:nvPr/>
        </p:nvSpPr>
        <p:spPr>
          <a:xfrm>
            <a:off x="-8731507" y="1780808"/>
            <a:ext cx="4125120" cy="830997"/>
          </a:xfrm>
          <a:prstGeom prst="rect">
            <a:avLst/>
          </a:prstGeom>
          <a:noFill/>
          <a:ln w="76200">
            <a:solidFill>
              <a:schemeClr val="tx1"/>
            </a:solidFill>
          </a:ln>
        </p:spPr>
        <p:txBody>
          <a:bodyPr wrap="square" rtlCol="1">
            <a:spAutoFit/>
          </a:bodyPr>
          <a:lstStyle/>
          <a:p>
            <a:r>
              <a:rPr lang="fa-IR" sz="4800" b="1" dirty="0">
                <a:latin typeface="Adobe Arabic" panose="02040503050201020203" pitchFamily="18" charset="-78"/>
                <a:cs typeface="Adobe Arabic" panose="02040503050201020203" pitchFamily="18" charset="-78"/>
              </a:rPr>
              <a:t>مبارزه مسلحانه</a:t>
            </a:r>
          </a:p>
        </p:txBody>
      </p:sp>
      <p:sp>
        <p:nvSpPr>
          <p:cNvPr id="8" name="TextBox 7">
            <a:extLst>
              <a:ext uri="{FF2B5EF4-FFF2-40B4-BE49-F238E27FC236}">
                <a16:creationId xmlns:a16="http://schemas.microsoft.com/office/drawing/2014/main" id="{AEC6A562-4D51-0BAD-C3B6-045A806BA372}"/>
              </a:ext>
            </a:extLst>
          </p:cNvPr>
          <p:cNvSpPr txBox="1"/>
          <p:nvPr/>
        </p:nvSpPr>
        <p:spPr>
          <a:xfrm>
            <a:off x="-4455781" y="1552197"/>
            <a:ext cx="1519496" cy="1323439"/>
          </a:xfrm>
          <a:prstGeom prst="rect">
            <a:avLst/>
          </a:prstGeom>
          <a:noFill/>
        </p:spPr>
        <p:txBody>
          <a:bodyPr wrap="square" rtlCol="1">
            <a:spAutoFit/>
          </a:bodyPr>
          <a:lstStyle/>
          <a:p>
            <a:r>
              <a:rPr lang="fa-IR" sz="2000" b="1" dirty="0">
                <a:latin typeface="Adobe Arabic" panose="02040503050201020203" pitchFamily="18" charset="-78"/>
                <a:cs typeface="Adobe Arabic" panose="02040503050201020203" pitchFamily="18" charset="-78"/>
              </a:rPr>
              <a:t>تاسیس حزب توده در </a:t>
            </a:r>
          </a:p>
          <a:p>
            <a:r>
              <a:rPr lang="fa-IR" sz="2000" b="1" i="0" dirty="0">
                <a:solidFill>
                  <a:srgbClr val="666666"/>
                </a:solidFill>
                <a:effectLst/>
                <a:latin typeface="Adobe Arabic" panose="02040503050201020203" pitchFamily="18" charset="-78"/>
                <a:cs typeface="Adobe Arabic" panose="02040503050201020203" pitchFamily="18" charset="-78"/>
              </a:rPr>
              <a:t>هفتم مهرماه 1320،</a:t>
            </a:r>
            <a:endParaRPr lang="fa-IR" sz="2000" b="1" dirty="0">
              <a:latin typeface="Adobe Arabic" panose="02040503050201020203" pitchFamily="18" charset="-78"/>
              <a:cs typeface="Adobe Arabic" panose="02040503050201020203" pitchFamily="18" charset="-78"/>
            </a:endParaRPr>
          </a:p>
        </p:txBody>
      </p:sp>
      <p:sp>
        <p:nvSpPr>
          <p:cNvPr id="9" name="TextBox 8">
            <a:extLst>
              <a:ext uri="{FF2B5EF4-FFF2-40B4-BE49-F238E27FC236}">
                <a16:creationId xmlns:a16="http://schemas.microsoft.com/office/drawing/2014/main" id="{16E8DA2B-1E83-C4D7-C95E-44B9B1E1B866}"/>
              </a:ext>
            </a:extLst>
          </p:cNvPr>
          <p:cNvSpPr txBox="1"/>
          <p:nvPr/>
        </p:nvSpPr>
        <p:spPr>
          <a:xfrm>
            <a:off x="-3216928" y="1596361"/>
            <a:ext cx="1079552" cy="954107"/>
          </a:xfrm>
          <a:prstGeom prst="rect">
            <a:avLst/>
          </a:prstGeom>
          <a:noFill/>
        </p:spPr>
        <p:txBody>
          <a:bodyPr wrap="square" rtlCol="1">
            <a:spAutoFit/>
          </a:bodyPr>
          <a:lstStyle/>
          <a:p>
            <a:r>
              <a:rPr lang="fa-IR" sz="1400" b="1" dirty="0"/>
              <a:t>پس از اشغال ایران در شهریور 1320</a:t>
            </a:r>
          </a:p>
        </p:txBody>
      </p:sp>
      <p:pic>
        <p:nvPicPr>
          <p:cNvPr id="10" name="Picture 9">
            <a:extLst>
              <a:ext uri="{FF2B5EF4-FFF2-40B4-BE49-F238E27FC236}">
                <a16:creationId xmlns:a16="http://schemas.microsoft.com/office/drawing/2014/main" id="{A52960B8-79C2-5AA0-A6AB-2E7B02AA4B3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436212" y="107053"/>
            <a:ext cx="3307649" cy="2302950"/>
          </a:xfrm>
          <a:prstGeom prst="rect">
            <a:avLst/>
          </a:prstGeom>
        </p:spPr>
      </p:pic>
      <p:sp>
        <p:nvSpPr>
          <p:cNvPr id="12" name="TextBox 11">
            <a:extLst>
              <a:ext uri="{FF2B5EF4-FFF2-40B4-BE49-F238E27FC236}">
                <a16:creationId xmlns:a16="http://schemas.microsoft.com/office/drawing/2014/main" id="{308AEAA1-537D-0079-70CA-94E054CC5B9A}"/>
              </a:ext>
            </a:extLst>
          </p:cNvPr>
          <p:cNvSpPr txBox="1"/>
          <p:nvPr/>
        </p:nvSpPr>
        <p:spPr>
          <a:xfrm>
            <a:off x="-13760450" y="291755"/>
            <a:ext cx="1645661" cy="646331"/>
          </a:xfrm>
          <a:prstGeom prst="rect">
            <a:avLst/>
          </a:prstGeom>
          <a:noFill/>
        </p:spPr>
        <p:txBody>
          <a:bodyPr wrap="square" rtlCol="1">
            <a:spAutoFit/>
          </a:bodyPr>
          <a:lstStyle/>
          <a:p>
            <a:r>
              <a:rPr lang="fa-IR" b="1" dirty="0">
                <a:latin typeface="Adobe Arabic" panose="02040503050201020203" pitchFamily="18" charset="-78"/>
                <a:cs typeface="Adobe Arabic" panose="02040503050201020203" pitchFamily="18" charset="-78"/>
              </a:rPr>
              <a:t>اعلام انحلال در 1361</a:t>
            </a:r>
          </a:p>
        </p:txBody>
      </p:sp>
      <p:sp>
        <p:nvSpPr>
          <p:cNvPr id="14" name="TextBox 13">
            <a:extLst>
              <a:ext uri="{FF2B5EF4-FFF2-40B4-BE49-F238E27FC236}">
                <a16:creationId xmlns:a16="http://schemas.microsoft.com/office/drawing/2014/main" id="{9A8AAF3B-8768-EECF-90C0-4C545C1E3748}"/>
              </a:ext>
            </a:extLst>
          </p:cNvPr>
          <p:cNvSpPr txBox="1"/>
          <p:nvPr/>
        </p:nvSpPr>
        <p:spPr>
          <a:xfrm>
            <a:off x="20491777" y="-2523371"/>
            <a:ext cx="2502466" cy="830997"/>
          </a:xfrm>
          <a:prstGeom prst="rect">
            <a:avLst/>
          </a:prstGeom>
          <a:noFill/>
          <a:ln w="76200">
            <a:solidFill>
              <a:schemeClr val="tx1"/>
            </a:solidFill>
          </a:ln>
        </p:spPr>
        <p:txBody>
          <a:bodyPr wrap="square" rtlCol="1">
            <a:spAutoFit/>
          </a:bodyPr>
          <a:lstStyle/>
          <a:p>
            <a:r>
              <a:rPr lang="fa-IR" sz="4800" b="1" dirty="0">
                <a:latin typeface="Adobe Arabic" panose="02040503050201020203" pitchFamily="18" charset="-78"/>
                <a:cs typeface="Adobe Arabic" panose="02040503050201020203" pitchFamily="18" charset="-78"/>
              </a:rPr>
              <a:t>ایده ولایت</a:t>
            </a:r>
          </a:p>
        </p:txBody>
      </p:sp>
      <p:pic>
        <p:nvPicPr>
          <p:cNvPr id="15" name="Picture 14">
            <a:extLst>
              <a:ext uri="{FF2B5EF4-FFF2-40B4-BE49-F238E27FC236}">
                <a16:creationId xmlns:a16="http://schemas.microsoft.com/office/drawing/2014/main" id="{AFC06DE3-F9B9-C496-DBE1-0FE9B8F0175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0136743" y="-1480315"/>
            <a:ext cx="2857500" cy="3810000"/>
          </a:xfrm>
          <a:prstGeom prst="rect">
            <a:avLst/>
          </a:prstGeom>
        </p:spPr>
      </p:pic>
      <p:pic>
        <p:nvPicPr>
          <p:cNvPr id="17" name="Picture 16">
            <a:extLst>
              <a:ext uri="{FF2B5EF4-FFF2-40B4-BE49-F238E27FC236}">
                <a16:creationId xmlns:a16="http://schemas.microsoft.com/office/drawing/2014/main" id="{499063F8-0646-98E6-EA37-CC7CB62D2D3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7293485" y="-1317982"/>
            <a:ext cx="2611960" cy="1742667"/>
          </a:xfrm>
          <a:prstGeom prst="rect">
            <a:avLst/>
          </a:prstGeom>
        </p:spPr>
      </p:pic>
      <p:pic>
        <p:nvPicPr>
          <p:cNvPr id="20" name="Picture 19">
            <a:extLst>
              <a:ext uri="{FF2B5EF4-FFF2-40B4-BE49-F238E27FC236}">
                <a16:creationId xmlns:a16="http://schemas.microsoft.com/office/drawing/2014/main" id="{10203399-4973-5F2F-F259-C3C25703D67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3223587" y="178534"/>
            <a:ext cx="2193039" cy="2052084"/>
          </a:xfrm>
          <a:prstGeom prst="rect">
            <a:avLst/>
          </a:prstGeom>
        </p:spPr>
      </p:pic>
      <p:pic>
        <p:nvPicPr>
          <p:cNvPr id="21" name="Picture 20">
            <a:extLst>
              <a:ext uri="{FF2B5EF4-FFF2-40B4-BE49-F238E27FC236}">
                <a16:creationId xmlns:a16="http://schemas.microsoft.com/office/drawing/2014/main" id="{888DA03C-6D8D-3CA5-5BB5-D7DA69DC91B0}"/>
              </a:ext>
            </a:extLst>
          </p:cNvPr>
          <p:cNvPicPr>
            <a:picLocks noChangeAspect="1"/>
          </p:cNvPicPr>
          <p:nvPr/>
        </p:nvPicPr>
        <p:blipFill>
          <a:blip r:embed="rId13">
            <a:extLst>
              <a:ext uri="{28A0092B-C50C-407E-A947-70E740481C1C}">
                <a14:useLocalDpi xmlns:a14="http://schemas.microsoft.com/office/drawing/2010/main" val="0"/>
              </a:ext>
            </a:extLst>
          </a:blip>
          <a:srcRect t="8945" b="11775"/>
          <a:stretch/>
        </p:blipFill>
        <p:spPr>
          <a:xfrm>
            <a:off x="17943643" y="561137"/>
            <a:ext cx="1961802" cy="2402958"/>
          </a:xfrm>
          <a:prstGeom prst="rect">
            <a:avLst/>
          </a:prstGeom>
        </p:spPr>
      </p:pic>
      <p:pic>
        <p:nvPicPr>
          <p:cNvPr id="22" name="Picture 21">
            <a:extLst>
              <a:ext uri="{FF2B5EF4-FFF2-40B4-BE49-F238E27FC236}">
                <a16:creationId xmlns:a16="http://schemas.microsoft.com/office/drawing/2014/main" id="{E18D45C0-4116-3F5F-A122-13ADB3EE6D7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3389570" y="-2824224"/>
            <a:ext cx="2944490" cy="2005934"/>
          </a:xfrm>
          <a:prstGeom prst="rect">
            <a:avLst/>
          </a:prstGeom>
        </p:spPr>
      </p:pic>
      <p:pic>
        <p:nvPicPr>
          <p:cNvPr id="26" name="Picture 25">
            <a:extLst>
              <a:ext uri="{FF2B5EF4-FFF2-40B4-BE49-F238E27FC236}">
                <a16:creationId xmlns:a16="http://schemas.microsoft.com/office/drawing/2014/main" id="{FFA2B027-8DAF-DBDF-822F-6FD4D9B14FD2}"/>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5645970" y="178534"/>
            <a:ext cx="2736956" cy="1818555"/>
          </a:xfrm>
          <a:prstGeom prst="rect">
            <a:avLst/>
          </a:prstGeom>
        </p:spPr>
      </p:pic>
      <p:pic>
        <p:nvPicPr>
          <p:cNvPr id="27" name="Picture 26">
            <a:extLst>
              <a:ext uri="{FF2B5EF4-FFF2-40B4-BE49-F238E27FC236}">
                <a16:creationId xmlns:a16="http://schemas.microsoft.com/office/drawing/2014/main" id="{913FD244-9DB3-DA44-8C32-C15E56B73EEB}"/>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4648954" y="2238778"/>
            <a:ext cx="3028950" cy="1514475"/>
          </a:xfrm>
          <a:prstGeom prst="rect">
            <a:avLst/>
          </a:prstGeom>
        </p:spPr>
      </p:pic>
      <p:pic>
        <p:nvPicPr>
          <p:cNvPr id="28" name="Picture 27">
            <a:extLst>
              <a:ext uri="{FF2B5EF4-FFF2-40B4-BE49-F238E27FC236}">
                <a16:creationId xmlns:a16="http://schemas.microsoft.com/office/drawing/2014/main" id="{426FFF7E-DB13-60FB-2EEF-84CE7C43486F}"/>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4499962" y="-1281712"/>
            <a:ext cx="2562225" cy="1781175"/>
          </a:xfrm>
          <a:prstGeom prst="rect">
            <a:avLst/>
          </a:prstGeom>
        </p:spPr>
      </p:pic>
      <p:pic>
        <p:nvPicPr>
          <p:cNvPr id="29" name="Picture 28">
            <a:extLst>
              <a:ext uri="{FF2B5EF4-FFF2-40B4-BE49-F238E27FC236}">
                <a16:creationId xmlns:a16="http://schemas.microsoft.com/office/drawing/2014/main" id="{440C2DF3-2EF2-1E5C-64C3-1A38A829AA61}"/>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6023398" y="-4184044"/>
            <a:ext cx="3873866" cy="2692985"/>
          </a:xfrm>
          <a:prstGeom prst="rect">
            <a:avLst/>
          </a:prstGeom>
        </p:spPr>
      </p:pic>
      <p:pic>
        <p:nvPicPr>
          <p:cNvPr id="30" name="Picture 29">
            <a:extLst>
              <a:ext uri="{FF2B5EF4-FFF2-40B4-BE49-F238E27FC236}">
                <a16:creationId xmlns:a16="http://schemas.microsoft.com/office/drawing/2014/main" id="{EAE85038-5219-AED2-307D-436AC32B2951}"/>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3190203" y="708810"/>
            <a:ext cx="4592776" cy="3059937"/>
          </a:xfrm>
          <a:prstGeom prst="rect">
            <a:avLst/>
          </a:prstGeom>
        </p:spPr>
      </p:pic>
      <p:pic>
        <p:nvPicPr>
          <p:cNvPr id="31" name="Picture 30">
            <a:extLst>
              <a:ext uri="{FF2B5EF4-FFF2-40B4-BE49-F238E27FC236}">
                <a16:creationId xmlns:a16="http://schemas.microsoft.com/office/drawing/2014/main" id="{D432A5A7-3A13-A3E7-2D45-3903B3F3A2F0}"/>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20095114" y="2504901"/>
            <a:ext cx="3239785" cy="1814280"/>
          </a:xfrm>
          <a:prstGeom prst="rect">
            <a:avLst/>
          </a:prstGeom>
        </p:spPr>
      </p:pic>
      <p:sp>
        <p:nvSpPr>
          <p:cNvPr id="32" name="TextBox 31">
            <a:extLst>
              <a:ext uri="{FF2B5EF4-FFF2-40B4-BE49-F238E27FC236}">
                <a16:creationId xmlns:a16="http://schemas.microsoft.com/office/drawing/2014/main" id="{2EA9B4D9-6E60-2BD7-9769-A39528065131}"/>
              </a:ext>
            </a:extLst>
          </p:cNvPr>
          <p:cNvSpPr txBox="1"/>
          <p:nvPr/>
        </p:nvSpPr>
        <p:spPr>
          <a:xfrm>
            <a:off x="23156247" y="-639328"/>
            <a:ext cx="5393598" cy="584775"/>
          </a:xfrm>
          <a:prstGeom prst="rect">
            <a:avLst/>
          </a:prstGeom>
          <a:solidFill>
            <a:schemeClr val="bg1"/>
          </a:solidFill>
        </p:spPr>
        <p:txBody>
          <a:bodyPr wrap="square" rtlCol="1">
            <a:spAutoFit/>
          </a:bodyPr>
          <a:lstStyle/>
          <a:p>
            <a:r>
              <a:rPr lang="fa-IR" sz="3200" dirty="0">
                <a:latin typeface="Adobe Arabic" panose="02040503050201020203" pitchFamily="18" charset="-78"/>
                <a:cs typeface="Adobe Arabic" panose="02040503050201020203" pitchFamily="18" charset="-78"/>
              </a:rPr>
              <a:t>نمایندگی از تمامی جریان های مبارز</a:t>
            </a:r>
          </a:p>
        </p:txBody>
      </p:sp>
      <p:sp>
        <p:nvSpPr>
          <p:cNvPr id="33" name="TextBox 32">
            <a:extLst>
              <a:ext uri="{FF2B5EF4-FFF2-40B4-BE49-F238E27FC236}">
                <a16:creationId xmlns:a16="http://schemas.microsoft.com/office/drawing/2014/main" id="{78D256C2-89C6-96FE-7212-AE01A2C44BFE}"/>
              </a:ext>
            </a:extLst>
          </p:cNvPr>
          <p:cNvSpPr txBox="1"/>
          <p:nvPr/>
        </p:nvSpPr>
        <p:spPr>
          <a:xfrm>
            <a:off x="26486549" y="-2290999"/>
            <a:ext cx="874799" cy="1569660"/>
          </a:xfrm>
          <a:prstGeom prst="rect">
            <a:avLst/>
          </a:prstGeom>
          <a:noFill/>
        </p:spPr>
        <p:txBody>
          <a:bodyPr wrap="square" rtlCol="1">
            <a:spAutoFit/>
          </a:bodyPr>
          <a:lstStyle/>
          <a:p>
            <a:r>
              <a:rPr lang="fa-IR" sz="2400" dirty="0">
                <a:latin typeface="Adobe Arabic" panose="02040503050201020203" pitchFamily="18" charset="-78"/>
                <a:cs typeface="Adobe Arabic" panose="02040503050201020203" pitchFamily="18" charset="-78"/>
              </a:rPr>
              <a:t>1342</a:t>
            </a:r>
          </a:p>
          <a:p>
            <a:r>
              <a:rPr lang="fa-IR" sz="2400" dirty="0">
                <a:latin typeface="Adobe Arabic" panose="02040503050201020203" pitchFamily="18" charset="-78"/>
                <a:cs typeface="Adobe Arabic" panose="02040503050201020203" pitchFamily="18" charset="-78"/>
              </a:rPr>
              <a:t>تا</a:t>
            </a:r>
          </a:p>
          <a:p>
            <a:r>
              <a:rPr lang="fa-IR" sz="2400" dirty="0">
                <a:latin typeface="Adobe Arabic" panose="02040503050201020203" pitchFamily="18" charset="-78"/>
                <a:cs typeface="Adobe Arabic" panose="02040503050201020203" pitchFamily="18" charset="-78"/>
              </a:rPr>
              <a:t> 1357</a:t>
            </a:r>
          </a:p>
          <a:p>
            <a:endParaRPr lang="fa-IR" sz="2400" dirty="0">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26502099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3DFDDE-9300-326D-F154-D4E96392FF0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0C1EB90-1E6B-B8D8-D345-0E2D7389B00F}"/>
              </a:ext>
            </a:extLst>
          </p:cNvPr>
          <p:cNvSpPr/>
          <p:nvPr/>
        </p:nvSpPr>
        <p:spPr>
          <a:xfrm>
            <a:off x="0" y="0"/>
            <a:ext cx="12192000" cy="6858000"/>
          </a:xfrm>
          <a:prstGeom prst="rect">
            <a:avLst/>
          </a:prstGeom>
          <a:solidFill>
            <a:srgbClr val="F5DAB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fa-IR" dirty="0"/>
          </a:p>
        </p:txBody>
      </p:sp>
      <p:sp>
        <p:nvSpPr>
          <p:cNvPr id="11" name="TextBox 10">
            <a:extLst>
              <a:ext uri="{FF2B5EF4-FFF2-40B4-BE49-F238E27FC236}">
                <a16:creationId xmlns:a16="http://schemas.microsoft.com/office/drawing/2014/main" id="{6911CE37-4362-6815-A478-4BC5E35CF158}"/>
              </a:ext>
            </a:extLst>
          </p:cNvPr>
          <p:cNvSpPr txBox="1"/>
          <p:nvPr/>
        </p:nvSpPr>
        <p:spPr>
          <a:xfrm>
            <a:off x="4844767" y="499365"/>
            <a:ext cx="2502466" cy="830997"/>
          </a:xfrm>
          <a:prstGeom prst="rect">
            <a:avLst/>
          </a:prstGeom>
          <a:noFill/>
          <a:ln w="76200">
            <a:solidFill>
              <a:schemeClr val="tx1"/>
            </a:solidFill>
          </a:ln>
        </p:spPr>
        <p:txBody>
          <a:bodyPr wrap="square" rtlCol="1">
            <a:spAutoFit/>
          </a:bodyPr>
          <a:lstStyle/>
          <a:p>
            <a:r>
              <a:rPr lang="fa-IR" sz="4800" b="1" dirty="0">
                <a:latin typeface="Adobe Arabic" panose="02040503050201020203" pitchFamily="18" charset="-78"/>
                <a:cs typeface="B Nazanin" panose="00000400000000000000" pitchFamily="2" charset="-78"/>
              </a:rPr>
              <a:t>ایده ولایت</a:t>
            </a:r>
          </a:p>
        </p:txBody>
      </p:sp>
      <p:pic>
        <p:nvPicPr>
          <p:cNvPr id="4" name="Picture 3">
            <a:extLst>
              <a:ext uri="{FF2B5EF4-FFF2-40B4-BE49-F238E27FC236}">
                <a16:creationId xmlns:a16="http://schemas.microsoft.com/office/drawing/2014/main" id="{4009AF51-3992-1789-8905-195336C1CF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89733" y="1542421"/>
            <a:ext cx="2857500" cy="3810000"/>
          </a:xfrm>
          <a:prstGeom prst="rect">
            <a:avLst/>
          </a:prstGeom>
        </p:spPr>
      </p:pic>
      <p:pic>
        <p:nvPicPr>
          <p:cNvPr id="8" name="Picture 7">
            <a:extLst>
              <a:ext uri="{FF2B5EF4-FFF2-40B4-BE49-F238E27FC236}">
                <a16:creationId xmlns:a16="http://schemas.microsoft.com/office/drawing/2014/main" id="{DAA92670-3BA2-155C-1A65-2185B54D8C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6475" y="1704754"/>
            <a:ext cx="2611960" cy="1742667"/>
          </a:xfrm>
          <a:prstGeom prst="rect">
            <a:avLst/>
          </a:prstGeom>
        </p:spPr>
      </p:pic>
      <p:pic>
        <p:nvPicPr>
          <p:cNvPr id="10" name="Picture 9">
            <a:extLst>
              <a:ext uri="{FF2B5EF4-FFF2-40B4-BE49-F238E27FC236}">
                <a16:creationId xmlns:a16="http://schemas.microsoft.com/office/drawing/2014/main" id="{D67A2ECA-14B7-0084-CEF4-26868BAA10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76577" y="3201270"/>
            <a:ext cx="2193039" cy="2052084"/>
          </a:xfrm>
          <a:prstGeom prst="rect">
            <a:avLst/>
          </a:prstGeom>
        </p:spPr>
      </p:pic>
      <p:pic>
        <p:nvPicPr>
          <p:cNvPr id="14" name="Picture 13">
            <a:extLst>
              <a:ext uri="{FF2B5EF4-FFF2-40B4-BE49-F238E27FC236}">
                <a16:creationId xmlns:a16="http://schemas.microsoft.com/office/drawing/2014/main" id="{6C36D2CF-0CE5-98D5-3992-272751CCA3D2}"/>
              </a:ext>
            </a:extLst>
          </p:cNvPr>
          <p:cNvPicPr>
            <a:picLocks noChangeAspect="1"/>
          </p:cNvPicPr>
          <p:nvPr/>
        </p:nvPicPr>
        <p:blipFill>
          <a:blip r:embed="rId5">
            <a:extLst>
              <a:ext uri="{28A0092B-C50C-407E-A947-70E740481C1C}">
                <a14:useLocalDpi xmlns:a14="http://schemas.microsoft.com/office/drawing/2010/main" val="0"/>
              </a:ext>
            </a:extLst>
          </a:blip>
          <a:srcRect t="8945" b="11775"/>
          <a:stretch/>
        </p:blipFill>
        <p:spPr>
          <a:xfrm>
            <a:off x="2296633" y="3583873"/>
            <a:ext cx="1961802" cy="2402958"/>
          </a:xfrm>
          <a:prstGeom prst="rect">
            <a:avLst/>
          </a:prstGeom>
        </p:spPr>
      </p:pic>
      <p:pic>
        <p:nvPicPr>
          <p:cNvPr id="17" name="Picture 16">
            <a:extLst>
              <a:ext uri="{FF2B5EF4-FFF2-40B4-BE49-F238E27FC236}">
                <a16:creationId xmlns:a16="http://schemas.microsoft.com/office/drawing/2014/main" id="{EC016FD8-CC10-BB56-4504-C033CCC51B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42560" y="198512"/>
            <a:ext cx="2944490" cy="2005934"/>
          </a:xfrm>
          <a:prstGeom prst="rect">
            <a:avLst/>
          </a:prstGeom>
        </p:spPr>
      </p:pic>
      <p:pic>
        <p:nvPicPr>
          <p:cNvPr id="21" name="Picture 20">
            <a:extLst>
              <a:ext uri="{FF2B5EF4-FFF2-40B4-BE49-F238E27FC236}">
                <a16:creationId xmlns:a16="http://schemas.microsoft.com/office/drawing/2014/main" id="{AE0B4BB7-9D79-E741-5C71-5CDFB9253B0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98960" y="3201270"/>
            <a:ext cx="2736956" cy="1818555"/>
          </a:xfrm>
          <a:prstGeom prst="rect">
            <a:avLst/>
          </a:prstGeom>
        </p:spPr>
      </p:pic>
      <p:pic>
        <p:nvPicPr>
          <p:cNvPr id="26" name="Picture 25">
            <a:extLst>
              <a:ext uri="{FF2B5EF4-FFF2-40B4-BE49-F238E27FC236}">
                <a16:creationId xmlns:a16="http://schemas.microsoft.com/office/drawing/2014/main" id="{6321E8CA-95DC-AD25-336E-CE7BEAD0F5C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001944" y="5261514"/>
            <a:ext cx="3028950" cy="1514475"/>
          </a:xfrm>
          <a:prstGeom prst="rect">
            <a:avLst/>
          </a:prstGeom>
        </p:spPr>
      </p:pic>
      <p:pic>
        <p:nvPicPr>
          <p:cNvPr id="28" name="Picture 27">
            <a:extLst>
              <a:ext uri="{FF2B5EF4-FFF2-40B4-BE49-F238E27FC236}">
                <a16:creationId xmlns:a16="http://schemas.microsoft.com/office/drawing/2014/main" id="{797561EF-B9A8-8E01-8A3A-D3E1B1C7A3B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47048" y="1741024"/>
            <a:ext cx="2562225" cy="1781175"/>
          </a:xfrm>
          <a:prstGeom prst="rect">
            <a:avLst/>
          </a:prstGeom>
        </p:spPr>
      </p:pic>
      <p:pic>
        <p:nvPicPr>
          <p:cNvPr id="30" name="Picture 29">
            <a:extLst>
              <a:ext uri="{FF2B5EF4-FFF2-40B4-BE49-F238E27FC236}">
                <a16:creationId xmlns:a16="http://schemas.microsoft.com/office/drawing/2014/main" id="{EF087E06-DAFC-7422-F2A3-27F84DACFA4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76388" y="-1161308"/>
            <a:ext cx="3873866" cy="2692985"/>
          </a:xfrm>
          <a:prstGeom prst="rect">
            <a:avLst/>
          </a:prstGeom>
        </p:spPr>
      </p:pic>
      <p:pic>
        <p:nvPicPr>
          <p:cNvPr id="32" name="Picture 31">
            <a:extLst>
              <a:ext uri="{FF2B5EF4-FFF2-40B4-BE49-F238E27FC236}">
                <a16:creationId xmlns:a16="http://schemas.microsoft.com/office/drawing/2014/main" id="{3472E3F1-2121-A09F-BA24-EFC517C7F0C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456807" y="3731546"/>
            <a:ext cx="4592776" cy="3059937"/>
          </a:xfrm>
          <a:prstGeom prst="rect">
            <a:avLst/>
          </a:prstGeom>
        </p:spPr>
      </p:pic>
      <p:pic>
        <p:nvPicPr>
          <p:cNvPr id="34" name="Picture 33">
            <a:extLst>
              <a:ext uri="{FF2B5EF4-FFF2-40B4-BE49-F238E27FC236}">
                <a16:creationId xmlns:a16="http://schemas.microsoft.com/office/drawing/2014/main" id="{48055F74-2A90-1E04-6A21-CB6F5A01A7C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448104" y="5527637"/>
            <a:ext cx="3239785" cy="1814280"/>
          </a:xfrm>
          <a:prstGeom prst="rect">
            <a:avLst/>
          </a:prstGeom>
        </p:spPr>
      </p:pic>
      <p:sp>
        <p:nvSpPr>
          <p:cNvPr id="35" name="TextBox 34">
            <a:extLst>
              <a:ext uri="{FF2B5EF4-FFF2-40B4-BE49-F238E27FC236}">
                <a16:creationId xmlns:a16="http://schemas.microsoft.com/office/drawing/2014/main" id="{32B3F210-A6B0-C52A-5E9D-68B1683D665C}"/>
              </a:ext>
            </a:extLst>
          </p:cNvPr>
          <p:cNvSpPr txBox="1"/>
          <p:nvPr/>
        </p:nvSpPr>
        <p:spPr>
          <a:xfrm>
            <a:off x="7509237" y="2383408"/>
            <a:ext cx="5393598" cy="584775"/>
          </a:xfrm>
          <a:prstGeom prst="rect">
            <a:avLst/>
          </a:prstGeom>
          <a:solidFill>
            <a:schemeClr val="bg1"/>
          </a:solidFill>
        </p:spPr>
        <p:txBody>
          <a:bodyPr wrap="square" rtlCol="1">
            <a:spAutoFit/>
          </a:bodyPr>
          <a:lstStyle/>
          <a:p>
            <a:r>
              <a:rPr lang="fa-IR" sz="3200" dirty="0">
                <a:latin typeface="Adobe Arabic" panose="02040503050201020203" pitchFamily="18" charset="-78"/>
                <a:cs typeface="B Nazanin" panose="00000400000000000000" pitchFamily="2" charset="-78"/>
              </a:rPr>
              <a:t>نمایندگی از تمامی </a:t>
            </a:r>
            <a:r>
              <a:rPr lang="fa-IR" sz="3200" dirty="0" err="1">
                <a:latin typeface="Adobe Arabic" panose="02040503050201020203" pitchFamily="18" charset="-78"/>
                <a:cs typeface="B Nazanin" panose="00000400000000000000" pitchFamily="2" charset="-78"/>
              </a:rPr>
              <a:t>جریان‌های</a:t>
            </a:r>
            <a:r>
              <a:rPr lang="fa-IR" sz="3200" dirty="0">
                <a:latin typeface="Adobe Arabic" panose="02040503050201020203" pitchFamily="18" charset="-78"/>
                <a:cs typeface="B Nazanin" panose="00000400000000000000" pitchFamily="2" charset="-78"/>
              </a:rPr>
              <a:t> مبارز</a:t>
            </a:r>
          </a:p>
        </p:txBody>
      </p:sp>
      <p:sp>
        <p:nvSpPr>
          <p:cNvPr id="36" name="TextBox 35">
            <a:extLst>
              <a:ext uri="{FF2B5EF4-FFF2-40B4-BE49-F238E27FC236}">
                <a16:creationId xmlns:a16="http://schemas.microsoft.com/office/drawing/2014/main" id="{23F8D1D8-0A34-98EA-071F-1088278AE62D}"/>
              </a:ext>
            </a:extLst>
          </p:cNvPr>
          <p:cNvSpPr txBox="1"/>
          <p:nvPr/>
        </p:nvSpPr>
        <p:spPr>
          <a:xfrm>
            <a:off x="10839539" y="731737"/>
            <a:ext cx="874799" cy="1569660"/>
          </a:xfrm>
          <a:prstGeom prst="rect">
            <a:avLst/>
          </a:prstGeom>
          <a:noFill/>
        </p:spPr>
        <p:txBody>
          <a:bodyPr wrap="square" rtlCol="1">
            <a:spAutoFit/>
          </a:bodyPr>
          <a:lstStyle/>
          <a:p>
            <a:r>
              <a:rPr lang="fa-IR" sz="2400" dirty="0">
                <a:latin typeface="Adobe Arabic" panose="02040503050201020203" pitchFamily="18" charset="-78"/>
                <a:cs typeface="B Nazanin" panose="00000400000000000000" pitchFamily="2" charset="-78"/>
              </a:rPr>
              <a:t>1342</a:t>
            </a:r>
          </a:p>
          <a:p>
            <a:r>
              <a:rPr lang="fa-IR" sz="2400" dirty="0">
                <a:latin typeface="Adobe Arabic" panose="02040503050201020203" pitchFamily="18" charset="-78"/>
                <a:cs typeface="B Nazanin" panose="00000400000000000000" pitchFamily="2" charset="-78"/>
              </a:rPr>
              <a:t>تا</a:t>
            </a:r>
          </a:p>
          <a:p>
            <a:r>
              <a:rPr lang="fa-IR" sz="2400" dirty="0">
                <a:latin typeface="Adobe Arabic" panose="02040503050201020203" pitchFamily="18" charset="-78"/>
                <a:cs typeface="B Nazanin" panose="00000400000000000000" pitchFamily="2" charset="-78"/>
              </a:rPr>
              <a:t> 1357</a:t>
            </a:r>
          </a:p>
          <a:p>
            <a:endParaRPr lang="fa-IR" sz="2400" dirty="0">
              <a:latin typeface="Adobe Arabic" panose="02040503050201020203" pitchFamily="18" charset="-78"/>
              <a:cs typeface="B Nazanin" panose="00000400000000000000" pitchFamily="2" charset="-78"/>
            </a:endParaRPr>
          </a:p>
        </p:txBody>
      </p:sp>
      <p:sp>
        <p:nvSpPr>
          <p:cNvPr id="37" name="TextBox 36">
            <a:extLst>
              <a:ext uri="{FF2B5EF4-FFF2-40B4-BE49-F238E27FC236}">
                <a16:creationId xmlns:a16="http://schemas.microsoft.com/office/drawing/2014/main" id="{C90B34F7-FC71-B010-3541-FC0F4689857D}"/>
              </a:ext>
            </a:extLst>
          </p:cNvPr>
          <p:cNvSpPr txBox="1"/>
          <p:nvPr/>
        </p:nvSpPr>
        <p:spPr>
          <a:xfrm>
            <a:off x="-14244001" y="-2040635"/>
            <a:ext cx="3307649" cy="830997"/>
          </a:xfrm>
          <a:prstGeom prst="rect">
            <a:avLst/>
          </a:prstGeom>
          <a:noFill/>
          <a:ln w="76200">
            <a:solidFill>
              <a:schemeClr val="tx1"/>
            </a:solidFill>
          </a:ln>
        </p:spPr>
        <p:txBody>
          <a:bodyPr wrap="square" rtlCol="1">
            <a:spAutoFit/>
          </a:bodyPr>
          <a:lstStyle/>
          <a:p>
            <a:r>
              <a:rPr lang="fa-IR" sz="4800" b="1" dirty="0">
                <a:latin typeface="Adobe Arabic" panose="02040503050201020203" pitchFamily="18" charset="-78"/>
                <a:cs typeface="Adobe Arabic" panose="02040503050201020203" pitchFamily="18" charset="-78"/>
              </a:rPr>
              <a:t>مبارزه پارلمانی</a:t>
            </a:r>
          </a:p>
        </p:txBody>
      </p:sp>
      <p:pic>
        <p:nvPicPr>
          <p:cNvPr id="38" name="Picture 37">
            <a:extLst>
              <a:ext uri="{FF2B5EF4-FFF2-40B4-BE49-F238E27FC236}">
                <a16:creationId xmlns:a16="http://schemas.microsoft.com/office/drawing/2014/main" id="{3E400BAF-48C0-E09B-5711-D9CF89C3157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1271704" y="-44361"/>
            <a:ext cx="4713297" cy="2592919"/>
          </a:xfrm>
          <a:prstGeom prst="rect">
            <a:avLst/>
          </a:prstGeom>
        </p:spPr>
      </p:pic>
      <p:pic>
        <p:nvPicPr>
          <p:cNvPr id="39" name="Picture 38">
            <a:extLst>
              <a:ext uri="{FF2B5EF4-FFF2-40B4-BE49-F238E27FC236}">
                <a16:creationId xmlns:a16="http://schemas.microsoft.com/office/drawing/2014/main" id="{23C14DF9-DE9C-8974-63BD-3DA676201E8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4244001" y="-1081297"/>
            <a:ext cx="2710367" cy="4115240"/>
          </a:xfrm>
          <a:prstGeom prst="rect">
            <a:avLst/>
          </a:prstGeom>
        </p:spPr>
      </p:pic>
      <p:pic>
        <p:nvPicPr>
          <p:cNvPr id="40" name="Picture 39">
            <a:extLst>
              <a:ext uri="{FF2B5EF4-FFF2-40B4-BE49-F238E27FC236}">
                <a16:creationId xmlns:a16="http://schemas.microsoft.com/office/drawing/2014/main" id="{7AFEE4B2-A7DF-6867-3890-53A2D3BD8259}"/>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792682" y="-2581628"/>
            <a:ext cx="3069265" cy="2298940"/>
          </a:xfrm>
          <a:prstGeom prst="rect">
            <a:avLst/>
          </a:prstGeom>
        </p:spPr>
      </p:pic>
      <p:pic>
        <p:nvPicPr>
          <p:cNvPr id="41" name="Picture 40">
            <a:extLst>
              <a:ext uri="{FF2B5EF4-FFF2-40B4-BE49-F238E27FC236}">
                <a16:creationId xmlns:a16="http://schemas.microsoft.com/office/drawing/2014/main" id="{CA5A4CD6-04F7-817D-5E30-D4B2F6066F62}"/>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0716367" y="-2040635"/>
            <a:ext cx="3781962" cy="1757947"/>
          </a:xfrm>
          <a:prstGeom prst="rect">
            <a:avLst/>
          </a:prstGeom>
        </p:spPr>
      </p:pic>
      <p:sp>
        <p:nvSpPr>
          <p:cNvPr id="42" name="TextBox 41">
            <a:extLst>
              <a:ext uri="{FF2B5EF4-FFF2-40B4-BE49-F238E27FC236}">
                <a16:creationId xmlns:a16="http://schemas.microsoft.com/office/drawing/2014/main" id="{0100510B-0FD5-AB09-AF9C-E5E483A0244C}"/>
              </a:ext>
            </a:extLst>
          </p:cNvPr>
          <p:cNvSpPr txBox="1"/>
          <p:nvPr/>
        </p:nvSpPr>
        <p:spPr>
          <a:xfrm>
            <a:off x="-14372527" y="3101942"/>
            <a:ext cx="2838893" cy="523220"/>
          </a:xfrm>
          <a:prstGeom prst="rect">
            <a:avLst/>
          </a:prstGeom>
          <a:noFill/>
        </p:spPr>
        <p:txBody>
          <a:bodyPr wrap="square" rtlCol="1">
            <a:spAutoFit/>
          </a:bodyPr>
          <a:lstStyle/>
          <a:p>
            <a:r>
              <a:rPr lang="fa-IR" sz="2800" b="1" dirty="0">
                <a:latin typeface="Adobe Arabic" panose="02040503050201020203" pitchFamily="18" charset="-78"/>
                <a:cs typeface="Adobe Arabic" panose="02040503050201020203" pitchFamily="18" charset="-78"/>
              </a:rPr>
              <a:t>آیت الله کاشانی</a:t>
            </a:r>
          </a:p>
        </p:txBody>
      </p:sp>
      <p:sp>
        <p:nvSpPr>
          <p:cNvPr id="43" name="TextBox 42">
            <a:extLst>
              <a:ext uri="{FF2B5EF4-FFF2-40B4-BE49-F238E27FC236}">
                <a16:creationId xmlns:a16="http://schemas.microsoft.com/office/drawing/2014/main" id="{AE2B3EE3-C564-E305-0069-B5C4BA6A8942}"/>
              </a:ext>
            </a:extLst>
          </p:cNvPr>
          <p:cNvSpPr txBox="1"/>
          <p:nvPr/>
        </p:nvSpPr>
        <p:spPr>
          <a:xfrm>
            <a:off x="-5134287" y="-95257"/>
            <a:ext cx="1504174" cy="1200329"/>
          </a:xfrm>
          <a:prstGeom prst="rect">
            <a:avLst/>
          </a:prstGeom>
          <a:noFill/>
        </p:spPr>
        <p:txBody>
          <a:bodyPr wrap="square" rtlCol="1">
            <a:spAutoFit/>
          </a:bodyPr>
          <a:lstStyle/>
          <a:p>
            <a:r>
              <a:rPr lang="fa-IR" b="1" i="0" dirty="0">
                <a:solidFill>
                  <a:srgbClr val="101418"/>
                </a:solidFill>
                <a:effectLst/>
                <a:latin typeface="Adobe Arabic" panose="02040503050201020203" pitchFamily="18" charset="-78"/>
                <a:cs typeface="Adobe Arabic" panose="02040503050201020203" pitchFamily="18" charset="-78"/>
              </a:rPr>
              <a:t>مجلس‌های ششم تا دوازدهم</a:t>
            </a:r>
          </a:p>
          <a:p>
            <a:r>
              <a:rPr lang="fa-IR" b="1" dirty="0">
                <a:solidFill>
                  <a:srgbClr val="101418"/>
                </a:solidFill>
                <a:latin typeface="Adobe Arabic" panose="02040503050201020203" pitchFamily="18" charset="-78"/>
                <a:cs typeface="Adobe Arabic" panose="02040503050201020203" pitchFamily="18" charset="-78"/>
              </a:rPr>
              <a:t>در دوران پهلوی اول</a:t>
            </a:r>
            <a:endParaRPr lang="fa-IR" dirty="0">
              <a:latin typeface="Adobe Arabic" panose="02040503050201020203" pitchFamily="18" charset="-78"/>
              <a:cs typeface="Adobe Arabic" panose="02040503050201020203" pitchFamily="18" charset="-78"/>
            </a:endParaRPr>
          </a:p>
        </p:txBody>
      </p:sp>
      <p:pic>
        <p:nvPicPr>
          <p:cNvPr id="44" name="Picture 43">
            <a:extLst>
              <a:ext uri="{FF2B5EF4-FFF2-40B4-BE49-F238E27FC236}">
                <a16:creationId xmlns:a16="http://schemas.microsoft.com/office/drawing/2014/main" id="{4482BD77-102C-8B77-B015-DC18A55B77D3}"/>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408373" y="1219950"/>
            <a:ext cx="2548172" cy="1911129"/>
          </a:xfrm>
          <a:prstGeom prst="rect">
            <a:avLst/>
          </a:prstGeom>
        </p:spPr>
      </p:pic>
      <p:sp>
        <p:nvSpPr>
          <p:cNvPr id="45" name="TextBox 44">
            <a:extLst>
              <a:ext uri="{FF2B5EF4-FFF2-40B4-BE49-F238E27FC236}">
                <a16:creationId xmlns:a16="http://schemas.microsoft.com/office/drawing/2014/main" id="{E7A482EC-693F-70AE-48A9-C52234F624D7}"/>
              </a:ext>
            </a:extLst>
          </p:cNvPr>
          <p:cNvSpPr txBox="1"/>
          <p:nvPr/>
        </p:nvSpPr>
        <p:spPr>
          <a:xfrm>
            <a:off x="-8965268" y="2786885"/>
            <a:ext cx="2383695" cy="369332"/>
          </a:xfrm>
          <a:prstGeom prst="rect">
            <a:avLst/>
          </a:prstGeom>
          <a:solidFill>
            <a:schemeClr val="bg1"/>
          </a:solidFill>
        </p:spPr>
        <p:txBody>
          <a:bodyPr wrap="square" rtlCol="1">
            <a:spAutoFit/>
          </a:bodyPr>
          <a:lstStyle/>
          <a:p>
            <a:r>
              <a:rPr lang="fa-IR" dirty="0">
                <a:latin typeface="Adobe Arabic" panose="02040503050201020203" pitchFamily="18" charset="-78"/>
                <a:cs typeface="Adobe Arabic" panose="02040503050201020203" pitchFamily="18" charset="-78"/>
              </a:rPr>
              <a:t>ساختمان بهارستان 1320</a:t>
            </a:r>
          </a:p>
        </p:txBody>
      </p:sp>
      <p:sp>
        <p:nvSpPr>
          <p:cNvPr id="46" name="TextBox 45">
            <a:extLst>
              <a:ext uri="{FF2B5EF4-FFF2-40B4-BE49-F238E27FC236}">
                <a16:creationId xmlns:a16="http://schemas.microsoft.com/office/drawing/2014/main" id="{3138F24C-82C5-A382-668A-7BF2E0DCC9CF}"/>
              </a:ext>
            </a:extLst>
          </p:cNvPr>
          <p:cNvSpPr txBox="1"/>
          <p:nvPr/>
        </p:nvSpPr>
        <p:spPr>
          <a:xfrm>
            <a:off x="-6470294" y="-118965"/>
            <a:ext cx="1150323" cy="1200329"/>
          </a:xfrm>
          <a:prstGeom prst="rect">
            <a:avLst/>
          </a:prstGeom>
          <a:noFill/>
        </p:spPr>
        <p:txBody>
          <a:bodyPr wrap="square" rtlCol="1">
            <a:spAutoFit/>
          </a:bodyPr>
          <a:lstStyle/>
          <a:p>
            <a:r>
              <a:rPr lang="fa-IR" b="1" dirty="0">
                <a:latin typeface="Adobe Arabic" panose="02040503050201020203" pitchFamily="18" charset="-78"/>
                <a:cs typeface="Adobe Arabic" panose="02040503050201020203" pitchFamily="18" charset="-78"/>
              </a:rPr>
              <a:t>سیزدهم تا بیست و چهارم </a:t>
            </a:r>
          </a:p>
          <a:p>
            <a:r>
              <a:rPr lang="fa-IR" b="1" dirty="0">
                <a:latin typeface="Adobe Arabic" panose="02040503050201020203" pitchFamily="18" charset="-78"/>
                <a:cs typeface="Adobe Arabic" panose="02040503050201020203" pitchFamily="18" charset="-78"/>
              </a:rPr>
              <a:t>پهلوی دوم</a:t>
            </a:r>
          </a:p>
        </p:txBody>
      </p:sp>
    </p:spTree>
    <p:extLst>
      <p:ext uri="{BB962C8B-B14F-4D97-AF65-F5344CB8AC3E}">
        <p14:creationId xmlns:p14="http://schemas.microsoft.com/office/powerpoint/2010/main" val="8914741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00A31-777D-DB6F-2CF7-B72762FF2ED3}"/>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5B5CC432-8218-D9E8-358C-635A9C9A4DE7}"/>
              </a:ext>
            </a:extLst>
          </p:cNvPr>
          <p:cNvSpPr/>
          <p:nvPr/>
        </p:nvSpPr>
        <p:spPr>
          <a:xfrm>
            <a:off x="0" y="0"/>
            <a:ext cx="12192000" cy="6858000"/>
          </a:xfrm>
          <a:prstGeom prst="rect">
            <a:avLst/>
          </a:prstGeom>
          <a:solidFill>
            <a:schemeClr val="tx1"/>
          </a:solidFill>
        </p:spPr>
        <p:style>
          <a:lnRef idx="2">
            <a:schemeClr val="dk1"/>
          </a:lnRef>
          <a:fillRef idx="1">
            <a:schemeClr val="lt1"/>
          </a:fillRef>
          <a:effectRef idx="0">
            <a:schemeClr val="dk1"/>
          </a:effectRef>
          <a:fontRef idx="minor">
            <a:schemeClr val="dk1"/>
          </a:fontRef>
        </p:style>
        <p:txBody>
          <a:bodyPr rtlCol="1" anchor="ctr"/>
          <a:lstStyle/>
          <a:p>
            <a:pPr algn="ctr"/>
            <a:endParaRPr lang="fa-IR"/>
          </a:p>
        </p:txBody>
      </p:sp>
      <p:sp>
        <p:nvSpPr>
          <p:cNvPr id="11" name="TextBox 10">
            <a:extLst>
              <a:ext uri="{FF2B5EF4-FFF2-40B4-BE49-F238E27FC236}">
                <a16:creationId xmlns:a16="http://schemas.microsoft.com/office/drawing/2014/main" id="{46E44D9C-A0D7-9FB6-BF42-F3689D78DF0E}"/>
              </a:ext>
            </a:extLst>
          </p:cNvPr>
          <p:cNvSpPr txBox="1"/>
          <p:nvPr/>
        </p:nvSpPr>
        <p:spPr>
          <a:xfrm>
            <a:off x="1477926" y="587490"/>
            <a:ext cx="10057048" cy="769441"/>
          </a:xfrm>
          <a:prstGeom prst="rect">
            <a:avLst/>
          </a:prstGeom>
          <a:noFill/>
        </p:spPr>
        <p:txBody>
          <a:bodyPr wrap="square" rtlCol="1">
            <a:spAutoFit/>
          </a:bodyPr>
          <a:lstStyle/>
          <a:p>
            <a:pPr algn="ctr"/>
            <a:r>
              <a:rPr lang="fa-IR" sz="4400" dirty="0">
                <a:solidFill>
                  <a:schemeClr val="bg1"/>
                </a:solidFill>
                <a:latin typeface="IRPooya" panose="02000503000000020002" pitchFamily="2" charset="-78"/>
                <a:cs typeface="IRPooya" panose="02000503000000020002" pitchFamily="2" charset="-78"/>
              </a:rPr>
              <a:t> </a:t>
            </a:r>
            <a:r>
              <a:rPr lang="fa-IR" sz="4400" b="1" dirty="0">
                <a:solidFill>
                  <a:srgbClr val="F5DAB3"/>
                </a:solidFill>
                <a:cs typeface="B Ferdosi" panose="00000400000000000000" pitchFamily="2" charset="-78"/>
              </a:rPr>
              <a:t>پایگاه مشروعیت قدرت صفوی/ تصوف عرفانی</a:t>
            </a:r>
          </a:p>
        </p:txBody>
      </p:sp>
      <p:cxnSp>
        <p:nvCxnSpPr>
          <p:cNvPr id="21" name="Connector: Elbow 20">
            <a:extLst>
              <a:ext uri="{FF2B5EF4-FFF2-40B4-BE49-F238E27FC236}">
                <a16:creationId xmlns:a16="http://schemas.microsoft.com/office/drawing/2014/main" id="{CCC073D8-CD88-065F-8D07-D13C39B6ECD8}"/>
              </a:ext>
            </a:extLst>
          </p:cNvPr>
          <p:cNvCxnSpPr/>
          <p:nvPr/>
        </p:nvCxnSpPr>
        <p:spPr>
          <a:xfrm rot="5400000">
            <a:off x="10461380" y="4951201"/>
            <a:ext cx="1397310" cy="576854"/>
          </a:xfrm>
          <a:prstGeom prst="bentConnector3">
            <a:avLst>
              <a:gd name="adj1" fmla="val 99018"/>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4" name="Straight Connector 3">
            <a:extLst>
              <a:ext uri="{FF2B5EF4-FFF2-40B4-BE49-F238E27FC236}">
                <a16:creationId xmlns:a16="http://schemas.microsoft.com/office/drawing/2014/main" id="{6D2C106B-533B-979F-4915-3FD4E940B941}"/>
              </a:ext>
            </a:extLst>
          </p:cNvPr>
          <p:cNvCxnSpPr/>
          <p:nvPr/>
        </p:nvCxnSpPr>
        <p:spPr>
          <a:xfrm>
            <a:off x="1148316" y="919716"/>
            <a:ext cx="0" cy="5018567"/>
          </a:xfrm>
          <a:prstGeom prst="line">
            <a:avLst/>
          </a:prstGeom>
          <a:ln w="38100">
            <a:solidFill>
              <a:schemeClr val="bg1"/>
            </a:solidFill>
            <a:prstDash val="sysDash"/>
          </a:ln>
        </p:spPr>
        <p:style>
          <a:lnRef idx="1">
            <a:schemeClr val="accent3"/>
          </a:lnRef>
          <a:fillRef idx="0">
            <a:schemeClr val="accent3"/>
          </a:fillRef>
          <a:effectRef idx="0">
            <a:schemeClr val="accent3"/>
          </a:effectRef>
          <a:fontRef idx="minor">
            <a:schemeClr val="tx1"/>
          </a:fontRef>
        </p:style>
      </p:cxnSp>
      <p:sp>
        <p:nvSpPr>
          <p:cNvPr id="6" name="TextBox 5">
            <a:extLst>
              <a:ext uri="{FF2B5EF4-FFF2-40B4-BE49-F238E27FC236}">
                <a16:creationId xmlns:a16="http://schemas.microsoft.com/office/drawing/2014/main" id="{D6E172A5-DD42-42D0-06B8-AD7CE9A8274D}"/>
              </a:ext>
            </a:extLst>
          </p:cNvPr>
          <p:cNvSpPr txBox="1"/>
          <p:nvPr/>
        </p:nvSpPr>
        <p:spPr>
          <a:xfrm>
            <a:off x="1658940" y="1356931"/>
            <a:ext cx="5314295" cy="5078313"/>
          </a:xfrm>
          <a:prstGeom prst="rect">
            <a:avLst/>
          </a:prstGeom>
          <a:solidFill>
            <a:schemeClr val="accent1">
              <a:lumMod val="75000"/>
            </a:schemeClr>
          </a:solidFill>
        </p:spPr>
        <p:txBody>
          <a:bodyPr wrap="square" rtlCol="1">
            <a:spAutoFit/>
          </a:bodyPr>
          <a:lstStyle/>
          <a:p>
            <a:pPr lvl="0" algn="just" rtl="1"/>
            <a:r>
              <a:rPr lang="fa-IR" dirty="0">
                <a:solidFill>
                  <a:schemeClr val="bg1"/>
                </a:solidFill>
                <a:latin typeface="IRPooya" panose="02000503000000020002" pitchFamily="2" charset="-78"/>
                <a:cs typeface="IRPooya" panose="02000503000000020002" pitchFamily="2" charset="-78"/>
              </a:rPr>
              <a:t>خاندان صفویه پس از </a:t>
            </a:r>
            <a:r>
              <a:rPr lang="fa-IR" dirty="0" err="1">
                <a:solidFill>
                  <a:schemeClr val="bg1"/>
                </a:solidFill>
                <a:latin typeface="IRPooya" panose="02000503000000020002" pitchFamily="2" charset="-78"/>
                <a:cs typeface="IRPooya" panose="02000503000000020002" pitchFamily="2" charset="-78"/>
              </a:rPr>
              <a:t>شکل‌گیری</a:t>
            </a:r>
            <a:r>
              <a:rPr lang="fa-IR" dirty="0">
                <a:solidFill>
                  <a:schemeClr val="bg1"/>
                </a:solidFill>
                <a:latin typeface="IRPooya" panose="02000503000000020002" pitchFamily="2" charset="-78"/>
                <a:cs typeface="IRPooya" panose="02000503000000020002" pitchFamily="2" charset="-78"/>
              </a:rPr>
              <a:t> طریقت صوفیه توسط شیخ صفی الدین اردبیلی در قرن هفتم قمری تبدیل به مراد و قطب عرفانی صوفیان شمال غرب ایران شدند؛ در نیمه قرن نهم با ظهور </a:t>
            </a:r>
            <a:r>
              <a:rPr lang="fa-IR" dirty="0" err="1">
                <a:solidFill>
                  <a:schemeClr val="bg1"/>
                </a:solidFill>
                <a:latin typeface="IRPooya" panose="02000503000000020002" pitchFamily="2" charset="-78"/>
                <a:cs typeface="IRPooya" panose="02000503000000020002" pitchFamily="2" charset="-78"/>
              </a:rPr>
              <a:t>شخصیت‌هایی</a:t>
            </a:r>
            <a:r>
              <a:rPr lang="fa-IR" dirty="0">
                <a:solidFill>
                  <a:schemeClr val="bg1"/>
                </a:solidFill>
                <a:latin typeface="IRPooya" panose="02000503000000020002" pitchFamily="2" charset="-78"/>
                <a:cs typeface="IRPooya" panose="02000503000000020002" pitchFamily="2" charset="-78"/>
              </a:rPr>
              <a:t> چون شیخ جنید و شیخ حیدر، طریقیت صوفیانه، تبدیل به یک نهضت مذهبی و سیاسی شد؛که طبیعتا محور رهبری این نهضت بزرگان خاندان صفویه بودند. اسماعیل میرزا که پسر شیخ حیدر؛ </a:t>
            </a:r>
            <a:r>
              <a:rPr lang="fa-IR" dirty="0" err="1">
                <a:solidFill>
                  <a:schemeClr val="bg1"/>
                </a:solidFill>
                <a:latin typeface="IRPooya" panose="02000503000000020002" pitchFamily="2" charset="-78"/>
                <a:cs typeface="IRPooya" panose="02000503000000020002" pitchFamily="2" charset="-78"/>
              </a:rPr>
              <a:t>وسر</a:t>
            </a:r>
            <a:r>
              <a:rPr lang="fa-IR" dirty="0">
                <a:solidFill>
                  <a:schemeClr val="bg1"/>
                </a:solidFill>
                <a:latin typeface="IRPooya" panose="02000503000000020002" pitchFamily="2" charset="-78"/>
                <a:cs typeface="IRPooya" panose="02000503000000020002" pitchFamily="2" charset="-78"/>
              </a:rPr>
              <a:t> حلقه مریدان قزلباش است </a:t>
            </a:r>
            <a:r>
              <a:rPr lang="fa-IR" dirty="0" err="1">
                <a:solidFill>
                  <a:schemeClr val="bg1"/>
                </a:solidFill>
                <a:latin typeface="IRPooya" panose="02000503000000020002" pitchFamily="2" charset="-78"/>
                <a:cs typeface="IRPooya" panose="02000503000000020002" pitchFamily="2" charset="-78"/>
              </a:rPr>
              <a:t>می‌تواند</a:t>
            </a:r>
            <a:r>
              <a:rPr lang="fa-IR" dirty="0">
                <a:solidFill>
                  <a:schemeClr val="bg1"/>
                </a:solidFill>
                <a:latin typeface="IRPooya" panose="02000503000000020002" pitchFamily="2" charset="-78"/>
                <a:cs typeface="IRPooya" panose="02000503000000020002" pitchFamily="2" charset="-78"/>
              </a:rPr>
              <a:t> با فتح تبریز، صفویه را وارد مرحله جدیدی از حیات خود کند.گسترش فتوحات اسماعیل میرزا باعث تشکیل حکومت صفویه به مرکزیت اصفهان </a:t>
            </a:r>
            <a:r>
              <a:rPr lang="fa-IR" dirty="0" err="1">
                <a:solidFill>
                  <a:schemeClr val="bg1"/>
                </a:solidFill>
                <a:latin typeface="IRPooya" panose="02000503000000020002" pitchFamily="2" charset="-78"/>
                <a:cs typeface="IRPooya" panose="02000503000000020002" pitchFamily="2" charset="-78"/>
              </a:rPr>
              <a:t>می‌شود</a:t>
            </a:r>
            <a:r>
              <a:rPr lang="fa-IR" dirty="0">
                <a:solidFill>
                  <a:schemeClr val="bg1"/>
                </a:solidFill>
                <a:latin typeface="IRPooya" panose="02000503000000020002" pitchFamily="2" charset="-78"/>
                <a:cs typeface="IRPooya" panose="02000503000000020002" pitchFamily="2" charset="-78"/>
              </a:rPr>
              <a:t>. که </a:t>
            </a:r>
            <a:r>
              <a:rPr lang="fa-IR" dirty="0" err="1">
                <a:solidFill>
                  <a:schemeClr val="bg1"/>
                </a:solidFill>
                <a:latin typeface="IRPooya" panose="02000503000000020002" pitchFamily="2" charset="-78"/>
                <a:cs typeface="IRPooya" panose="02000503000000020002" pitchFamily="2" charset="-78"/>
              </a:rPr>
              <a:t>می‌توان</a:t>
            </a:r>
            <a:r>
              <a:rPr lang="fa-IR" dirty="0">
                <a:solidFill>
                  <a:schemeClr val="bg1"/>
                </a:solidFill>
                <a:latin typeface="IRPooya" panose="02000503000000020002" pitchFamily="2" charset="-78"/>
                <a:cs typeface="IRPooya" panose="02000503000000020002" pitchFamily="2" charset="-78"/>
              </a:rPr>
              <a:t> گفت منبع قدرت صفویه در میان وفاداران و سربازان خود عهد میان مرید و مرادان است. این ارتباط اما با شکل گیری حکومت آرام آرام کم شده به </a:t>
            </a:r>
            <a:r>
              <a:rPr lang="fa-IR" dirty="0" err="1">
                <a:solidFill>
                  <a:schemeClr val="bg1"/>
                </a:solidFill>
                <a:latin typeface="IRPooya" panose="02000503000000020002" pitchFamily="2" charset="-78"/>
                <a:cs typeface="IRPooya" panose="02000503000000020002" pitchFamily="2" charset="-78"/>
              </a:rPr>
              <a:t>گونه‌ای</a:t>
            </a:r>
            <a:r>
              <a:rPr lang="fa-IR" dirty="0">
                <a:solidFill>
                  <a:schemeClr val="bg1"/>
                </a:solidFill>
                <a:latin typeface="IRPooya" panose="02000503000000020002" pitchFamily="2" charset="-78"/>
                <a:cs typeface="IRPooya" panose="02000503000000020002" pitchFamily="2" charset="-78"/>
              </a:rPr>
              <a:t> که در اواخر دوران صفوی قزلباشان که پیروان ابتدایی شاهان صفوی بودند در مناصب پست قرار گرفته و نیروی نظامی حکومت صفوی توسط مواجب بگیران تاجیک تامین </a:t>
            </a:r>
            <a:r>
              <a:rPr lang="fa-IR" dirty="0" err="1">
                <a:solidFill>
                  <a:schemeClr val="bg1"/>
                </a:solidFill>
                <a:latin typeface="IRPooya" panose="02000503000000020002" pitchFamily="2" charset="-78"/>
                <a:cs typeface="IRPooya" panose="02000503000000020002" pitchFamily="2" charset="-78"/>
              </a:rPr>
              <a:t>می‌شود</a:t>
            </a:r>
            <a:r>
              <a:rPr lang="fa-IR" dirty="0">
                <a:solidFill>
                  <a:schemeClr val="bg1"/>
                </a:solidFill>
                <a:latin typeface="IRPooya" panose="02000503000000020002" pitchFamily="2" charset="-78"/>
                <a:cs typeface="IRPooya" panose="02000503000000020002" pitchFamily="2" charset="-78"/>
              </a:rPr>
              <a:t>. پس </a:t>
            </a:r>
            <a:r>
              <a:rPr lang="fa-IR" dirty="0" err="1">
                <a:solidFill>
                  <a:schemeClr val="bg1"/>
                </a:solidFill>
                <a:latin typeface="IRPooya" panose="02000503000000020002" pitchFamily="2" charset="-78"/>
                <a:cs typeface="IRPooya" panose="02000503000000020002" pitchFamily="2" charset="-78"/>
              </a:rPr>
              <a:t>می‌توان</a:t>
            </a:r>
            <a:r>
              <a:rPr lang="fa-IR" dirty="0">
                <a:solidFill>
                  <a:schemeClr val="bg1"/>
                </a:solidFill>
                <a:latin typeface="IRPooya" panose="02000503000000020002" pitchFamily="2" charset="-78"/>
                <a:cs typeface="IRPooya" panose="02000503000000020002" pitchFamily="2" charset="-78"/>
              </a:rPr>
              <a:t> گفت پایگاه قطب عرفانی بیشتر در دوران نهضت و ابتدای دوران پادشاهی خاندان صفویه، آن هم حلقه نظامیان قزلباش و مردم متمایل به مسلک صوفیه کارساز بوده است که بیشتر در شمال غرب ایران تمرکز داشتند</a:t>
            </a:r>
            <a:r>
              <a:rPr lang="fa-IR" dirty="0"/>
              <a:t>.</a:t>
            </a:r>
            <a:endParaRPr lang="en-US" dirty="0"/>
          </a:p>
        </p:txBody>
      </p:sp>
      <p:pic>
        <p:nvPicPr>
          <p:cNvPr id="9" name="Picture 8">
            <a:extLst>
              <a:ext uri="{FF2B5EF4-FFF2-40B4-BE49-F238E27FC236}">
                <a16:creationId xmlns:a16="http://schemas.microsoft.com/office/drawing/2014/main" id="{6C384667-CF49-2D46-6FAB-5D89CBB993CA}"/>
              </a:ext>
            </a:extLst>
          </p:cNvPr>
          <p:cNvPicPr>
            <a:picLocks noChangeAspect="1"/>
          </p:cNvPicPr>
          <p:nvPr/>
        </p:nvPicPr>
        <p:blipFill>
          <a:blip r:embed="rId2">
            <a:extLst>
              <a:ext uri="{28A0092B-C50C-407E-A947-70E740481C1C}">
                <a14:useLocalDpi xmlns:a14="http://schemas.microsoft.com/office/drawing/2010/main" val="0"/>
              </a:ext>
            </a:extLst>
          </a:blip>
          <a:srcRect l="-436" r="-1033" b="1762"/>
          <a:stretch/>
        </p:blipFill>
        <p:spPr>
          <a:xfrm>
            <a:off x="7630261" y="1589815"/>
            <a:ext cx="3846789" cy="3384956"/>
          </a:xfrm>
          <a:prstGeom prst="rect">
            <a:avLst/>
          </a:prstGeom>
        </p:spPr>
      </p:pic>
    </p:spTree>
    <p:extLst>
      <p:ext uri="{BB962C8B-B14F-4D97-AF65-F5344CB8AC3E}">
        <p14:creationId xmlns:p14="http://schemas.microsoft.com/office/powerpoint/2010/main" val="3884278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00A31-777D-DB6F-2CF7-B72762FF2ED3}"/>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5B5CC432-8218-D9E8-358C-635A9C9A4DE7}"/>
              </a:ext>
            </a:extLst>
          </p:cNvPr>
          <p:cNvSpPr/>
          <p:nvPr/>
        </p:nvSpPr>
        <p:spPr>
          <a:xfrm>
            <a:off x="0" y="0"/>
            <a:ext cx="12192000" cy="6858000"/>
          </a:xfrm>
          <a:prstGeom prst="rect">
            <a:avLst/>
          </a:prstGeom>
          <a:solidFill>
            <a:schemeClr val="tx1"/>
          </a:solidFill>
        </p:spPr>
        <p:style>
          <a:lnRef idx="2">
            <a:schemeClr val="dk1"/>
          </a:lnRef>
          <a:fillRef idx="1">
            <a:schemeClr val="lt1"/>
          </a:fillRef>
          <a:effectRef idx="0">
            <a:schemeClr val="dk1"/>
          </a:effectRef>
          <a:fontRef idx="minor">
            <a:schemeClr val="dk1"/>
          </a:fontRef>
        </p:style>
        <p:txBody>
          <a:bodyPr rtlCol="1" anchor="ctr"/>
          <a:lstStyle/>
          <a:p>
            <a:pPr algn="ctr"/>
            <a:endParaRPr lang="fa-IR"/>
          </a:p>
        </p:txBody>
      </p:sp>
      <p:sp>
        <p:nvSpPr>
          <p:cNvPr id="11" name="TextBox 10">
            <a:extLst>
              <a:ext uri="{FF2B5EF4-FFF2-40B4-BE49-F238E27FC236}">
                <a16:creationId xmlns:a16="http://schemas.microsoft.com/office/drawing/2014/main" id="{46E44D9C-A0D7-9FB6-BF42-F3689D78DF0E}"/>
              </a:ext>
            </a:extLst>
          </p:cNvPr>
          <p:cNvSpPr txBox="1"/>
          <p:nvPr/>
        </p:nvSpPr>
        <p:spPr>
          <a:xfrm>
            <a:off x="1477926" y="587490"/>
            <a:ext cx="10057048" cy="769441"/>
          </a:xfrm>
          <a:prstGeom prst="rect">
            <a:avLst/>
          </a:prstGeom>
          <a:noFill/>
        </p:spPr>
        <p:txBody>
          <a:bodyPr wrap="square" rtlCol="1">
            <a:spAutoFit/>
          </a:bodyPr>
          <a:lstStyle/>
          <a:p>
            <a:pPr algn="ctr"/>
            <a:r>
              <a:rPr lang="fa-IR" sz="4400" dirty="0">
                <a:solidFill>
                  <a:schemeClr val="bg1"/>
                </a:solidFill>
                <a:latin typeface="IRPooya" panose="02000503000000020002" pitchFamily="2" charset="-78"/>
                <a:cs typeface="IRPooya" panose="02000503000000020002" pitchFamily="2" charset="-78"/>
              </a:rPr>
              <a:t> </a:t>
            </a:r>
            <a:r>
              <a:rPr lang="fa-IR" sz="4400" b="1" dirty="0">
                <a:solidFill>
                  <a:srgbClr val="F5DAB3"/>
                </a:solidFill>
                <a:cs typeface="B Ferdosi" panose="00000400000000000000" pitchFamily="2" charset="-78"/>
              </a:rPr>
              <a:t>پایگاه مشروعیت قدرت صفوی/ فره ایزدی</a:t>
            </a:r>
          </a:p>
        </p:txBody>
      </p:sp>
      <p:cxnSp>
        <p:nvCxnSpPr>
          <p:cNvPr id="21" name="Connector: Elbow 20">
            <a:extLst>
              <a:ext uri="{FF2B5EF4-FFF2-40B4-BE49-F238E27FC236}">
                <a16:creationId xmlns:a16="http://schemas.microsoft.com/office/drawing/2014/main" id="{CCC073D8-CD88-065F-8D07-D13C39B6ECD8}"/>
              </a:ext>
            </a:extLst>
          </p:cNvPr>
          <p:cNvCxnSpPr/>
          <p:nvPr/>
        </p:nvCxnSpPr>
        <p:spPr>
          <a:xfrm rot="5400000">
            <a:off x="10461380" y="4951201"/>
            <a:ext cx="1397310" cy="576854"/>
          </a:xfrm>
          <a:prstGeom prst="bentConnector3">
            <a:avLst>
              <a:gd name="adj1" fmla="val 99018"/>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4" name="Straight Connector 3">
            <a:extLst>
              <a:ext uri="{FF2B5EF4-FFF2-40B4-BE49-F238E27FC236}">
                <a16:creationId xmlns:a16="http://schemas.microsoft.com/office/drawing/2014/main" id="{6D2C106B-533B-979F-4915-3FD4E940B941}"/>
              </a:ext>
            </a:extLst>
          </p:cNvPr>
          <p:cNvCxnSpPr/>
          <p:nvPr/>
        </p:nvCxnSpPr>
        <p:spPr>
          <a:xfrm>
            <a:off x="1148316" y="919716"/>
            <a:ext cx="0" cy="5018567"/>
          </a:xfrm>
          <a:prstGeom prst="line">
            <a:avLst/>
          </a:prstGeom>
          <a:ln w="38100">
            <a:solidFill>
              <a:schemeClr val="bg1"/>
            </a:solidFill>
            <a:prstDash val="sysDash"/>
          </a:ln>
        </p:spPr>
        <p:style>
          <a:lnRef idx="1">
            <a:schemeClr val="accent3"/>
          </a:lnRef>
          <a:fillRef idx="0">
            <a:schemeClr val="accent3"/>
          </a:fillRef>
          <a:effectRef idx="0">
            <a:schemeClr val="accent3"/>
          </a:effectRef>
          <a:fontRef idx="minor">
            <a:schemeClr val="tx1"/>
          </a:fontRef>
        </p:style>
      </p:cxnSp>
      <p:sp>
        <p:nvSpPr>
          <p:cNvPr id="6" name="TextBox 5">
            <a:extLst>
              <a:ext uri="{FF2B5EF4-FFF2-40B4-BE49-F238E27FC236}">
                <a16:creationId xmlns:a16="http://schemas.microsoft.com/office/drawing/2014/main" id="{D6E172A5-DD42-42D0-06B8-AD7CE9A8274D}"/>
              </a:ext>
            </a:extLst>
          </p:cNvPr>
          <p:cNvSpPr txBox="1"/>
          <p:nvPr/>
        </p:nvSpPr>
        <p:spPr>
          <a:xfrm>
            <a:off x="1658940" y="1356931"/>
            <a:ext cx="5314295" cy="1754326"/>
          </a:xfrm>
          <a:prstGeom prst="rect">
            <a:avLst/>
          </a:prstGeom>
          <a:solidFill>
            <a:schemeClr val="accent1">
              <a:lumMod val="75000"/>
            </a:schemeClr>
          </a:solidFill>
        </p:spPr>
        <p:txBody>
          <a:bodyPr wrap="square" rtlCol="1">
            <a:spAutoFit/>
          </a:bodyPr>
          <a:lstStyle/>
          <a:p>
            <a:pPr lvl="0" algn="just" rtl="1"/>
            <a:r>
              <a:rPr lang="fa-IR" dirty="0">
                <a:solidFill>
                  <a:schemeClr val="bg1"/>
                </a:solidFill>
                <a:latin typeface="IRPooya" panose="02000503000000020002" pitchFamily="2" charset="-78"/>
                <a:cs typeface="IRPooya" panose="02000503000000020002" pitchFamily="2" charset="-78"/>
              </a:rPr>
              <a:t>فره ایزدی: فره </a:t>
            </a:r>
            <a:r>
              <a:rPr lang="fa-IR" dirty="0" err="1">
                <a:solidFill>
                  <a:schemeClr val="bg1"/>
                </a:solidFill>
                <a:latin typeface="IRPooya" panose="02000503000000020002" pitchFamily="2" charset="-78"/>
                <a:cs typeface="IRPooya" panose="02000503000000020002" pitchFamily="2" charset="-78"/>
              </a:rPr>
              <a:t>ایزدی،جایگاه</a:t>
            </a:r>
            <a:r>
              <a:rPr lang="fa-IR" dirty="0">
                <a:solidFill>
                  <a:schemeClr val="bg1"/>
                </a:solidFill>
                <a:latin typeface="IRPooya" panose="02000503000000020002" pitchFamily="2" charset="-78"/>
                <a:cs typeface="IRPooya" panose="02000503000000020002" pitchFamily="2" charset="-78"/>
              </a:rPr>
              <a:t> شاهان باستانی ایرانی بود که شاهان صفوی هم از این عنوان بی بهره نبودند. اعتقاد به فره ایزدی بودن شاه در طول زمان دچار تکامل شد و با آمیخته شدن آن با ادبیات دینی در قالب مفهوم ظل الله (سایه خدا) معنا پیدا کرد. این پایگاه با توجه به </a:t>
            </a:r>
            <a:r>
              <a:rPr lang="fa-IR" dirty="0" err="1">
                <a:solidFill>
                  <a:schemeClr val="bg1"/>
                </a:solidFill>
                <a:latin typeface="IRPooya" panose="02000503000000020002" pitchFamily="2" charset="-78"/>
                <a:cs typeface="IRPooya" panose="02000503000000020002" pitchFamily="2" charset="-78"/>
              </a:rPr>
              <a:t>ریشه‌دار</a:t>
            </a:r>
            <a:r>
              <a:rPr lang="fa-IR" dirty="0">
                <a:solidFill>
                  <a:schemeClr val="bg1"/>
                </a:solidFill>
                <a:latin typeface="IRPooya" panose="02000503000000020002" pitchFamily="2" charset="-78"/>
                <a:cs typeface="IRPooya" panose="02000503000000020002" pitchFamily="2" charset="-78"/>
              </a:rPr>
              <a:t> بودن آن در ذهنیت مردم از روز های ابتدایی </a:t>
            </a:r>
            <a:r>
              <a:rPr lang="fa-IR" dirty="0" err="1">
                <a:solidFill>
                  <a:schemeClr val="bg1"/>
                </a:solidFill>
                <a:latin typeface="IRPooya" panose="02000503000000020002" pitchFamily="2" charset="-78"/>
                <a:cs typeface="IRPooya" panose="02000503000000020002" pitchFamily="2" charset="-78"/>
              </a:rPr>
              <a:t>شکل‌گیری</a:t>
            </a:r>
            <a:r>
              <a:rPr lang="fa-IR" dirty="0">
                <a:solidFill>
                  <a:schemeClr val="bg1"/>
                </a:solidFill>
                <a:latin typeface="IRPooya" panose="02000503000000020002" pitchFamily="2" charset="-78"/>
                <a:cs typeface="IRPooya" panose="02000503000000020002" pitchFamily="2" charset="-78"/>
              </a:rPr>
              <a:t> حکومت صفویه تا انتهای آن ادامه داشت.</a:t>
            </a:r>
            <a:endParaRPr lang="en-US" dirty="0"/>
          </a:p>
        </p:txBody>
      </p:sp>
      <p:pic>
        <p:nvPicPr>
          <p:cNvPr id="9" name="Picture 8">
            <a:extLst>
              <a:ext uri="{FF2B5EF4-FFF2-40B4-BE49-F238E27FC236}">
                <a16:creationId xmlns:a16="http://schemas.microsoft.com/office/drawing/2014/main" id="{6C384667-CF49-2D46-6FAB-5D89CBB993CA}"/>
              </a:ext>
            </a:extLst>
          </p:cNvPr>
          <p:cNvPicPr>
            <a:picLocks noChangeAspect="1"/>
          </p:cNvPicPr>
          <p:nvPr/>
        </p:nvPicPr>
        <p:blipFill>
          <a:blip r:embed="rId2">
            <a:extLst>
              <a:ext uri="{28A0092B-C50C-407E-A947-70E740481C1C}">
                <a14:useLocalDpi xmlns:a14="http://schemas.microsoft.com/office/drawing/2010/main" val="0"/>
              </a:ext>
            </a:extLst>
          </a:blip>
          <a:srcRect l="-436" r="-1033" b="1762"/>
          <a:stretch/>
        </p:blipFill>
        <p:spPr>
          <a:xfrm>
            <a:off x="7630261" y="1589815"/>
            <a:ext cx="3846789" cy="3384956"/>
          </a:xfrm>
          <a:prstGeom prst="rect">
            <a:avLst/>
          </a:prstGeom>
        </p:spPr>
      </p:pic>
    </p:spTree>
    <p:extLst>
      <p:ext uri="{BB962C8B-B14F-4D97-AF65-F5344CB8AC3E}">
        <p14:creationId xmlns:p14="http://schemas.microsoft.com/office/powerpoint/2010/main" val="19238055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00A31-777D-DB6F-2CF7-B72762FF2ED3}"/>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5B5CC432-8218-D9E8-358C-635A9C9A4DE7}"/>
              </a:ext>
            </a:extLst>
          </p:cNvPr>
          <p:cNvSpPr/>
          <p:nvPr/>
        </p:nvSpPr>
        <p:spPr>
          <a:xfrm>
            <a:off x="0" y="0"/>
            <a:ext cx="12192000" cy="6858000"/>
          </a:xfrm>
          <a:prstGeom prst="rect">
            <a:avLst/>
          </a:prstGeom>
          <a:solidFill>
            <a:schemeClr val="tx1"/>
          </a:solidFill>
        </p:spPr>
        <p:style>
          <a:lnRef idx="2">
            <a:schemeClr val="dk1"/>
          </a:lnRef>
          <a:fillRef idx="1">
            <a:schemeClr val="lt1"/>
          </a:fillRef>
          <a:effectRef idx="0">
            <a:schemeClr val="dk1"/>
          </a:effectRef>
          <a:fontRef idx="minor">
            <a:schemeClr val="dk1"/>
          </a:fontRef>
        </p:style>
        <p:txBody>
          <a:bodyPr rtlCol="1" anchor="ctr"/>
          <a:lstStyle/>
          <a:p>
            <a:pPr algn="ctr"/>
            <a:endParaRPr lang="fa-IR"/>
          </a:p>
        </p:txBody>
      </p:sp>
      <p:sp>
        <p:nvSpPr>
          <p:cNvPr id="11" name="TextBox 10">
            <a:extLst>
              <a:ext uri="{FF2B5EF4-FFF2-40B4-BE49-F238E27FC236}">
                <a16:creationId xmlns:a16="http://schemas.microsoft.com/office/drawing/2014/main" id="{46E44D9C-A0D7-9FB6-BF42-F3689D78DF0E}"/>
              </a:ext>
            </a:extLst>
          </p:cNvPr>
          <p:cNvSpPr txBox="1"/>
          <p:nvPr/>
        </p:nvSpPr>
        <p:spPr>
          <a:xfrm>
            <a:off x="1477926" y="587490"/>
            <a:ext cx="10057048" cy="769441"/>
          </a:xfrm>
          <a:prstGeom prst="rect">
            <a:avLst/>
          </a:prstGeom>
          <a:noFill/>
        </p:spPr>
        <p:txBody>
          <a:bodyPr wrap="square" rtlCol="1">
            <a:spAutoFit/>
          </a:bodyPr>
          <a:lstStyle/>
          <a:p>
            <a:pPr algn="ctr"/>
            <a:r>
              <a:rPr lang="fa-IR" sz="4400" dirty="0">
                <a:solidFill>
                  <a:schemeClr val="bg1"/>
                </a:solidFill>
                <a:latin typeface="IRPooya" panose="02000503000000020002" pitchFamily="2" charset="-78"/>
                <a:cs typeface="IRPooya" panose="02000503000000020002" pitchFamily="2" charset="-78"/>
              </a:rPr>
              <a:t> </a:t>
            </a:r>
            <a:r>
              <a:rPr lang="fa-IR" sz="4400" b="1" dirty="0">
                <a:solidFill>
                  <a:srgbClr val="F5DAB3"/>
                </a:solidFill>
                <a:cs typeface="B Ferdosi" panose="00000400000000000000" pitchFamily="2" charset="-78"/>
              </a:rPr>
              <a:t>پایگاه مشروعیت قدرت صفوی/ ولایت شرعی</a:t>
            </a:r>
          </a:p>
        </p:txBody>
      </p:sp>
      <p:cxnSp>
        <p:nvCxnSpPr>
          <p:cNvPr id="21" name="Connector: Elbow 20">
            <a:extLst>
              <a:ext uri="{FF2B5EF4-FFF2-40B4-BE49-F238E27FC236}">
                <a16:creationId xmlns:a16="http://schemas.microsoft.com/office/drawing/2014/main" id="{CCC073D8-CD88-065F-8D07-D13C39B6ECD8}"/>
              </a:ext>
            </a:extLst>
          </p:cNvPr>
          <p:cNvCxnSpPr/>
          <p:nvPr/>
        </p:nvCxnSpPr>
        <p:spPr>
          <a:xfrm rot="5400000">
            <a:off x="10461380" y="4951201"/>
            <a:ext cx="1397310" cy="576854"/>
          </a:xfrm>
          <a:prstGeom prst="bentConnector3">
            <a:avLst>
              <a:gd name="adj1" fmla="val 99018"/>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4" name="Straight Connector 3">
            <a:extLst>
              <a:ext uri="{FF2B5EF4-FFF2-40B4-BE49-F238E27FC236}">
                <a16:creationId xmlns:a16="http://schemas.microsoft.com/office/drawing/2014/main" id="{6D2C106B-533B-979F-4915-3FD4E940B941}"/>
              </a:ext>
            </a:extLst>
          </p:cNvPr>
          <p:cNvCxnSpPr/>
          <p:nvPr/>
        </p:nvCxnSpPr>
        <p:spPr>
          <a:xfrm>
            <a:off x="1148316" y="919716"/>
            <a:ext cx="0" cy="5018567"/>
          </a:xfrm>
          <a:prstGeom prst="line">
            <a:avLst/>
          </a:prstGeom>
          <a:ln w="38100">
            <a:solidFill>
              <a:schemeClr val="bg1"/>
            </a:solidFill>
            <a:prstDash val="sysDash"/>
          </a:ln>
        </p:spPr>
        <p:style>
          <a:lnRef idx="1">
            <a:schemeClr val="accent3"/>
          </a:lnRef>
          <a:fillRef idx="0">
            <a:schemeClr val="accent3"/>
          </a:fillRef>
          <a:effectRef idx="0">
            <a:schemeClr val="accent3"/>
          </a:effectRef>
          <a:fontRef idx="minor">
            <a:schemeClr val="tx1"/>
          </a:fontRef>
        </p:style>
      </p:cxnSp>
      <p:sp>
        <p:nvSpPr>
          <p:cNvPr id="6" name="TextBox 5">
            <a:extLst>
              <a:ext uri="{FF2B5EF4-FFF2-40B4-BE49-F238E27FC236}">
                <a16:creationId xmlns:a16="http://schemas.microsoft.com/office/drawing/2014/main" id="{D6E172A5-DD42-42D0-06B8-AD7CE9A8274D}"/>
              </a:ext>
            </a:extLst>
          </p:cNvPr>
          <p:cNvSpPr txBox="1"/>
          <p:nvPr/>
        </p:nvSpPr>
        <p:spPr>
          <a:xfrm>
            <a:off x="1732141" y="1589815"/>
            <a:ext cx="5314295" cy="2862322"/>
          </a:xfrm>
          <a:prstGeom prst="rect">
            <a:avLst/>
          </a:prstGeom>
          <a:solidFill>
            <a:schemeClr val="accent1">
              <a:lumMod val="75000"/>
            </a:schemeClr>
          </a:solidFill>
        </p:spPr>
        <p:txBody>
          <a:bodyPr wrap="square" rtlCol="1">
            <a:spAutoFit/>
          </a:bodyPr>
          <a:lstStyle/>
          <a:p>
            <a:pPr lvl="0" algn="just" rtl="1"/>
            <a:r>
              <a:rPr lang="fa-IR" dirty="0">
                <a:solidFill>
                  <a:schemeClr val="bg1"/>
                </a:solidFill>
                <a:latin typeface="IRPooya" panose="02000503000000020002" pitchFamily="2" charset="-78"/>
                <a:cs typeface="IRPooya" panose="02000503000000020002" pitchFamily="2" charset="-78"/>
              </a:rPr>
              <a:t> دعوت شاهان صفوی از علمای  شیعی برای ورود به دستگاه حاکمیت و پذیرش آن توسط عالمان چون محقق کرکی باعث شد؛ که شاهان صفوی در اذهان مردم، نمایندگان عالمان دین در امر اداره شوند و این نمایندگی یک از </a:t>
            </a:r>
            <a:r>
              <a:rPr lang="fa-IR" dirty="0" err="1">
                <a:solidFill>
                  <a:schemeClr val="bg1"/>
                </a:solidFill>
                <a:latin typeface="IRPooya" panose="02000503000000020002" pitchFamily="2" charset="-78"/>
                <a:cs typeface="IRPooya" panose="02000503000000020002" pitchFamily="2" charset="-78"/>
              </a:rPr>
              <a:t>پایه‌های</a:t>
            </a:r>
            <a:r>
              <a:rPr lang="fa-IR" dirty="0">
                <a:solidFill>
                  <a:schemeClr val="bg1"/>
                </a:solidFill>
                <a:latin typeface="IRPooya" panose="02000503000000020002" pitchFamily="2" charset="-78"/>
                <a:cs typeface="IRPooya" panose="02000503000000020002" pitchFamily="2" charset="-78"/>
              </a:rPr>
              <a:t> مشروعیت حکومت صفوی بود. بدین شکل مفهوم جدیدی در ادبیات دینی، تحت عنوان سلطنت ماذونه شکل </a:t>
            </a:r>
            <a:r>
              <a:rPr lang="fa-IR" dirty="0" err="1">
                <a:solidFill>
                  <a:schemeClr val="bg1"/>
                </a:solidFill>
                <a:latin typeface="IRPooya" panose="02000503000000020002" pitchFamily="2" charset="-78"/>
                <a:cs typeface="IRPooya" panose="02000503000000020002" pitchFamily="2" charset="-78"/>
              </a:rPr>
              <a:t>می‌گیرد</a:t>
            </a:r>
            <a:r>
              <a:rPr lang="fa-IR" dirty="0">
                <a:solidFill>
                  <a:schemeClr val="bg1"/>
                </a:solidFill>
                <a:latin typeface="IRPooya" panose="02000503000000020002" pitchFamily="2" charset="-78"/>
                <a:cs typeface="IRPooya" panose="02000503000000020002" pitchFamily="2" charset="-78"/>
              </a:rPr>
              <a:t> که سرآغاز آن در دوران انتهای پادشاهی، اسماعیل اول است که در دوران شاه طهماسب به اوج خود </a:t>
            </a:r>
            <a:r>
              <a:rPr lang="fa-IR" dirty="0" err="1">
                <a:solidFill>
                  <a:schemeClr val="bg1"/>
                </a:solidFill>
                <a:latin typeface="IRPooya" panose="02000503000000020002" pitchFamily="2" charset="-78"/>
                <a:cs typeface="IRPooya" panose="02000503000000020002" pitchFamily="2" charset="-78"/>
              </a:rPr>
              <a:t>می‌رسد</a:t>
            </a:r>
            <a:r>
              <a:rPr lang="fa-IR" dirty="0">
                <a:solidFill>
                  <a:schemeClr val="bg1"/>
                </a:solidFill>
                <a:latin typeface="IRPooya" panose="02000503000000020002" pitchFamily="2" charset="-78"/>
                <a:cs typeface="IRPooya" panose="02000503000000020002" pitchFamily="2" charset="-78"/>
              </a:rPr>
              <a:t>؛ اما به مرور زمان با کمرنگ شدن جایگاه صدر الصدور و تنزل آن به منصب تشریفاتی، ملاباشی و عدم حضور عالمان بزرگ شیعه در این جایگاه، این پایگاه دچار </a:t>
            </a:r>
            <a:r>
              <a:rPr lang="fa-IR" dirty="0" err="1">
                <a:solidFill>
                  <a:schemeClr val="bg1"/>
                </a:solidFill>
                <a:latin typeface="IRPooya" panose="02000503000000020002" pitchFamily="2" charset="-78"/>
                <a:cs typeface="IRPooya" panose="02000503000000020002" pitchFamily="2" charset="-78"/>
              </a:rPr>
              <a:t>ضعف‌های</a:t>
            </a:r>
            <a:r>
              <a:rPr lang="fa-IR" dirty="0">
                <a:solidFill>
                  <a:schemeClr val="bg1"/>
                </a:solidFill>
                <a:latin typeface="IRPooya" panose="02000503000000020002" pitchFamily="2" charset="-78"/>
                <a:cs typeface="IRPooya" panose="02000503000000020002" pitchFamily="2" charset="-78"/>
              </a:rPr>
              <a:t> مهمی </a:t>
            </a:r>
            <a:r>
              <a:rPr lang="fa-IR" dirty="0" err="1">
                <a:solidFill>
                  <a:schemeClr val="bg1"/>
                </a:solidFill>
                <a:latin typeface="IRPooya" panose="02000503000000020002" pitchFamily="2" charset="-78"/>
                <a:cs typeface="IRPooya" panose="02000503000000020002" pitchFamily="2" charset="-78"/>
              </a:rPr>
              <a:t>می‌شود</a:t>
            </a:r>
            <a:r>
              <a:rPr lang="fa-IR" dirty="0">
                <a:solidFill>
                  <a:schemeClr val="bg1"/>
                </a:solidFill>
                <a:latin typeface="IRPooya" panose="02000503000000020002" pitchFamily="2" charset="-78"/>
                <a:cs typeface="IRPooya" panose="02000503000000020002" pitchFamily="2" charset="-78"/>
              </a:rPr>
              <a:t>.</a:t>
            </a:r>
            <a:endParaRPr lang="en-US" dirty="0"/>
          </a:p>
        </p:txBody>
      </p:sp>
      <p:pic>
        <p:nvPicPr>
          <p:cNvPr id="9" name="Picture 8">
            <a:extLst>
              <a:ext uri="{FF2B5EF4-FFF2-40B4-BE49-F238E27FC236}">
                <a16:creationId xmlns:a16="http://schemas.microsoft.com/office/drawing/2014/main" id="{6C384667-CF49-2D46-6FAB-5D89CBB993CA}"/>
              </a:ext>
            </a:extLst>
          </p:cNvPr>
          <p:cNvPicPr>
            <a:picLocks noChangeAspect="1"/>
          </p:cNvPicPr>
          <p:nvPr/>
        </p:nvPicPr>
        <p:blipFill>
          <a:blip r:embed="rId2">
            <a:extLst>
              <a:ext uri="{28A0092B-C50C-407E-A947-70E740481C1C}">
                <a14:useLocalDpi xmlns:a14="http://schemas.microsoft.com/office/drawing/2010/main" val="0"/>
              </a:ext>
            </a:extLst>
          </a:blip>
          <a:srcRect l="-436" r="-1033" b="1762"/>
          <a:stretch/>
        </p:blipFill>
        <p:spPr>
          <a:xfrm>
            <a:off x="7630261" y="1589815"/>
            <a:ext cx="3846789" cy="3384956"/>
          </a:xfrm>
          <a:prstGeom prst="rect">
            <a:avLst/>
          </a:prstGeom>
        </p:spPr>
      </p:pic>
    </p:spTree>
    <p:extLst>
      <p:ext uri="{BB962C8B-B14F-4D97-AF65-F5344CB8AC3E}">
        <p14:creationId xmlns:p14="http://schemas.microsoft.com/office/powerpoint/2010/main" val="8200860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0</TotalTime>
  <Words>6792</Words>
  <Application>Microsoft Office PowerPoint</Application>
  <PresentationFormat>Widescreen</PresentationFormat>
  <Paragraphs>676</Paragraphs>
  <Slides>62</Slides>
  <Notes>0</Notes>
  <HiddenSlides>0</HiddenSlides>
  <MMClips>0</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62</vt:i4>
      </vt:variant>
    </vt:vector>
  </HeadingPairs>
  <TitlesOfParts>
    <vt:vector size="80" baseType="lpstr">
      <vt:lpstr>2  Traffic</vt:lpstr>
      <vt:lpstr>Adobe Arabic</vt:lpstr>
      <vt:lpstr>Andalus</vt:lpstr>
      <vt:lpstr>Arabic Typesetting</vt:lpstr>
      <vt:lpstr>Arial</vt:lpstr>
      <vt:lpstr>B Ferdosi</vt:lpstr>
      <vt:lpstr>B Nazanin</vt:lpstr>
      <vt:lpstr>Calibri</vt:lpstr>
      <vt:lpstr>Calibri Light</vt:lpstr>
      <vt:lpstr>IRAN</vt:lpstr>
      <vt:lpstr>IRKoodak</vt:lpstr>
      <vt:lpstr>IRMaryam</vt:lpstr>
      <vt:lpstr>IRPooya</vt:lpstr>
      <vt:lpstr>system-ui</vt:lpstr>
      <vt:lpstr>tahoma</vt:lpstr>
      <vt:lpstr>Vazirmatn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Mostafa Eidi</dc:creator>
  <cp:lastModifiedBy>313 nafar</cp:lastModifiedBy>
  <cp:revision>63</cp:revision>
  <dcterms:created xsi:type="dcterms:W3CDTF">2025-01-14T16:40:42Z</dcterms:created>
  <dcterms:modified xsi:type="dcterms:W3CDTF">2025-03-22T14:28:43Z</dcterms:modified>
</cp:coreProperties>
</file>