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20" r:id="rId1"/>
  </p:sldMasterIdLst>
  <p:notesMasterIdLst>
    <p:notesMasterId r:id="rId53"/>
  </p:notesMasterIdLst>
  <p:sldIdLst>
    <p:sldId id="312" r:id="rId2"/>
    <p:sldId id="256" r:id="rId3"/>
    <p:sldId id="315" r:id="rId4"/>
    <p:sldId id="316" r:id="rId5"/>
    <p:sldId id="317" r:id="rId6"/>
    <p:sldId id="261" r:id="rId7"/>
    <p:sldId id="324" r:id="rId8"/>
    <p:sldId id="364" r:id="rId9"/>
    <p:sldId id="318" r:id="rId10"/>
    <p:sldId id="323" r:id="rId11"/>
    <p:sldId id="319" r:id="rId12"/>
    <p:sldId id="362" r:id="rId13"/>
    <p:sldId id="321" r:id="rId14"/>
    <p:sldId id="363" r:id="rId15"/>
    <p:sldId id="325" r:id="rId16"/>
    <p:sldId id="327" r:id="rId17"/>
    <p:sldId id="326" r:id="rId18"/>
    <p:sldId id="328" r:id="rId19"/>
    <p:sldId id="329" r:id="rId20"/>
    <p:sldId id="330" r:id="rId21"/>
    <p:sldId id="332" r:id="rId22"/>
    <p:sldId id="331" r:id="rId23"/>
    <p:sldId id="333" r:id="rId24"/>
    <p:sldId id="334" r:id="rId25"/>
    <p:sldId id="335" r:id="rId26"/>
    <p:sldId id="336" r:id="rId27"/>
    <p:sldId id="337" r:id="rId28"/>
    <p:sldId id="338" r:id="rId29"/>
    <p:sldId id="339" r:id="rId30"/>
    <p:sldId id="340" r:id="rId31"/>
    <p:sldId id="341" r:id="rId32"/>
    <p:sldId id="359" r:id="rId33"/>
    <p:sldId id="342" r:id="rId34"/>
    <p:sldId id="343" r:id="rId35"/>
    <p:sldId id="344" r:id="rId36"/>
    <p:sldId id="345" r:id="rId37"/>
    <p:sldId id="346" r:id="rId38"/>
    <p:sldId id="348" r:id="rId39"/>
    <p:sldId id="347" r:id="rId40"/>
    <p:sldId id="349" r:id="rId41"/>
    <p:sldId id="350" r:id="rId42"/>
    <p:sldId id="351" r:id="rId43"/>
    <p:sldId id="360" r:id="rId44"/>
    <p:sldId id="353" r:id="rId45"/>
    <p:sldId id="354" r:id="rId46"/>
    <p:sldId id="352" r:id="rId47"/>
    <p:sldId id="355" r:id="rId48"/>
    <p:sldId id="357" r:id="rId49"/>
    <p:sldId id="361" r:id="rId50"/>
    <p:sldId id="356" r:id="rId51"/>
    <p:sldId id="358" r:id="rId52"/>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1" autoAdjust="0"/>
    <p:restoredTop sz="94672"/>
  </p:normalViewPr>
  <p:slideViewPr>
    <p:cSldViewPr snapToGrid="0">
      <p:cViewPr>
        <p:scale>
          <a:sx n="61" d="100"/>
          <a:sy n="61" d="100"/>
        </p:scale>
        <p:origin x="744" y="9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4359757C-C54B-44AC-9EF2-91ED217BC278}" type="datetimeFigureOut">
              <a:rPr lang="fa-IR" smtClean="0"/>
              <a:t>1446/5/5</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CA137C88-ACAB-4E01-BED7-69C405452AB4}" type="slidenum">
              <a:rPr lang="fa-IR" smtClean="0"/>
              <a:t>‹#›</a:t>
            </a:fld>
            <a:endParaRPr lang="fa-IR"/>
          </a:p>
        </p:txBody>
      </p:sp>
    </p:spTree>
    <p:extLst>
      <p:ext uri="{BB962C8B-B14F-4D97-AF65-F5344CB8AC3E}">
        <p14:creationId xmlns:p14="http://schemas.microsoft.com/office/powerpoint/2010/main" val="4028670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5"/>
          </p:nvPr>
        </p:nvSpPr>
        <p:spPr/>
        <p:txBody>
          <a:bodyPr/>
          <a:lstStyle/>
          <a:p>
            <a:fld id="{CA137C88-ACAB-4E01-BED7-69C405452AB4}" type="slidenum">
              <a:rPr lang="fa-IR" smtClean="0"/>
              <a:t>1</a:t>
            </a:fld>
            <a:endParaRPr lang="fa-IR"/>
          </a:p>
        </p:txBody>
      </p:sp>
    </p:spTree>
    <p:extLst>
      <p:ext uri="{BB962C8B-B14F-4D97-AF65-F5344CB8AC3E}">
        <p14:creationId xmlns:p14="http://schemas.microsoft.com/office/powerpoint/2010/main" val="362962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R" dirty="0"/>
          </a:p>
        </p:txBody>
      </p:sp>
      <p:sp>
        <p:nvSpPr>
          <p:cNvPr id="4" name="Slide Number Placeholder 3"/>
          <p:cNvSpPr>
            <a:spLocks noGrp="1"/>
          </p:cNvSpPr>
          <p:nvPr>
            <p:ph type="sldNum" sz="quarter" idx="5"/>
          </p:nvPr>
        </p:nvSpPr>
        <p:spPr/>
        <p:txBody>
          <a:bodyPr/>
          <a:lstStyle/>
          <a:p>
            <a:fld id="{CA137C88-ACAB-4E01-BED7-69C405452AB4}" type="slidenum">
              <a:rPr lang="fa-IR" smtClean="0"/>
              <a:t>5</a:t>
            </a:fld>
            <a:endParaRPr lang="fa-IR"/>
          </a:p>
        </p:txBody>
      </p:sp>
    </p:spTree>
    <p:extLst>
      <p:ext uri="{BB962C8B-B14F-4D97-AF65-F5344CB8AC3E}">
        <p14:creationId xmlns:p14="http://schemas.microsoft.com/office/powerpoint/2010/main" val="2688747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4337D-9CBB-3A2E-328D-2F098EC33A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a-IR"/>
          </a:p>
        </p:txBody>
      </p:sp>
      <p:sp>
        <p:nvSpPr>
          <p:cNvPr id="3" name="Subtitle 2">
            <a:extLst>
              <a:ext uri="{FF2B5EF4-FFF2-40B4-BE49-F238E27FC236}">
                <a16:creationId xmlns:a16="http://schemas.microsoft.com/office/drawing/2014/main" id="{36378C5B-D1AB-D494-8452-6A29E7D76D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a-IR"/>
          </a:p>
        </p:txBody>
      </p:sp>
      <p:sp>
        <p:nvSpPr>
          <p:cNvPr id="4" name="Date Placeholder 3">
            <a:extLst>
              <a:ext uri="{FF2B5EF4-FFF2-40B4-BE49-F238E27FC236}">
                <a16:creationId xmlns:a16="http://schemas.microsoft.com/office/drawing/2014/main" id="{9EBCAEF1-534C-FE98-2C1D-8ECF4C13D472}"/>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5" name="Footer Placeholder 4">
            <a:extLst>
              <a:ext uri="{FF2B5EF4-FFF2-40B4-BE49-F238E27FC236}">
                <a16:creationId xmlns:a16="http://schemas.microsoft.com/office/drawing/2014/main" id="{C19352DA-0676-49C2-52EB-BC06EB129F7D}"/>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336C6E3F-8005-6CAE-2EA1-EE3B9A105972}"/>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3201763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DCBEE-96A2-7614-23A3-9313FE0A95B4}"/>
              </a:ext>
            </a:extLst>
          </p:cNvPr>
          <p:cNvSpPr>
            <a:spLocks noGrp="1"/>
          </p:cNvSpPr>
          <p:nvPr>
            <p:ph type="title"/>
          </p:nvPr>
        </p:nvSpPr>
        <p:spPr/>
        <p:txBody>
          <a:bodyPr/>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67F2AC6E-C7D3-AF51-4659-A6ACE413D9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EB27F3A4-7387-1C13-7183-4E019DF9C76F}"/>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5" name="Footer Placeholder 4">
            <a:extLst>
              <a:ext uri="{FF2B5EF4-FFF2-40B4-BE49-F238E27FC236}">
                <a16:creationId xmlns:a16="http://schemas.microsoft.com/office/drawing/2014/main" id="{91F27480-8AB4-D88E-0EC4-88E08A7A0775}"/>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E498B30D-07FE-945B-A532-075727F1642B}"/>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1858010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3B2675-A60D-347C-D603-4851BD53328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a-IR"/>
          </a:p>
        </p:txBody>
      </p:sp>
      <p:sp>
        <p:nvSpPr>
          <p:cNvPr id="3" name="Vertical Text Placeholder 2">
            <a:extLst>
              <a:ext uri="{FF2B5EF4-FFF2-40B4-BE49-F238E27FC236}">
                <a16:creationId xmlns:a16="http://schemas.microsoft.com/office/drawing/2014/main" id="{D1CBB515-7ACF-16DC-79DB-D465E19E5D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456E2EAF-3982-8303-170A-FCDD59133FF9}"/>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5" name="Footer Placeholder 4">
            <a:extLst>
              <a:ext uri="{FF2B5EF4-FFF2-40B4-BE49-F238E27FC236}">
                <a16:creationId xmlns:a16="http://schemas.microsoft.com/office/drawing/2014/main" id="{AE1D0473-0D7B-4F87-8DB4-681257B640DB}"/>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FB710F20-1820-C927-1DA0-503F9132BBDE}"/>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1213464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814A7-8167-B15B-C455-09C666699558}"/>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F617D3D4-3011-ACA7-5BF1-E0AD015C2E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CD3FE4D1-15E4-B034-0905-3F9B3146B66D}"/>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5" name="Footer Placeholder 4">
            <a:extLst>
              <a:ext uri="{FF2B5EF4-FFF2-40B4-BE49-F238E27FC236}">
                <a16:creationId xmlns:a16="http://schemas.microsoft.com/office/drawing/2014/main" id="{CA135A43-D0EA-3E0A-7B45-ED53FBFF3C5E}"/>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F9CAD574-AE6F-CA40-2D9F-6506DB9D0E20}"/>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2404806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0A620-6D48-5597-4FF9-F4FC90FD0A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a-IR"/>
          </a:p>
        </p:txBody>
      </p:sp>
      <p:sp>
        <p:nvSpPr>
          <p:cNvPr id="3" name="Text Placeholder 2">
            <a:extLst>
              <a:ext uri="{FF2B5EF4-FFF2-40B4-BE49-F238E27FC236}">
                <a16:creationId xmlns:a16="http://schemas.microsoft.com/office/drawing/2014/main" id="{50DEDC1F-7A8C-4A5A-5C90-FB994F24E8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C92A124-07A9-80F1-0C35-1BC66C2AC297}"/>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5" name="Footer Placeholder 4">
            <a:extLst>
              <a:ext uri="{FF2B5EF4-FFF2-40B4-BE49-F238E27FC236}">
                <a16:creationId xmlns:a16="http://schemas.microsoft.com/office/drawing/2014/main" id="{04862A22-CE81-7041-57E7-5AD4E4D32ACC}"/>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179CDB29-5FC1-5A94-91DF-A7F8623FBDBE}"/>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1354102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26AD3-5A88-CAE5-9BFB-E1B46D97D789}"/>
              </a:ext>
            </a:extLst>
          </p:cNvPr>
          <p:cNvSpPr>
            <a:spLocks noGrp="1"/>
          </p:cNvSpPr>
          <p:nvPr>
            <p:ph type="title"/>
          </p:nvPr>
        </p:nvSpPr>
        <p:spPr/>
        <p:txBody>
          <a:bodyPr/>
          <a:lstStyle/>
          <a:p>
            <a:r>
              <a:rPr lang="en-US"/>
              <a:t>Click to edit Master title style</a:t>
            </a:r>
            <a:endParaRPr lang="fa-IR"/>
          </a:p>
        </p:txBody>
      </p:sp>
      <p:sp>
        <p:nvSpPr>
          <p:cNvPr id="3" name="Content Placeholder 2">
            <a:extLst>
              <a:ext uri="{FF2B5EF4-FFF2-40B4-BE49-F238E27FC236}">
                <a16:creationId xmlns:a16="http://schemas.microsoft.com/office/drawing/2014/main" id="{EC7D8734-46D5-42CA-3F53-511FBCAB72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a:extLst>
              <a:ext uri="{FF2B5EF4-FFF2-40B4-BE49-F238E27FC236}">
                <a16:creationId xmlns:a16="http://schemas.microsoft.com/office/drawing/2014/main" id="{D7A3EF05-2460-C5C4-8605-C646FE51E8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a:extLst>
              <a:ext uri="{FF2B5EF4-FFF2-40B4-BE49-F238E27FC236}">
                <a16:creationId xmlns:a16="http://schemas.microsoft.com/office/drawing/2014/main" id="{06300A35-1FB8-3B39-E4B1-DF704B6CBC0A}"/>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6" name="Footer Placeholder 5">
            <a:extLst>
              <a:ext uri="{FF2B5EF4-FFF2-40B4-BE49-F238E27FC236}">
                <a16:creationId xmlns:a16="http://schemas.microsoft.com/office/drawing/2014/main" id="{7659E92C-10F0-2D8C-21A5-5EBFBC69A7AC}"/>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BFFC3510-BF3D-EC8B-396B-BB0EC01614BC}"/>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1335378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20C1F-211E-6E60-3A5F-DD50188E7668}"/>
              </a:ext>
            </a:extLst>
          </p:cNvPr>
          <p:cNvSpPr>
            <a:spLocks noGrp="1"/>
          </p:cNvSpPr>
          <p:nvPr>
            <p:ph type="title"/>
          </p:nvPr>
        </p:nvSpPr>
        <p:spPr>
          <a:xfrm>
            <a:off x="839788" y="365125"/>
            <a:ext cx="10515600" cy="1325563"/>
          </a:xfrm>
        </p:spPr>
        <p:txBody>
          <a:bodyPr/>
          <a:lstStyle/>
          <a:p>
            <a:r>
              <a:rPr lang="en-US"/>
              <a:t>Click to edit Master title style</a:t>
            </a:r>
            <a:endParaRPr lang="fa-IR"/>
          </a:p>
        </p:txBody>
      </p:sp>
      <p:sp>
        <p:nvSpPr>
          <p:cNvPr id="3" name="Text Placeholder 2">
            <a:extLst>
              <a:ext uri="{FF2B5EF4-FFF2-40B4-BE49-F238E27FC236}">
                <a16:creationId xmlns:a16="http://schemas.microsoft.com/office/drawing/2014/main" id="{0BAAB7CE-389D-CB38-ACE3-4B70759150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E65BC31-F745-9DA7-C35D-8F4E2A766E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a:extLst>
              <a:ext uri="{FF2B5EF4-FFF2-40B4-BE49-F238E27FC236}">
                <a16:creationId xmlns:a16="http://schemas.microsoft.com/office/drawing/2014/main" id="{96855FC6-3592-7D51-19FF-F679EEFD0B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0067B4-EB33-9ED4-BA49-9A8467DBCB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a:extLst>
              <a:ext uri="{FF2B5EF4-FFF2-40B4-BE49-F238E27FC236}">
                <a16:creationId xmlns:a16="http://schemas.microsoft.com/office/drawing/2014/main" id="{F332F467-9B60-FCE3-B663-EA90C5D7A899}"/>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8" name="Footer Placeholder 7">
            <a:extLst>
              <a:ext uri="{FF2B5EF4-FFF2-40B4-BE49-F238E27FC236}">
                <a16:creationId xmlns:a16="http://schemas.microsoft.com/office/drawing/2014/main" id="{21D838B8-98C6-29DB-AC27-02AD49596F32}"/>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06D30EC6-460B-3948-520D-FCC6DA8A7D8F}"/>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3160161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71E6D-9914-D62B-5912-856D2E972E32}"/>
              </a:ext>
            </a:extLst>
          </p:cNvPr>
          <p:cNvSpPr>
            <a:spLocks noGrp="1"/>
          </p:cNvSpPr>
          <p:nvPr>
            <p:ph type="title"/>
          </p:nvPr>
        </p:nvSpPr>
        <p:spPr/>
        <p:txBody>
          <a:bodyPr/>
          <a:lstStyle/>
          <a:p>
            <a:r>
              <a:rPr lang="en-US"/>
              <a:t>Click to edit Master title style</a:t>
            </a:r>
            <a:endParaRPr lang="fa-IR"/>
          </a:p>
        </p:txBody>
      </p:sp>
      <p:sp>
        <p:nvSpPr>
          <p:cNvPr id="3" name="Date Placeholder 2">
            <a:extLst>
              <a:ext uri="{FF2B5EF4-FFF2-40B4-BE49-F238E27FC236}">
                <a16:creationId xmlns:a16="http://schemas.microsoft.com/office/drawing/2014/main" id="{E53EFC9F-C755-F620-B4CC-E408F791C79B}"/>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4" name="Footer Placeholder 3">
            <a:extLst>
              <a:ext uri="{FF2B5EF4-FFF2-40B4-BE49-F238E27FC236}">
                <a16:creationId xmlns:a16="http://schemas.microsoft.com/office/drawing/2014/main" id="{39AC60B4-09F0-E296-599C-F68B8A9F7483}"/>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2D4A9699-909F-0FA6-F49E-32337521B9D6}"/>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2912294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2C1609-3EDD-1714-AE08-1BBB10A3F965}"/>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3" name="Footer Placeholder 2">
            <a:extLst>
              <a:ext uri="{FF2B5EF4-FFF2-40B4-BE49-F238E27FC236}">
                <a16:creationId xmlns:a16="http://schemas.microsoft.com/office/drawing/2014/main" id="{D6E90FD5-9AA1-324A-1577-9E620B7D312C}"/>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0264695F-38AF-3810-DBE1-00EB44FE4CA7}"/>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2750487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F23AE-6B87-BE20-CF16-AB4D02303D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Content Placeholder 2">
            <a:extLst>
              <a:ext uri="{FF2B5EF4-FFF2-40B4-BE49-F238E27FC236}">
                <a16:creationId xmlns:a16="http://schemas.microsoft.com/office/drawing/2014/main" id="{38C4B462-D171-417F-5B5C-C304A8F476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a:extLst>
              <a:ext uri="{FF2B5EF4-FFF2-40B4-BE49-F238E27FC236}">
                <a16:creationId xmlns:a16="http://schemas.microsoft.com/office/drawing/2014/main" id="{99034DB4-14FE-E78A-064A-11217D95A8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1C5D11-2FF6-24A7-6BBB-80703FFD8BD3}"/>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6" name="Footer Placeholder 5">
            <a:extLst>
              <a:ext uri="{FF2B5EF4-FFF2-40B4-BE49-F238E27FC236}">
                <a16:creationId xmlns:a16="http://schemas.microsoft.com/office/drawing/2014/main" id="{653404F1-EC2C-39B0-0256-33E6E7E8A7D2}"/>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8DE9907D-AAC6-D47D-82A2-AA76C379A21A}"/>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2534580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22CC9-5570-342B-535A-EB5FC7BF5C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a-IR"/>
          </a:p>
        </p:txBody>
      </p:sp>
      <p:sp>
        <p:nvSpPr>
          <p:cNvPr id="3" name="Picture Placeholder 2">
            <a:extLst>
              <a:ext uri="{FF2B5EF4-FFF2-40B4-BE49-F238E27FC236}">
                <a16:creationId xmlns:a16="http://schemas.microsoft.com/office/drawing/2014/main" id="{B2152801-1ED6-1229-E234-65324C3959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a:extLst>
              <a:ext uri="{FF2B5EF4-FFF2-40B4-BE49-F238E27FC236}">
                <a16:creationId xmlns:a16="http://schemas.microsoft.com/office/drawing/2014/main" id="{B15B55EB-0D74-8BBE-6CF7-48FD087126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CEB39B-2289-D54C-CCA5-A67A5E84CC38}"/>
              </a:ext>
            </a:extLst>
          </p:cNvPr>
          <p:cNvSpPr>
            <a:spLocks noGrp="1"/>
          </p:cNvSpPr>
          <p:nvPr>
            <p:ph type="dt" sz="half" idx="10"/>
          </p:nvPr>
        </p:nvSpPr>
        <p:spPr/>
        <p:txBody>
          <a:bodyPr/>
          <a:lstStyle/>
          <a:p>
            <a:fld id="{F4981027-C5DE-4198-9FF8-510266D7D5A7}" type="datetimeFigureOut">
              <a:rPr lang="fa-IR" smtClean="0"/>
              <a:t>1446/5/5</a:t>
            </a:fld>
            <a:endParaRPr lang="fa-IR"/>
          </a:p>
        </p:txBody>
      </p:sp>
      <p:sp>
        <p:nvSpPr>
          <p:cNvPr id="6" name="Footer Placeholder 5">
            <a:extLst>
              <a:ext uri="{FF2B5EF4-FFF2-40B4-BE49-F238E27FC236}">
                <a16:creationId xmlns:a16="http://schemas.microsoft.com/office/drawing/2014/main" id="{F773BB15-A038-7224-D782-57271CCCA887}"/>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E8247051-419B-FAD7-A08A-472D6D0E7632}"/>
              </a:ext>
            </a:extLst>
          </p:cNvPr>
          <p:cNvSpPr>
            <a:spLocks noGrp="1"/>
          </p:cNvSpPr>
          <p:nvPr>
            <p:ph type="sldNum" sz="quarter" idx="12"/>
          </p:nvPr>
        </p:nvSpPr>
        <p:spPr/>
        <p:txBody>
          <a:bodyPr/>
          <a:lstStyle/>
          <a:p>
            <a:fld id="{4265B846-0028-483C-8051-085E1E8BD9D1}" type="slidenum">
              <a:rPr lang="fa-IR" smtClean="0"/>
              <a:t>‹#›</a:t>
            </a:fld>
            <a:endParaRPr lang="fa-IR"/>
          </a:p>
        </p:txBody>
      </p:sp>
    </p:spTree>
    <p:extLst>
      <p:ext uri="{BB962C8B-B14F-4D97-AF65-F5344CB8AC3E}">
        <p14:creationId xmlns:p14="http://schemas.microsoft.com/office/powerpoint/2010/main" val="3400516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3E920F-9C15-7E1D-C26C-7487C1381F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a-IR"/>
          </a:p>
        </p:txBody>
      </p:sp>
      <p:sp>
        <p:nvSpPr>
          <p:cNvPr id="3" name="Text Placeholder 2">
            <a:extLst>
              <a:ext uri="{FF2B5EF4-FFF2-40B4-BE49-F238E27FC236}">
                <a16:creationId xmlns:a16="http://schemas.microsoft.com/office/drawing/2014/main" id="{3624550B-1DAA-86E4-BF53-C2EAD37410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a:extLst>
              <a:ext uri="{FF2B5EF4-FFF2-40B4-BE49-F238E27FC236}">
                <a16:creationId xmlns:a16="http://schemas.microsoft.com/office/drawing/2014/main" id="{385782B7-F4D9-01B4-0BF4-B25366C0D7C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981027-C5DE-4198-9FF8-510266D7D5A7}" type="datetimeFigureOut">
              <a:rPr lang="fa-IR" smtClean="0"/>
              <a:t>1446/5/5</a:t>
            </a:fld>
            <a:endParaRPr lang="fa-IR"/>
          </a:p>
        </p:txBody>
      </p:sp>
      <p:sp>
        <p:nvSpPr>
          <p:cNvPr id="5" name="Footer Placeholder 4">
            <a:extLst>
              <a:ext uri="{FF2B5EF4-FFF2-40B4-BE49-F238E27FC236}">
                <a16:creationId xmlns:a16="http://schemas.microsoft.com/office/drawing/2014/main" id="{24294FF2-1473-8FC9-34EC-1F594B21CC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a-IR"/>
          </a:p>
        </p:txBody>
      </p:sp>
      <p:sp>
        <p:nvSpPr>
          <p:cNvPr id="6" name="Slide Number Placeholder 5">
            <a:extLst>
              <a:ext uri="{FF2B5EF4-FFF2-40B4-BE49-F238E27FC236}">
                <a16:creationId xmlns:a16="http://schemas.microsoft.com/office/drawing/2014/main" id="{700DC393-9704-7D13-394B-E838A328D3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265B846-0028-483C-8051-085E1E8BD9D1}" type="slidenum">
              <a:rPr lang="fa-IR" smtClean="0"/>
              <a:t>‹#›</a:t>
            </a:fld>
            <a:endParaRPr lang="fa-IR"/>
          </a:p>
        </p:txBody>
      </p:sp>
    </p:spTree>
    <p:extLst>
      <p:ext uri="{BB962C8B-B14F-4D97-AF65-F5344CB8AC3E}">
        <p14:creationId xmlns:p14="http://schemas.microsoft.com/office/powerpoint/2010/main" val="1663927310"/>
      </p:ext>
    </p:extLst>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C10B0E-42E3-AF53-4D1D-6ECCA722E337}"/>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0A604E4-7307-451C-93BE-F1F7E1BF3B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7F3A0AA-35E5-4085-942B-7378390306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02F5C38-C747-4173-ABBF-656E39E82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9379D06-E59E-8827-341A-E25E11E2D9DF}"/>
              </a:ext>
            </a:extLst>
          </p:cNvPr>
          <p:cNvSpPr>
            <a:spLocks noGrp="1"/>
          </p:cNvSpPr>
          <p:nvPr>
            <p:ph type="ctrTitle"/>
          </p:nvPr>
        </p:nvSpPr>
        <p:spPr>
          <a:xfrm>
            <a:off x="699714" y="5490971"/>
            <a:ext cx="6962072" cy="1159200"/>
          </a:xfrm>
        </p:spPr>
        <p:txBody>
          <a:bodyPr anchor="ctr">
            <a:normAutofit/>
          </a:bodyPr>
          <a:lstStyle/>
          <a:p>
            <a:pPr algn="l"/>
            <a:endParaRPr lang="fa-IR" sz="4000">
              <a:solidFill>
                <a:srgbClr val="FFFFFF"/>
              </a:solidFill>
            </a:endParaRPr>
          </a:p>
        </p:txBody>
      </p:sp>
      <p:sp>
        <p:nvSpPr>
          <p:cNvPr id="3" name="Subtitle 2">
            <a:extLst>
              <a:ext uri="{FF2B5EF4-FFF2-40B4-BE49-F238E27FC236}">
                <a16:creationId xmlns:a16="http://schemas.microsoft.com/office/drawing/2014/main" id="{89205C31-F672-C33A-C0E8-45E199D48557}"/>
              </a:ext>
            </a:extLst>
          </p:cNvPr>
          <p:cNvSpPr>
            <a:spLocks noGrp="1"/>
          </p:cNvSpPr>
          <p:nvPr>
            <p:ph type="subTitle" idx="1"/>
          </p:nvPr>
        </p:nvSpPr>
        <p:spPr>
          <a:xfrm>
            <a:off x="8456522" y="5633765"/>
            <a:ext cx="3408555" cy="873612"/>
          </a:xfrm>
        </p:spPr>
        <p:txBody>
          <a:bodyPr anchor="ctr">
            <a:normAutofit/>
          </a:bodyPr>
          <a:lstStyle/>
          <a:p>
            <a:pPr algn="l"/>
            <a:endParaRPr lang="fa-IR" sz="2000">
              <a:solidFill>
                <a:srgbClr val="FFFFFF"/>
              </a:solidFill>
            </a:endParaRPr>
          </a:p>
        </p:txBody>
      </p:sp>
      <p:pic>
        <p:nvPicPr>
          <p:cNvPr id="11" name="Picture 10" descr="A blue background with white text&#10;&#10;Description automatically generated">
            <a:extLst>
              <a:ext uri="{FF2B5EF4-FFF2-40B4-BE49-F238E27FC236}">
                <a16:creationId xmlns:a16="http://schemas.microsoft.com/office/drawing/2014/main" id="{241E3C16-E989-A0EB-58EA-3D4AE59020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535" y="540636"/>
            <a:ext cx="11327549" cy="4219505"/>
          </a:xfrm>
          <a:prstGeom prst="rect">
            <a:avLst/>
          </a:prstGeom>
        </p:spPr>
      </p:pic>
    </p:spTree>
    <p:extLst>
      <p:ext uri="{BB962C8B-B14F-4D97-AF65-F5344CB8AC3E}">
        <p14:creationId xmlns:p14="http://schemas.microsoft.com/office/powerpoint/2010/main" val="26566590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642522-E885-B99E-85AD-6C503E35C9BB}"/>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F44B4FB-B9E3-ECCF-2CFA-2080CCE8D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EF1C4D9D-3D7B-4B45-7B35-E29FEF94C3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7CF25AF-3610-37C3-5231-33C80A173E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03085892-C177-0B7A-CC61-8F4673E6C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14086B70-4CC2-0B11-B3A6-CE4AC3928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F2C3FCE-3F73-33B5-D8A4-1092E4B22F85}"/>
              </a:ext>
            </a:extLst>
          </p:cNvPr>
          <p:cNvSpPr>
            <a:spLocks noGrp="1"/>
          </p:cNvSpPr>
          <p:nvPr>
            <p:ph type="title"/>
          </p:nvPr>
        </p:nvSpPr>
        <p:spPr>
          <a:xfrm>
            <a:off x="578888" y="3526228"/>
            <a:ext cx="2880828" cy="4640978"/>
          </a:xfrm>
        </p:spPr>
        <p:txBody>
          <a:bodyPr vert="horz" lIns="91440" tIns="45720" rIns="91440" bIns="45720" rtlCol="0" anchor="ctr">
            <a:normAutofit/>
          </a:bodyPr>
          <a:lstStyle/>
          <a:p>
            <a:pPr rtl="1">
              <a:lnSpc>
                <a:spcPct val="100000"/>
              </a:lnSpc>
            </a:pPr>
            <a:r>
              <a:rPr lang="fa-IR" sz="4000" dirty="0">
                <a:solidFill>
                  <a:srgbClr val="FFFFFF"/>
                </a:solidFill>
                <a:cs typeface="B Titr" panose="00000700000000000000" pitchFamily="2" charset="-78"/>
              </a:rPr>
              <a:t>عامل مؤثر در </a:t>
            </a:r>
            <a:r>
              <a:rPr lang="fa-IR" sz="4000" dirty="0" err="1">
                <a:solidFill>
                  <a:srgbClr val="FFFFFF"/>
                </a:solidFill>
                <a:cs typeface="B Titr" panose="00000700000000000000" pitchFamily="2" charset="-78"/>
              </a:rPr>
              <a:t>کنش‌گری</a:t>
            </a:r>
            <a:r>
              <a:rPr lang="fa-IR" sz="4000" dirty="0">
                <a:solidFill>
                  <a:srgbClr val="FFFFFF"/>
                </a:solidFill>
                <a:cs typeface="B Titr" panose="00000700000000000000" pitchFamily="2" charset="-78"/>
              </a:rPr>
              <a:t> مد تجاری سرمایه‌داری در ایران</a:t>
            </a:r>
            <a:endParaRPr lang="en-US" sz="4000" dirty="0">
              <a:solidFill>
                <a:srgbClr val="FFFFFF"/>
              </a:solidFill>
              <a:cs typeface="B Titr" panose="00000700000000000000" pitchFamily="2" charset="-78"/>
            </a:endParaRPr>
          </a:p>
        </p:txBody>
      </p:sp>
      <p:pic>
        <p:nvPicPr>
          <p:cNvPr id="10242" name="Picture 2" descr="زندگینامه شاه عباس صفوی (رسیدن به پادشاهی از سن کم، کشتن فرزندان و جنگ های  او)">
            <a:extLst>
              <a:ext uri="{FF2B5EF4-FFF2-40B4-BE49-F238E27FC236}">
                <a16:creationId xmlns:a16="http://schemas.microsoft.com/office/drawing/2014/main" id="{CC51BCDF-2CE4-774C-8740-1F089393FD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39206"/>
            <a:ext cx="12192000" cy="812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40E43091-D9B2-3DC9-59A5-B894FFE04C01}"/>
              </a:ext>
            </a:extLst>
          </p:cNvPr>
          <p:cNvSpPr>
            <a:spLocks noGrp="1"/>
          </p:cNvSpPr>
          <p:nvPr>
            <p:ph idx="1"/>
          </p:nvPr>
        </p:nvSpPr>
        <p:spPr>
          <a:xfrm>
            <a:off x="4798990" y="478712"/>
            <a:ext cx="7112357" cy="1986682"/>
          </a:xfrm>
        </p:spPr>
        <p:txBody>
          <a:bodyPr anchor="ctr">
            <a:normAutofit/>
          </a:bodyPr>
          <a:lstStyle/>
          <a:p>
            <a:pPr marL="282575" indent="-282575" algn="just" rtl="1">
              <a:lnSpc>
                <a:spcPct val="100000"/>
              </a:lnSpc>
            </a:pPr>
            <a:r>
              <a:rPr lang="fa-IR" sz="3200" b="1" dirty="0">
                <a:cs typeface="B Nazanin" panose="00000400000000000000" pitchFamily="2" charset="-78"/>
              </a:rPr>
              <a:t>نسبت اقتصاد سیاسی میان اروپا، عثمانی، ایران و هند همزمان با </a:t>
            </a:r>
            <a:r>
              <a:rPr lang="fa-IR" sz="3200" b="1" dirty="0" err="1">
                <a:cs typeface="B Nazanin" panose="00000400000000000000" pitchFamily="2" charset="-78"/>
              </a:rPr>
              <a:t>مرکانتیلیسم</a:t>
            </a:r>
            <a:endParaRPr lang="fa-IR" sz="3200" b="1" dirty="0">
              <a:cs typeface="B Nazanin" panose="00000400000000000000" pitchFamily="2" charset="-78"/>
            </a:endParaRPr>
          </a:p>
        </p:txBody>
      </p:sp>
      <p:graphicFrame>
        <p:nvGraphicFramePr>
          <p:cNvPr id="3" name="Table 2">
            <a:extLst>
              <a:ext uri="{FF2B5EF4-FFF2-40B4-BE49-F238E27FC236}">
                <a16:creationId xmlns:a16="http://schemas.microsoft.com/office/drawing/2014/main" id="{F945A570-9B2F-BE21-D360-68A048CFCFF9}"/>
              </a:ext>
            </a:extLst>
          </p:cNvPr>
          <p:cNvGraphicFramePr>
            <a:graphicFrameLocks noGrp="1"/>
          </p:cNvGraphicFramePr>
          <p:nvPr>
            <p:extLst>
              <p:ext uri="{D42A27DB-BD31-4B8C-83A1-F6EECF244321}">
                <p14:modId xmlns:p14="http://schemas.microsoft.com/office/powerpoint/2010/main" val="3072138235"/>
              </p:ext>
            </p:extLst>
          </p:nvPr>
        </p:nvGraphicFramePr>
        <p:xfrm>
          <a:off x="5432067" y="3189763"/>
          <a:ext cx="6759931" cy="2133600"/>
        </p:xfrm>
        <a:graphic>
          <a:graphicData uri="http://schemas.openxmlformats.org/drawingml/2006/table">
            <a:tbl>
              <a:tblPr firstRow="1" bandRow="1">
                <a:tableStyleId>{5C22544A-7EE6-4342-B048-85BDC9FD1C3A}</a:tableStyleId>
              </a:tblPr>
              <a:tblGrid>
                <a:gridCol w="1747111">
                  <a:extLst>
                    <a:ext uri="{9D8B030D-6E8A-4147-A177-3AD203B41FA5}">
                      <a16:colId xmlns:a16="http://schemas.microsoft.com/office/drawing/2014/main" val="20006"/>
                    </a:ext>
                  </a:extLst>
                </a:gridCol>
                <a:gridCol w="717047">
                  <a:extLst>
                    <a:ext uri="{9D8B030D-6E8A-4147-A177-3AD203B41FA5}">
                      <a16:colId xmlns:a16="http://schemas.microsoft.com/office/drawing/2014/main" val="20000"/>
                    </a:ext>
                  </a:extLst>
                </a:gridCol>
                <a:gridCol w="690734">
                  <a:extLst>
                    <a:ext uri="{9D8B030D-6E8A-4147-A177-3AD203B41FA5}">
                      <a16:colId xmlns:a16="http://schemas.microsoft.com/office/drawing/2014/main" val="20001"/>
                    </a:ext>
                  </a:extLst>
                </a:gridCol>
                <a:gridCol w="703891">
                  <a:extLst>
                    <a:ext uri="{9D8B030D-6E8A-4147-A177-3AD203B41FA5}">
                      <a16:colId xmlns:a16="http://schemas.microsoft.com/office/drawing/2014/main" val="20002"/>
                    </a:ext>
                  </a:extLst>
                </a:gridCol>
                <a:gridCol w="749939">
                  <a:extLst>
                    <a:ext uri="{9D8B030D-6E8A-4147-A177-3AD203B41FA5}">
                      <a16:colId xmlns:a16="http://schemas.microsoft.com/office/drawing/2014/main" val="20003"/>
                    </a:ext>
                  </a:extLst>
                </a:gridCol>
                <a:gridCol w="1295949">
                  <a:extLst>
                    <a:ext uri="{9D8B030D-6E8A-4147-A177-3AD203B41FA5}">
                      <a16:colId xmlns:a16="http://schemas.microsoft.com/office/drawing/2014/main" val="20004"/>
                    </a:ext>
                  </a:extLst>
                </a:gridCol>
                <a:gridCol w="855260">
                  <a:extLst>
                    <a:ext uri="{9D8B030D-6E8A-4147-A177-3AD203B41FA5}">
                      <a16:colId xmlns:a16="http://schemas.microsoft.com/office/drawing/2014/main" val="20005"/>
                    </a:ext>
                  </a:extLst>
                </a:gridCol>
              </a:tblGrid>
              <a:tr h="370840">
                <a:tc>
                  <a:txBody>
                    <a:bodyPr/>
                    <a:lstStyle/>
                    <a:p>
                      <a:pPr algn="ctr" rtl="1"/>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پایان</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آغاز </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پایان</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آغاز</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extLst>
                  <a:ext uri="{0D108BD9-81ED-4DB2-BD59-A6C34878D82A}">
                    <a16:rowId xmlns:a16="http://schemas.microsoft.com/office/drawing/2014/main" val="10000"/>
                  </a:ext>
                </a:extLst>
              </a:tr>
              <a:tr h="370840">
                <a:tc rowSpan="4">
                  <a:txBody>
                    <a:bodyPr/>
                    <a:lstStyle/>
                    <a:p>
                      <a:pPr algn="ctr" rtl="1"/>
                      <a:r>
                        <a:rPr lang="fa-IR" sz="1800" b="1" dirty="0">
                          <a:solidFill>
                            <a:srgbClr val="002060"/>
                          </a:solidFill>
                          <a:latin typeface="IRYakout" panose="02000503000000020002" pitchFamily="2" charset="-78"/>
                          <a:cs typeface="IRYakout" panose="02000503000000020002" pitchFamily="2" charset="-78"/>
                        </a:rPr>
                        <a:t>اندکی پس از بازپس‌گیری آندلس</a:t>
                      </a:r>
                      <a:r>
                        <a:rPr lang="fa-IR" sz="1800" b="1" baseline="0" dirty="0">
                          <a:solidFill>
                            <a:srgbClr val="002060"/>
                          </a:solidFill>
                          <a:latin typeface="IRYakout" panose="02000503000000020002" pitchFamily="2" charset="-78"/>
                          <a:cs typeface="IRYakout" panose="02000503000000020002" pitchFamily="2" charset="-78"/>
                        </a:rPr>
                        <a:t> (١۴٩٢ میلادی)</a:t>
                      </a:r>
                      <a:endParaRPr lang="en-US" sz="1800" b="1" baseline="0" dirty="0">
                        <a:solidFill>
                          <a:srgbClr val="002060"/>
                        </a:solidFill>
                        <a:latin typeface="IRYakout" panose="02000503000000020002" pitchFamily="2" charset="-78"/>
                        <a:cs typeface="IRYakout" panose="02000503000000020002" pitchFamily="2" charset="-78"/>
                      </a:endParaRPr>
                    </a:p>
                    <a:p>
                      <a:pPr algn="ctr" rtl="1"/>
                      <a:r>
                        <a:rPr lang="fa-IR" sz="1800" b="1" baseline="0" dirty="0">
                          <a:solidFill>
                            <a:srgbClr val="002060"/>
                          </a:solidFill>
                          <a:latin typeface="IRYakout" panose="02000503000000020002" pitchFamily="2" charset="-78"/>
                          <a:cs typeface="IRYakout" panose="02000503000000020002" pitchFamily="2" charset="-78"/>
                        </a:rPr>
                        <a:t>(٨٧١ شمسی) و</a:t>
                      </a:r>
                    </a:p>
                    <a:p>
                      <a:pPr algn="ctr" rtl="1"/>
                      <a:r>
                        <a:rPr lang="fa-IR" sz="1800" b="1" baseline="0" dirty="0">
                          <a:solidFill>
                            <a:srgbClr val="002060"/>
                          </a:solidFill>
                          <a:latin typeface="IRYakout" panose="02000503000000020002" pitchFamily="2" charset="-78"/>
                          <a:cs typeface="IRYakout" panose="02000503000000020002" pitchFamily="2" charset="-78"/>
                        </a:rPr>
                        <a:t>اتمام جنگ‌های صلیبی</a:t>
                      </a:r>
                      <a:endParaRPr lang="en-US" sz="18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١٧۴٠</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١۵٠٠</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١١١٩</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٨٧٩</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مرکانتیلیسم</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اروپا</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extLst>
                  <a:ext uri="{0D108BD9-81ED-4DB2-BD59-A6C34878D82A}">
                    <a16:rowId xmlns:a16="http://schemas.microsoft.com/office/drawing/2014/main" val="10001"/>
                  </a:ext>
                </a:extLst>
              </a:tr>
              <a:tr h="370840">
                <a:tc vMerge="1">
                  <a:txBody>
                    <a:bodyPr/>
                    <a:lstStyle/>
                    <a:p>
                      <a:pPr algn="ctr"/>
                      <a:endParaRPr lang="en-US" dirty="0">
                        <a:cs typeface="B Lotus" panose="00000400000000000000" pitchFamily="2" charset="-78"/>
                      </a:endParaRPr>
                    </a:p>
                  </a:txBody>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١٩٢۴</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١٢٩٩</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١٣٠٣</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۶٧٨</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عثمانی</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عثمانی</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extLst>
                  <a:ext uri="{0D108BD9-81ED-4DB2-BD59-A6C34878D82A}">
                    <a16:rowId xmlns:a16="http://schemas.microsoft.com/office/drawing/2014/main" val="10002"/>
                  </a:ext>
                </a:extLst>
              </a:tr>
              <a:tr h="370840">
                <a:tc vMerge="1">
                  <a:txBody>
                    <a:bodyPr/>
                    <a:lstStyle/>
                    <a:p>
                      <a:pPr algn="ctr"/>
                      <a:endParaRPr lang="en-US" dirty="0">
                        <a:cs typeface="B Lotus" panose="00000400000000000000" pitchFamily="2" charset="-78"/>
                      </a:endParaRPr>
                    </a:p>
                  </a:txBody>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١٧٢٢</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١۵٠١</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١١٠١</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٨٨٠</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صفویه</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ایران</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extLst>
                  <a:ext uri="{0D108BD9-81ED-4DB2-BD59-A6C34878D82A}">
                    <a16:rowId xmlns:a16="http://schemas.microsoft.com/office/drawing/2014/main" val="10003"/>
                  </a:ext>
                </a:extLst>
              </a:tr>
              <a:tr h="370840">
                <a:tc vMerge="1">
                  <a:txBody>
                    <a:bodyPr/>
                    <a:lstStyle/>
                    <a:p>
                      <a:pPr algn="ctr"/>
                      <a:endParaRPr lang="en-US" dirty="0">
                        <a:cs typeface="B Lotus" panose="00000400000000000000" pitchFamily="2" charset="-78"/>
                      </a:endParaRPr>
                    </a:p>
                  </a:txBody>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١٨٢١</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١۵٠٠</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١٢٠٠</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٨٧٨</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گورکانیان</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tc>
                  <a:txBody>
                    <a:bodyPr/>
                    <a:lstStyle/>
                    <a:p>
                      <a:pPr algn="ctr" rtl="1"/>
                      <a:r>
                        <a:rPr lang="fa-IR" sz="2000" b="1" dirty="0">
                          <a:solidFill>
                            <a:srgbClr val="002060"/>
                          </a:solidFill>
                          <a:latin typeface="IRYakout" panose="02000503000000020002" pitchFamily="2" charset="-78"/>
                          <a:cs typeface="IRYakout" panose="02000503000000020002" pitchFamily="2" charset="-78"/>
                        </a:rPr>
                        <a:t>هند</a:t>
                      </a:r>
                      <a:endParaRPr lang="en-US" sz="2000" b="1" dirty="0">
                        <a:solidFill>
                          <a:srgbClr val="002060"/>
                        </a:solidFill>
                        <a:latin typeface="IRYakout" panose="02000503000000020002" pitchFamily="2" charset="-78"/>
                        <a:cs typeface="IRYakout" panose="02000503000000020002" pitchFamily="2" charset="-78"/>
                      </a:endParaRPr>
                    </a:p>
                  </a:txBody>
                  <a:tcPr anchor="ctr">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203565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AAED15-26F4-7D4E-A79E-67E37F40BAD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7C44632-FEC6-1719-07EF-F0D47CBAF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DABF931-7E22-7F99-B9C8-0F552BA0B6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F6D394D-10A3-6775-BA9F-FD2251D7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E5E55430-92C3-05E6-8866-96913A980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CD133AA6-A1CE-9272-7AC8-13222EE9BC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6146" name="Picture 2" descr="Golden Age of Piracy - Wikipedia">
            <a:extLst>
              <a:ext uri="{FF2B5EF4-FFF2-40B4-BE49-F238E27FC236}">
                <a16:creationId xmlns:a16="http://schemas.microsoft.com/office/drawing/2014/main" id="{3B5F2346-06D4-7542-A8F2-15A2CC392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43" y="-1038709"/>
            <a:ext cx="12367098" cy="8811787"/>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3D67816F-58B5-F9FE-DE12-0E32E9085173}"/>
              </a:ext>
            </a:extLst>
          </p:cNvPr>
          <p:cNvSpPr>
            <a:spLocks noGrp="1"/>
          </p:cNvSpPr>
          <p:nvPr>
            <p:ph idx="1"/>
          </p:nvPr>
        </p:nvSpPr>
        <p:spPr>
          <a:xfrm>
            <a:off x="4038604" y="4027251"/>
            <a:ext cx="8153396" cy="2953698"/>
          </a:xfrm>
          <a:gradFill>
            <a:gsLst>
              <a:gs pos="0">
                <a:schemeClr val="accent2">
                  <a:lumMod val="5000"/>
                  <a:lumOff val="95000"/>
                  <a:alpha val="60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a:effectLst>
            <a:outerShdw blurRad="628917" dist="50800" dir="5400000" algn="ctr" rotWithShape="0">
              <a:srgbClr val="000000">
                <a:alpha val="43137"/>
              </a:srgbClr>
            </a:outerShdw>
          </a:effectLst>
        </p:spPr>
        <p:txBody>
          <a:bodyPr anchor="ctr">
            <a:normAutofit fontScale="70000" lnSpcReduction="20000"/>
          </a:bodyPr>
          <a:lstStyle/>
          <a:p>
            <a:pPr marL="282575" indent="-282575" algn="just" rtl="1">
              <a:lnSpc>
                <a:spcPct val="100000"/>
              </a:lnSpc>
            </a:pPr>
            <a:r>
              <a:rPr lang="fa-IR" sz="3200" b="1" dirty="0">
                <a:solidFill>
                  <a:schemeClr val="tx2">
                    <a:lumMod val="90000"/>
                    <a:lumOff val="10000"/>
                  </a:schemeClr>
                </a:solidFill>
                <a:cs typeface="B Nazanin" panose="00000400000000000000" pitchFamily="2" charset="-78"/>
              </a:rPr>
              <a:t>هر قطعه زمین از کشور بایستی در کشاورزی، معدن یا ایجاد صنعت </a:t>
            </a:r>
            <a:r>
              <a:rPr lang="fa-IR" sz="3200" b="1" dirty="0" err="1">
                <a:solidFill>
                  <a:schemeClr val="tx2">
                    <a:lumMod val="90000"/>
                    <a:lumOff val="10000"/>
                  </a:schemeClr>
                </a:solidFill>
                <a:cs typeface="B Nazanin" panose="00000400000000000000" pitchFamily="2" charset="-78"/>
              </a:rPr>
              <a:t>به‌کار</a:t>
            </a:r>
            <a:r>
              <a:rPr lang="fa-IR" sz="3200" b="1" dirty="0">
                <a:solidFill>
                  <a:schemeClr val="tx2">
                    <a:lumMod val="90000"/>
                    <a:lumOff val="10000"/>
                  </a:schemeClr>
                </a:solidFill>
                <a:cs typeface="B Nazanin" panose="00000400000000000000" pitchFamily="2" charset="-78"/>
              </a:rPr>
              <a:t> گرفته شود.</a:t>
            </a:r>
          </a:p>
          <a:p>
            <a:pPr marL="282575" indent="-282575" algn="just" rtl="1">
              <a:lnSpc>
                <a:spcPct val="100000"/>
              </a:lnSpc>
            </a:pPr>
            <a:r>
              <a:rPr lang="fa-IR" sz="3200" b="1" dirty="0">
                <a:solidFill>
                  <a:schemeClr val="tx2">
                    <a:lumMod val="90000"/>
                    <a:lumOff val="10000"/>
                  </a:schemeClr>
                </a:solidFill>
                <a:cs typeface="B Nazanin" panose="00000400000000000000" pitchFamily="2" charset="-78"/>
              </a:rPr>
              <a:t>همۀ مواد خام یافت شده در کشور بایستی در خدمت صنایع داخلی قرار بگیرند. چرا که کالاهای نهایی ارزش بیشتری نسبت به مواد خام دارند.</a:t>
            </a:r>
          </a:p>
          <a:p>
            <a:pPr marL="282575" indent="-282575" algn="just" rtl="1">
              <a:lnSpc>
                <a:spcPct val="100000"/>
              </a:lnSpc>
            </a:pPr>
            <a:r>
              <a:rPr lang="fa-IR" sz="3200" b="1" dirty="0">
                <a:solidFill>
                  <a:schemeClr val="tx2">
                    <a:lumMod val="90000"/>
                    <a:lumOff val="10000"/>
                  </a:schemeClr>
                </a:solidFill>
                <a:cs typeface="B Nazanin" panose="00000400000000000000" pitchFamily="2" charset="-78"/>
              </a:rPr>
              <a:t>افزایش جمعیت (جمعیت فعال) بایستی مورد تشویق قرار گیرد. </a:t>
            </a:r>
          </a:p>
          <a:p>
            <a:pPr marL="282575" indent="-282575" algn="just" rtl="1">
              <a:lnSpc>
                <a:spcPct val="100000"/>
              </a:lnSpc>
            </a:pPr>
            <a:r>
              <a:rPr lang="fa-IR" sz="3200" b="1" dirty="0">
                <a:solidFill>
                  <a:schemeClr val="tx2">
                    <a:lumMod val="90000"/>
                    <a:lumOff val="10000"/>
                  </a:schemeClr>
                </a:solidFill>
                <a:cs typeface="B Nazanin" panose="00000400000000000000" pitchFamily="2" charset="-78"/>
              </a:rPr>
              <a:t>صادرات طلا و نقره بایستی ممنوع شود و همۀ پول در داخل به گردش درآید. </a:t>
            </a:r>
          </a:p>
          <a:p>
            <a:pPr marL="282575" indent="-282575" algn="just" rtl="1">
              <a:lnSpc>
                <a:spcPct val="100000"/>
              </a:lnSpc>
            </a:pPr>
            <a:r>
              <a:rPr lang="fa-IR" sz="3200" b="1" dirty="0">
                <a:solidFill>
                  <a:schemeClr val="tx2">
                    <a:lumMod val="90000"/>
                    <a:lumOff val="10000"/>
                  </a:schemeClr>
                </a:solidFill>
                <a:cs typeface="B Nazanin" panose="00000400000000000000" pitchFamily="2" charset="-78"/>
              </a:rPr>
              <a:t>واردات کالای خارجی بایستی </a:t>
            </a:r>
            <a:r>
              <a:rPr lang="fa-IR" sz="3200" b="1" dirty="0" err="1">
                <a:solidFill>
                  <a:schemeClr val="tx2">
                    <a:lumMod val="90000"/>
                    <a:lumOff val="10000"/>
                  </a:schemeClr>
                </a:solidFill>
                <a:cs typeface="B Nazanin" panose="00000400000000000000" pitchFamily="2" charset="-78"/>
              </a:rPr>
              <a:t>تاجای</a:t>
            </a:r>
            <a:r>
              <a:rPr lang="fa-IR" sz="3200" b="1" dirty="0">
                <a:solidFill>
                  <a:schemeClr val="tx2">
                    <a:lumMod val="90000"/>
                    <a:lumOff val="10000"/>
                  </a:schemeClr>
                </a:solidFill>
                <a:cs typeface="B Nazanin" panose="00000400000000000000" pitchFamily="2" charset="-78"/>
              </a:rPr>
              <a:t> ممکن مورد </a:t>
            </a:r>
            <a:r>
              <a:rPr lang="fa-IR" sz="3200" b="1" dirty="0" err="1">
                <a:solidFill>
                  <a:schemeClr val="tx2">
                    <a:lumMod val="90000"/>
                    <a:lumOff val="10000"/>
                  </a:schemeClr>
                </a:solidFill>
                <a:cs typeface="B Nazanin" panose="00000400000000000000" pitchFamily="2" charset="-78"/>
              </a:rPr>
              <a:t>تقبیح</a:t>
            </a:r>
            <a:r>
              <a:rPr lang="fa-IR" sz="3200" b="1" dirty="0">
                <a:solidFill>
                  <a:schemeClr val="tx2">
                    <a:lumMod val="90000"/>
                    <a:lumOff val="10000"/>
                  </a:schemeClr>
                </a:solidFill>
                <a:cs typeface="B Nazanin" panose="00000400000000000000" pitchFamily="2" charset="-78"/>
              </a:rPr>
              <a:t> قرار گیرد. </a:t>
            </a:r>
          </a:p>
        </p:txBody>
      </p:sp>
      <p:sp>
        <p:nvSpPr>
          <p:cNvPr id="10" name="TextBox 9">
            <a:extLst>
              <a:ext uri="{FF2B5EF4-FFF2-40B4-BE49-F238E27FC236}">
                <a16:creationId xmlns:a16="http://schemas.microsoft.com/office/drawing/2014/main" id="{CA18EEAE-0BB9-B444-8FA6-27B94F62A359}"/>
              </a:ext>
            </a:extLst>
          </p:cNvPr>
          <p:cNvSpPr txBox="1"/>
          <p:nvPr/>
        </p:nvSpPr>
        <p:spPr>
          <a:xfrm>
            <a:off x="0" y="5196670"/>
            <a:ext cx="2880828" cy="1477328"/>
          </a:xfrm>
          <a:prstGeom prst="rect">
            <a:avLst/>
          </a:prstGeom>
          <a:gradFill>
            <a:gsLst>
              <a:gs pos="0">
                <a:schemeClr val="accent2">
                  <a:lumMod val="5000"/>
                  <a:lumOff val="95000"/>
                  <a:alpha val="60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p:spPr>
        <p:txBody>
          <a:bodyPr wrap="square">
            <a:spAutoFit/>
          </a:bodyPr>
          <a:lstStyle/>
          <a:p>
            <a:pPr marL="0" indent="0" algn="just" rtl="1">
              <a:lnSpc>
                <a:spcPct val="100000"/>
              </a:lnSpc>
              <a:buNone/>
            </a:pPr>
            <a:r>
              <a:rPr lang="fa-IR" sz="1800" b="1" dirty="0" err="1">
                <a:solidFill>
                  <a:schemeClr val="accent1">
                    <a:lumMod val="75000"/>
                  </a:schemeClr>
                </a:solidFill>
                <a:cs typeface="B Nazanin" panose="00000400000000000000" pitchFamily="2" charset="-78"/>
              </a:rPr>
              <a:t>هورنیک</a:t>
            </a:r>
            <a:r>
              <a:rPr lang="fa-IR" sz="1800" b="1" dirty="0">
                <a:solidFill>
                  <a:schemeClr val="accent1">
                    <a:lumMod val="75000"/>
                  </a:schemeClr>
                </a:solidFill>
                <a:cs typeface="B Nazanin" panose="00000400000000000000" pitchFamily="2" charset="-78"/>
              </a:rPr>
              <a:t> آلمانی (١٧١۴-١۶۴٠) </a:t>
            </a:r>
            <a:r>
              <a:rPr lang="en-US" sz="1800" b="1" dirty="0">
                <a:solidFill>
                  <a:schemeClr val="accent1">
                    <a:lumMod val="75000"/>
                  </a:schemeClr>
                </a:solidFill>
                <a:cs typeface="B Nazanin" panose="00000400000000000000" pitchFamily="2" charset="-78"/>
              </a:rPr>
              <a:t>Philipp Wilhelm von </a:t>
            </a:r>
            <a:r>
              <a:rPr lang="en-US" sz="1800" b="1" dirty="0" err="1">
                <a:solidFill>
                  <a:schemeClr val="accent1">
                    <a:lumMod val="75000"/>
                  </a:schemeClr>
                </a:solidFill>
                <a:cs typeface="B Nazanin" panose="00000400000000000000" pitchFamily="2" charset="-78"/>
              </a:rPr>
              <a:t>Hornick</a:t>
            </a:r>
            <a:endParaRPr lang="en-US" sz="1800" b="1" dirty="0">
              <a:solidFill>
                <a:schemeClr val="accent1">
                  <a:lumMod val="75000"/>
                </a:schemeClr>
              </a:solidFill>
              <a:cs typeface="B Nazanin" panose="00000400000000000000" pitchFamily="2" charset="-78"/>
            </a:endParaRPr>
          </a:p>
          <a:p>
            <a:pPr marL="0" indent="0" algn="just">
              <a:lnSpc>
                <a:spcPct val="100000"/>
              </a:lnSpc>
              <a:buNone/>
            </a:pPr>
            <a:r>
              <a:rPr lang="en-US" sz="1800" b="1" dirty="0">
                <a:solidFill>
                  <a:schemeClr val="accent1">
                    <a:lumMod val="75000"/>
                  </a:schemeClr>
                </a:solidFill>
                <a:cs typeface="B Nazanin" panose="00000400000000000000" pitchFamily="2" charset="-78"/>
              </a:rPr>
              <a:t>1684, Austria Over All, If She Only Will</a:t>
            </a:r>
          </a:p>
        </p:txBody>
      </p:sp>
      <p:sp>
        <p:nvSpPr>
          <p:cNvPr id="2" name="Title 1">
            <a:extLst>
              <a:ext uri="{FF2B5EF4-FFF2-40B4-BE49-F238E27FC236}">
                <a16:creationId xmlns:a16="http://schemas.microsoft.com/office/drawing/2014/main" id="{943B5EE1-6427-7676-C938-F665474898BE}"/>
              </a:ext>
            </a:extLst>
          </p:cNvPr>
          <p:cNvSpPr>
            <a:spLocks noGrp="1"/>
          </p:cNvSpPr>
          <p:nvPr>
            <p:ph type="title"/>
          </p:nvPr>
        </p:nvSpPr>
        <p:spPr>
          <a:xfrm>
            <a:off x="10544" y="478284"/>
            <a:ext cx="2880828" cy="1362273"/>
          </a:xfrm>
          <a:gradFill>
            <a:gsLst>
              <a:gs pos="0">
                <a:schemeClr val="accent2">
                  <a:lumMod val="5000"/>
                  <a:lumOff val="95000"/>
                  <a:alpha val="60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p:spPr>
        <p:txBody>
          <a:bodyPr vert="horz" lIns="91440" tIns="45720" rIns="91440" bIns="45720" rtlCol="0" anchor="t">
            <a:normAutofit/>
          </a:bodyPr>
          <a:lstStyle/>
          <a:p>
            <a:pPr rtl="1">
              <a:lnSpc>
                <a:spcPct val="100000"/>
              </a:lnSpc>
            </a:pPr>
            <a:r>
              <a:rPr lang="fa-IR" sz="4000" dirty="0" err="1">
                <a:solidFill>
                  <a:schemeClr val="accent1">
                    <a:lumMod val="75000"/>
                  </a:schemeClr>
                </a:solidFill>
                <a:cs typeface="B Titr" panose="00000700000000000000" pitchFamily="2" charset="-78"/>
              </a:rPr>
              <a:t>آموزه‌های</a:t>
            </a:r>
            <a:r>
              <a:rPr lang="fa-IR" sz="4000" dirty="0">
                <a:solidFill>
                  <a:schemeClr val="accent1">
                    <a:lumMod val="75000"/>
                  </a:schemeClr>
                </a:solidFill>
                <a:cs typeface="B Titr" panose="00000700000000000000" pitchFamily="2" charset="-78"/>
              </a:rPr>
              <a:t> </a:t>
            </a:r>
            <a:r>
              <a:rPr lang="fa-IR" sz="4000" dirty="0" err="1">
                <a:solidFill>
                  <a:schemeClr val="accent1">
                    <a:lumMod val="75000"/>
                  </a:schemeClr>
                </a:solidFill>
                <a:cs typeface="B Titr" panose="00000700000000000000" pitchFamily="2" charset="-78"/>
              </a:rPr>
              <a:t>مرکانتیلیسم</a:t>
            </a:r>
            <a:endParaRPr lang="en-US" sz="4000" dirty="0">
              <a:solidFill>
                <a:schemeClr val="accent1">
                  <a:lumMod val="75000"/>
                </a:schemeClr>
              </a:solidFill>
              <a:cs typeface="B Titr" panose="00000700000000000000" pitchFamily="2" charset="-78"/>
            </a:endParaRPr>
          </a:p>
        </p:txBody>
      </p:sp>
    </p:spTree>
    <p:extLst>
      <p:ext uri="{BB962C8B-B14F-4D97-AF65-F5344CB8AC3E}">
        <p14:creationId xmlns:p14="http://schemas.microsoft.com/office/powerpoint/2010/main" val="32352988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AAED15-26F4-7D4E-A79E-67E37F40BAD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7C44632-FEC6-1719-07EF-F0D47CBAF0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DABF931-7E22-7F99-B9C8-0F552BA0B6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F6D394D-10A3-6775-BA9F-FD2251D7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E5E55430-92C3-05E6-8866-96913A980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CD133AA6-A1CE-9272-7AC8-13222EE9BC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6146" name="Picture 2" descr="Golden Age of Piracy - Wikipedia">
            <a:extLst>
              <a:ext uri="{FF2B5EF4-FFF2-40B4-BE49-F238E27FC236}">
                <a16:creationId xmlns:a16="http://schemas.microsoft.com/office/drawing/2014/main" id="{3B5F2346-06D4-7542-A8F2-15A2CC3921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643" y="-1038709"/>
            <a:ext cx="12367098" cy="8811787"/>
          </a:xfrm>
          <a:prstGeom prst="rect">
            <a:avLst/>
          </a:prstGeom>
          <a:blipFill>
            <a:blip r:embed="rId3">
              <a:alphaModFix amt="53000"/>
            </a:blip>
            <a:tile tx="0" ty="0" sx="100000" sy="100000" flip="none" algn="tl"/>
          </a:blipFill>
        </p:spPr>
      </p:pic>
      <p:sp>
        <p:nvSpPr>
          <p:cNvPr id="4" name="Content Placeholder 3">
            <a:extLst>
              <a:ext uri="{FF2B5EF4-FFF2-40B4-BE49-F238E27FC236}">
                <a16:creationId xmlns:a16="http://schemas.microsoft.com/office/drawing/2014/main" id="{3D67816F-58B5-F9FE-DE12-0E32E9085173}"/>
              </a:ext>
            </a:extLst>
          </p:cNvPr>
          <p:cNvSpPr>
            <a:spLocks noGrp="1"/>
          </p:cNvSpPr>
          <p:nvPr>
            <p:ph idx="1"/>
          </p:nvPr>
        </p:nvSpPr>
        <p:spPr>
          <a:xfrm>
            <a:off x="4038604" y="3910521"/>
            <a:ext cx="8153396" cy="2953698"/>
          </a:xfr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a:effectLst>
            <a:outerShdw blurRad="628917" dist="50800" dir="5400000" algn="ctr" rotWithShape="0">
              <a:srgbClr val="000000">
                <a:alpha val="43137"/>
              </a:srgbClr>
            </a:outerShdw>
          </a:effectLst>
        </p:spPr>
        <p:txBody>
          <a:bodyPr anchor="ctr">
            <a:normAutofit fontScale="70000" lnSpcReduction="20000"/>
          </a:bodyPr>
          <a:lstStyle/>
          <a:p>
            <a:pPr marL="282575" indent="-282575" algn="just" rtl="1">
              <a:lnSpc>
                <a:spcPct val="100000"/>
              </a:lnSpc>
            </a:pPr>
            <a:r>
              <a:rPr lang="fa-IR" sz="3200" b="1" dirty="0">
                <a:solidFill>
                  <a:schemeClr val="tx2">
                    <a:lumMod val="90000"/>
                    <a:lumOff val="10000"/>
                  </a:schemeClr>
                </a:solidFill>
                <a:cs typeface="B Nazanin" panose="00000400000000000000" pitchFamily="2" charset="-78"/>
              </a:rPr>
              <a:t>کالاهایی خاص که واردات </a:t>
            </a:r>
            <a:r>
              <a:rPr lang="fa-IR" sz="3200" b="1" dirty="0" err="1">
                <a:solidFill>
                  <a:schemeClr val="tx2">
                    <a:lumMod val="90000"/>
                    <a:lumOff val="10000"/>
                  </a:schemeClr>
                </a:solidFill>
                <a:cs typeface="B Nazanin" panose="00000400000000000000" pitchFamily="2" charset="-78"/>
              </a:rPr>
              <a:t>آن‌ها</a:t>
            </a:r>
            <a:r>
              <a:rPr lang="fa-IR" sz="3200" b="1" dirty="0">
                <a:solidFill>
                  <a:schemeClr val="tx2">
                    <a:lumMod val="90000"/>
                    <a:lumOff val="10000"/>
                  </a:schemeClr>
                </a:solidFill>
                <a:cs typeface="B Nazanin" panose="00000400000000000000" pitchFamily="2" charset="-78"/>
              </a:rPr>
              <a:t> ضروری است بایستی دسته اول خریداری شوند و در ازاء </a:t>
            </a:r>
            <a:r>
              <a:rPr lang="fa-IR" sz="3200" b="1" dirty="0" err="1">
                <a:solidFill>
                  <a:schemeClr val="tx2">
                    <a:lumMod val="90000"/>
                    <a:lumOff val="10000"/>
                  </a:schemeClr>
                </a:solidFill>
                <a:cs typeface="B Nazanin" panose="00000400000000000000" pitchFamily="2" charset="-78"/>
              </a:rPr>
              <a:t>آن‌ها</a:t>
            </a:r>
            <a:r>
              <a:rPr lang="fa-IR" sz="3200" b="1" dirty="0">
                <a:solidFill>
                  <a:schemeClr val="tx2">
                    <a:lumMod val="90000"/>
                    <a:lumOff val="10000"/>
                  </a:schemeClr>
                </a:solidFill>
                <a:cs typeface="B Nazanin" panose="00000400000000000000" pitchFamily="2" charset="-78"/>
              </a:rPr>
              <a:t> بایستی کالای داخلی پرداخت شود نه طلا و نقره</a:t>
            </a:r>
          </a:p>
          <a:p>
            <a:pPr marL="282575" indent="-282575" algn="just" rtl="1">
              <a:lnSpc>
                <a:spcPct val="100000"/>
              </a:lnSpc>
            </a:pPr>
            <a:r>
              <a:rPr lang="fa-IR" sz="3200" b="1" dirty="0">
                <a:solidFill>
                  <a:schemeClr val="tx2">
                    <a:lumMod val="90000"/>
                    <a:lumOff val="10000"/>
                  </a:schemeClr>
                </a:solidFill>
                <a:cs typeface="B Nazanin" panose="00000400000000000000" pitchFamily="2" charset="-78"/>
              </a:rPr>
              <a:t>تا جایی که ممکن است واردات باید محدود به فلزات خام شوند و فرآوری این فلزات باید در داخل کشور صورت گیرد. </a:t>
            </a:r>
          </a:p>
          <a:p>
            <a:pPr marL="282575" indent="-282575" algn="just" rtl="1">
              <a:lnSpc>
                <a:spcPct val="100000"/>
              </a:lnSpc>
            </a:pPr>
            <a:r>
              <a:rPr lang="fa-IR" sz="3200" b="1" dirty="0">
                <a:solidFill>
                  <a:schemeClr val="tx2">
                    <a:lumMod val="90000"/>
                    <a:lumOff val="10000"/>
                  </a:schemeClr>
                </a:solidFill>
                <a:cs typeface="B Nazanin" panose="00000400000000000000" pitchFamily="2" charset="-78"/>
              </a:rPr>
              <a:t>از </a:t>
            </a:r>
            <a:r>
              <a:rPr lang="fa-IR" sz="3200" b="1" dirty="0" err="1">
                <a:solidFill>
                  <a:schemeClr val="tx2">
                    <a:lumMod val="90000"/>
                    <a:lumOff val="10000"/>
                  </a:schemeClr>
                </a:solidFill>
                <a:cs typeface="B Nazanin" panose="00000400000000000000" pitchFamily="2" charset="-78"/>
              </a:rPr>
              <a:t>فرصت‌ها</a:t>
            </a:r>
            <a:r>
              <a:rPr lang="fa-IR" sz="3200" b="1" dirty="0">
                <a:solidFill>
                  <a:schemeClr val="tx2">
                    <a:lumMod val="90000"/>
                    <a:lumOff val="10000"/>
                  </a:schemeClr>
                </a:solidFill>
                <a:cs typeface="B Nazanin" panose="00000400000000000000" pitchFamily="2" charset="-78"/>
              </a:rPr>
              <a:t> تا جای ممکن بایستی جهت فروش مازاد صنایع کشور به خارج در ازاء طلا و نقره استفاده شود. </a:t>
            </a:r>
          </a:p>
          <a:p>
            <a:pPr marL="282575" indent="-282575" algn="just" rtl="1">
              <a:lnSpc>
                <a:spcPct val="100000"/>
              </a:lnSpc>
            </a:pPr>
            <a:r>
              <a:rPr lang="fa-IR" sz="3200" b="1" dirty="0">
                <a:solidFill>
                  <a:schemeClr val="tx2">
                    <a:lumMod val="90000"/>
                    <a:lumOff val="10000"/>
                  </a:schemeClr>
                </a:solidFill>
                <a:cs typeface="B Nazanin" panose="00000400000000000000" pitchFamily="2" charset="-78"/>
              </a:rPr>
              <a:t>اگر کالایی به اندازه کافی در داخل تولید شود، نباید </a:t>
            </a:r>
            <a:r>
              <a:rPr lang="fa-IR" sz="3200" b="1" dirty="0" err="1">
                <a:solidFill>
                  <a:schemeClr val="tx2">
                    <a:lumMod val="90000"/>
                    <a:lumOff val="10000"/>
                  </a:schemeClr>
                </a:solidFill>
                <a:cs typeface="B Nazanin" panose="00000400000000000000" pitchFamily="2" charset="-78"/>
              </a:rPr>
              <a:t>اجازۀ</a:t>
            </a:r>
            <a:r>
              <a:rPr lang="fa-IR" sz="3200" b="1" dirty="0">
                <a:solidFill>
                  <a:schemeClr val="tx2">
                    <a:lumMod val="90000"/>
                    <a:lumOff val="10000"/>
                  </a:schemeClr>
                </a:solidFill>
                <a:cs typeface="B Nazanin" panose="00000400000000000000" pitchFamily="2" charset="-78"/>
              </a:rPr>
              <a:t> واردات به آن داده شود. </a:t>
            </a:r>
          </a:p>
        </p:txBody>
      </p:sp>
      <p:sp>
        <p:nvSpPr>
          <p:cNvPr id="10" name="TextBox 9">
            <a:extLst>
              <a:ext uri="{FF2B5EF4-FFF2-40B4-BE49-F238E27FC236}">
                <a16:creationId xmlns:a16="http://schemas.microsoft.com/office/drawing/2014/main" id="{CA18EEAE-0BB9-B444-8FA6-27B94F62A359}"/>
              </a:ext>
            </a:extLst>
          </p:cNvPr>
          <p:cNvSpPr txBox="1"/>
          <p:nvPr/>
        </p:nvSpPr>
        <p:spPr>
          <a:xfrm>
            <a:off x="0" y="5196670"/>
            <a:ext cx="2880828" cy="1477328"/>
          </a:xfrm>
          <a:prstGeom prst="rect">
            <a:avLst/>
          </a:prstGeo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wrap="square">
            <a:spAutoFit/>
          </a:bodyPr>
          <a:lstStyle/>
          <a:p>
            <a:pPr marL="0" indent="0" algn="just" rtl="1">
              <a:lnSpc>
                <a:spcPct val="100000"/>
              </a:lnSpc>
              <a:buNone/>
            </a:pPr>
            <a:r>
              <a:rPr lang="fa-IR" sz="1800" b="1" dirty="0" err="1">
                <a:solidFill>
                  <a:schemeClr val="accent1">
                    <a:lumMod val="75000"/>
                  </a:schemeClr>
                </a:solidFill>
                <a:cs typeface="B Nazanin" panose="00000400000000000000" pitchFamily="2" charset="-78"/>
              </a:rPr>
              <a:t>هورنیک</a:t>
            </a:r>
            <a:r>
              <a:rPr lang="fa-IR" sz="1800" b="1" dirty="0">
                <a:solidFill>
                  <a:schemeClr val="accent1">
                    <a:lumMod val="75000"/>
                  </a:schemeClr>
                </a:solidFill>
                <a:cs typeface="B Nazanin" panose="00000400000000000000" pitchFamily="2" charset="-78"/>
              </a:rPr>
              <a:t> آلمانی (١٧١۴-١۶۴٠) </a:t>
            </a:r>
            <a:r>
              <a:rPr lang="en-US" sz="1800" b="1" dirty="0">
                <a:solidFill>
                  <a:schemeClr val="accent1">
                    <a:lumMod val="75000"/>
                  </a:schemeClr>
                </a:solidFill>
                <a:cs typeface="B Nazanin" panose="00000400000000000000" pitchFamily="2" charset="-78"/>
              </a:rPr>
              <a:t>Philipp Wilhelm von </a:t>
            </a:r>
            <a:r>
              <a:rPr lang="en-US" sz="1800" b="1" dirty="0" err="1">
                <a:solidFill>
                  <a:schemeClr val="accent1">
                    <a:lumMod val="75000"/>
                  </a:schemeClr>
                </a:solidFill>
                <a:cs typeface="B Nazanin" panose="00000400000000000000" pitchFamily="2" charset="-78"/>
              </a:rPr>
              <a:t>Hornick</a:t>
            </a:r>
            <a:endParaRPr lang="en-US" sz="1800" b="1" dirty="0">
              <a:solidFill>
                <a:schemeClr val="accent1">
                  <a:lumMod val="75000"/>
                </a:schemeClr>
              </a:solidFill>
              <a:cs typeface="B Nazanin" panose="00000400000000000000" pitchFamily="2" charset="-78"/>
            </a:endParaRPr>
          </a:p>
          <a:p>
            <a:pPr marL="0" indent="0" algn="just">
              <a:lnSpc>
                <a:spcPct val="100000"/>
              </a:lnSpc>
              <a:buNone/>
            </a:pPr>
            <a:r>
              <a:rPr lang="en-US" sz="1800" b="1" dirty="0">
                <a:solidFill>
                  <a:schemeClr val="accent1">
                    <a:lumMod val="75000"/>
                  </a:schemeClr>
                </a:solidFill>
                <a:cs typeface="B Nazanin" panose="00000400000000000000" pitchFamily="2" charset="-78"/>
              </a:rPr>
              <a:t>1684, Austria Over All, If She Only Will</a:t>
            </a:r>
          </a:p>
        </p:txBody>
      </p:sp>
      <p:sp>
        <p:nvSpPr>
          <p:cNvPr id="2" name="Title 1">
            <a:extLst>
              <a:ext uri="{FF2B5EF4-FFF2-40B4-BE49-F238E27FC236}">
                <a16:creationId xmlns:a16="http://schemas.microsoft.com/office/drawing/2014/main" id="{943B5EE1-6427-7676-C938-F665474898BE}"/>
              </a:ext>
            </a:extLst>
          </p:cNvPr>
          <p:cNvSpPr>
            <a:spLocks noGrp="1"/>
          </p:cNvSpPr>
          <p:nvPr>
            <p:ph type="title"/>
          </p:nvPr>
        </p:nvSpPr>
        <p:spPr>
          <a:xfrm>
            <a:off x="10544" y="478284"/>
            <a:ext cx="2880828" cy="1362273"/>
          </a:xfrm>
          <a:gradFill flip="none" rotWithShape="1">
            <a:gsLst>
              <a:gs pos="0">
                <a:schemeClr val="accent2">
                  <a:lumMod val="5000"/>
                  <a:lumOff val="9500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tileRect/>
          </a:gradFill>
        </p:spPr>
        <p:txBody>
          <a:bodyPr vert="horz" lIns="91440" tIns="45720" rIns="91440" bIns="45720" rtlCol="0" anchor="t">
            <a:normAutofit/>
          </a:bodyPr>
          <a:lstStyle/>
          <a:p>
            <a:pPr rtl="1">
              <a:lnSpc>
                <a:spcPct val="100000"/>
              </a:lnSpc>
            </a:pPr>
            <a:r>
              <a:rPr lang="fa-IR" sz="4000" dirty="0" err="1">
                <a:solidFill>
                  <a:schemeClr val="accent1">
                    <a:lumMod val="75000"/>
                  </a:schemeClr>
                </a:solidFill>
                <a:cs typeface="B Titr" panose="00000700000000000000" pitchFamily="2" charset="-78"/>
              </a:rPr>
              <a:t>آموزه‌های</a:t>
            </a:r>
            <a:r>
              <a:rPr lang="fa-IR" sz="4000" dirty="0">
                <a:solidFill>
                  <a:schemeClr val="accent1">
                    <a:lumMod val="75000"/>
                  </a:schemeClr>
                </a:solidFill>
                <a:cs typeface="B Titr" panose="00000700000000000000" pitchFamily="2" charset="-78"/>
              </a:rPr>
              <a:t> </a:t>
            </a:r>
            <a:r>
              <a:rPr lang="fa-IR" sz="4000" dirty="0" err="1">
                <a:solidFill>
                  <a:schemeClr val="accent1">
                    <a:lumMod val="75000"/>
                  </a:schemeClr>
                </a:solidFill>
                <a:cs typeface="B Titr" panose="00000700000000000000" pitchFamily="2" charset="-78"/>
              </a:rPr>
              <a:t>مرکانتیلیسم</a:t>
            </a:r>
            <a:endParaRPr lang="en-US" sz="4000" dirty="0">
              <a:solidFill>
                <a:schemeClr val="accent1">
                  <a:lumMod val="75000"/>
                </a:schemeClr>
              </a:solidFill>
              <a:cs typeface="B Titr" panose="00000700000000000000" pitchFamily="2" charset="-78"/>
            </a:endParaRPr>
          </a:p>
        </p:txBody>
      </p:sp>
    </p:spTree>
    <p:extLst>
      <p:ext uri="{BB962C8B-B14F-4D97-AF65-F5344CB8AC3E}">
        <p14:creationId xmlns:p14="http://schemas.microsoft.com/office/powerpoint/2010/main" val="13037963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6242A7-7D52-1E3A-F4CB-4F5F52DD6F4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8D1BA06-6E78-E9BB-DBCB-CD53E6A8AC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3AF4B8C-0066-9B0C-F048-4067FC3FAF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A25646A-28E9-5C51-A8DA-27F249425D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B5832EF2-99A2-68DE-9512-41D3495405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72550CEA-787E-CB1D-42F9-9CA60EB344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8194" name="Picture 2" descr="The Golden Age of Piracy: Bloodthirsty Buccaneers on the Brine">
            <a:extLst>
              <a:ext uri="{FF2B5EF4-FFF2-40B4-BE49-F238E27FC236}">
                <a16:creationId xmlns:a16="http://schemas.microsoft.com/office/drawing/2014/main" id="{3DAB72A0-1FB3-1F4A-9446-10006CCD8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3" y="0"/>
            <a:ext cx="13389684" cy="7699113"/>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97DD761E-A2B0-2B06-61DA-AFB6FB4F9D40}"/>
              </a:ext>
            </a:extLst>
          </p:cNvPr>
          <p:cNvSpPr>
            <a:spLocks noGrp="1"/>
          </p:cNvSpPr>
          <p:nvPr>
            <p:ph idx="1"/>
          </p:nvPr>
        </p:nvSpPr>
        <p:spPr>
          <a:xfrm>
            <a:off x="4974086" y="54332"/>
            <a:ext cx="7112357" cy="4439845"/>
          </a:xfrm>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p:spPr>
        <p:txBody>
          <a:bodyPr anchor="ctr">
            <a:normAutofit lnSpcReduction="10000"/>
          </a:bodyPr>
          <a:lstStyle/>
          <a:p>
            <a:pPr marL="282575" indent="-282575" algn="just" rtl="1">
              <a:lnSpc>
                <a:spcPct val="100000"/>
              </a:lnSpc>
            </a:pPr>
            <a:r>
              <a:rPr lang="fa-IR" sz="3200" b="1" dirty="0">
                <a:solidFill>
                  <a:srgbClr val="002060"/>
                </a:solidFill>
                <a:cs typeface="B Nazanin" panose="00000400000000000000" pitchFamily="2" charset="-78"/>
              </a:rPr>
              <a:t>تعرفه‌های بالا </a:t>
            </a:r>
            <a:r>
              <a:rPr lang="fa-IR" sz="3200" b="1" dirty="0" err="1">
                <a:solidFill>
                  <a:srgbClr val="002060"/>
                </a:solidFill>
                <a:cs typeface="B Nazanin" panose="00000400000000000000" pitchFamily="2" charset="-78"/>
              </a:rPr>
              <a:t>علی‌الخصوص</a:t>
            </a:r>
            <a:r>
              <a:rPr lang="fa-IR" sz="3200" b="1" dirty="0">
                <a:solidFill>
                  <a:srgbClr val="002060"/>
                </a:solidFill>
                <a:cs typeface="B Nazanin" panose="00000400000000000000" pitchFamily="2" charset="-78"/>
              </a:rPr>
              <a:t> بر کالاهای صنعتی</a:t>
            </a:r>
          </a:p>
          <a:p>
            <a:pPr marL="282575" indent="-282575" algn="just" rtl="1">
              <a:lnSpc>
                <a:spcPct val="100000"/>
              </a:lnSpc>
            </a:pPr>
            <a:r>
              <a:rPr lang="fa-IR" sz="3200" b="1" dirty="0">
                <a:solidFill>
                  <a:srgbClr val="002060"/>
                </a:solidFill>
                <a:cs typeface="B Nazanin" panose="00000400000000000000" pitchFamily="2" charset="-78"/>
              </a:rPr>
              <a:t>ممانعت از تجارت مستعمرات با سایر کشورها</a:t>
            </a:r>
          </a:p>
          <a:p>
            <a:pPr marL="282575" indent="-282575" algn="just" rtl="1">
              <a:lnSpc>
                <a:spcPct val="100000"/>
              </a:lnSpc>
            </a:pPr>
            <a:r>
              <a:rPr lang="fa-IR" sz="3200" b="1" dirty="0">
                <a:solidFill>
                  <a:srgbClr val="002060"/>
                </a:solidFill>
                <a:cs typeface="B Nazanin" panose="00000400000000000000" pitchFamily="2" charset="-78"/>
              </a:rPr>
              <a:t>ایجاد انحصار در اقلام اصلی</a:t>
            </a:r>
          </a:p>
          <a:p>
            <a:pPr marL="282575" indent="-282575" algn="just" rtl="1">
              <a:lnSpc>
                <a:spcPct val="100000"/>
              </a:lnSpc>
            </a:pPr>
            <a:r>
              <a:rPr lang="fa-IR" sz="3200" b="1" dirty="0">
                <a:solidFill>
                  <a:srgbClr val="002060"/>
                </a:solidFill>
                <a:cs typeface="B Nazanin" panose="00000400000000000000" pitchFamily="2" charset="-78"/>
              </a:rPr>
              <a:t>ممنوعیت صادرات طلا و نقره در ازاء هرگونه پرداختی</a:t>
            </a:r>
          </a:p>
          <a:p>
            <a:pPr marL="282575" indent="-282575" algn="just" rtl="1">
              <a:lnSpc>
                <a:spcPct val="100000"/>
              </a:lnSpc>
            </a:pPr>
            <a:r>
              <a:rPr lang="fa-IR" sz="3200" b="1" dirty="0">
                <a:solidFill>
                  <a:srgbClr val="002060"/>
                </a:solidFill>
                <a:cs typeface="B Nazanin" panose="00000400000000000000" pitchFamily="2" charset="-78"/>
              </a:rPr>
              <a:t>ممنوعیت تجارت با </a:t>
            </a:r>
            <a:r>
              <a:rPr lang="fa-IR" sz="3200" b="1" dirty="0" err="1">
                <a:solidFill>
                  <a:srgbClr val="002060"/>
                </a:solidFill>
                <a:cs typeface="B Nazanin" panose="00000400000000000000" pitchFamily="2" charset="-78"/>
              </a:rPr>
              <a:t>کشتی‌های</a:t>
            </a:r>
            <a:r>
              <a:rPr lang="fa-IR" sz="3200" b="1" dirty="0">
                <a:solidFill>
                  <a:srgbClr val="002060"/>
                </a:solidFill>
                <a:cs typeface="B Nazanin" panose="00000400000000000000" pitchFamily="2" charset="-78"/>
              </a:rPr>
              <a:t> خارجی و استفاده از </a:t>
            </a:r>
            <a:r>
              <a:rPr lang="fa-IR" sz="3200" b="1" dirty="0" err="1">
                <a:solidFill>
                  <a:srgbClr val="002060"/>
                </a:solidFill>
                <a:cs typeface="B Nazanin" panose="00000400000000000000" pitchFamily="2" charset="-78"/>
              </a:rPr>
              <a:t>فعالیت‌های</a:t>
            </a:r>
            <a:r>
              <a:rPr lang="fa-IR" sz="3200" b="1" dirty="0">
                <a:solidFill>
                  <a:srgbClr val="002060"/>
                </a:solidFill>
                <a:cs typeface="B Nazanin" panose="00000400000000000000" pitchFamily="2" charset="-78"/>
              </a:rPr>
              <a:t> </a:t>
            </a:r>
            <a:r>
              <a:rPr lang="fa-IR" sz="3200" b="1" dirty="0" err="1">
                <a:solidFill>
                  <a:srgbClr val="002060"/>
                </a:solidFill>
                <a:cs typeface="B Nazanin" panose="00000400000000000000" pitchFamily="2" charset="-78"/>
              </a:rPr>
              <a:t>جهت‌یابی</a:t>
            </a:r>
            <a:r>
              <a:rPr lang="fa-IR" sz="3200" b="1" dirty="0">
                <a:solidFill>
                  <a:srgbClr val="002060"/>
                </a:solidFill>
                <a:cs typeface="B Nazanin" panose="00000400000000000000" pitchFamily="2" charset="-78"/>
              </a:rPr>
              <a:t> دریایی خارجی</a:t>
            </a:r>
          </a:p>
          <a:p>
            <a:pPr marL="282575" indent="-282575" algn="just" rtl="1">
              <a:lnSpc>
                <a:spcPct val="100000"/>
              </a:lnSpc>
            </a:pPr>
            <a:r>
              <a:rPr lang="fa-IR" sz="3200" b="1" dirty="0">
                <a:solidFill>
                  <a:srgbClr val="002060"/>
                </a:solidFill>
                <a:cs typeface="B Nazanin" panose="00000400000000000000" pitchFamily="2" charset="-78"/>
              </a:rPr>
              <a:t>یارانه بر صادرات</a:t>
            </a:r>
          </a:p>
        </p:txBody>
      </p:sp>
      <p:sp>
        <p:nvSpPr>
          <p:cNvPr id="2" name="Title 1">
            <a:extLst>
              <a:ext uri="{FF2B5EF4-FFF2-40B4-BE49-F238E27FC236}">
                <a16:creationId xmlns:a16="http://schemas.microsoft.com/office/drawing/2014/main" id="{BCA98099-3808-2A96-109B-A2828D5F3C09}"/>
              </a:ext>
            </a:extLst>
          </p:cNvPr>
          <p:cNvSpPr>
            <a:spLocks noGrp="1"/>
          </p:cNvSpPr>
          <p:nvPr>
            <p:ph type="title"/>
          </p:nvPr>
        </p:nvSpPr>
        <p:spPr>
          <a:xfrm>
            <a:off x="4396368" y="5134936"/>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سیاست‌های </a:t>
            </a:r>
            <a:r>
              <a:rPr lang="fa-IR" sz="4000" dirty="0" err="1">
                <a:solidFill>
                  <a:srgbClr val="FFFFFF"/>
                </a:solidFill>
                <a:cs typeface="B Titr" panose="00000700000000000000" pitchFamily="2" charset="-78"/>
              </a:rPr>
              <a:t>مرکانتیلیسم</a:t>
            </a:r>
            <a:endParaRPr lang="en-US" sz="4000" dirty="0">
              <a:solidFill>
                <a:srgbClr val="FFFFFF"/>
              </a:solidFill>
              <a:cs typeface="B Titr" panose="00000700000000000000" pitchFamily="2" charset="-78"/>
            </a:endParaRPr>
          </a:p>
        </p:txBody>
      </p:sp>
    </p:spTree>
    <p:extLst>
      <p:ext uri="{BB962C8B-B14F-4D97-AF65-F5344CB8AC3E}">
        <p14:creationId xmlns:p14="http://schemas.microsoft.com/office/powerpoint/2010/main" val="35810370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6242A7-7D52-1E3A-F4CB-4F5F52DD6F4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8D1BA06-6E78-E9BB-DBCB-CD53E6A8AC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3AF4B8C-0066-9B0C-F048-4067FC3FAF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A25646A-28E9-5C51-A8DA-27F249425D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B5832EF2-99A2-68DE-9512-41D3495405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72550CEA-787E-CB1D-42F9-9CA60EB344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CA98099-3808-2A96-109B-A2828D5F3C09}"/>
              </a:ext>
            </a:extLst>
          </p:cNvPr>
          <p:cNvSpPr>
            <a:spLocks noGrp="1"/>
          </p:cNvSpPr>
          <p:nvPr>
            <p:ph type="title"/>
          </p:nvPr>
        </p:nvSpPr>
        <p:spPr>
          <a:xfrm>
            <a:off x="578888" y="5967984"/>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سیاست‌های </a:t>
            </a:r>
            <a:r>
              <a:rPr lang="fa-IR" sz="4000" dirty="0" err="1">
                <a:solidFill>
                  <a:srgbClr val="FFFFFF"/>
                </a:solidFill>
                <a:cs typeface="B Titr" panose="00000700000000000000" pitchFamily="2" charset="-78"/>
              </a:rPr>
              <a:t>مرکانتیلیسم</a:t>
            </a:r>
            <a:endParaRPr lang="en-US" sz="4000" dirty="0">
              <a:solidFill>
                <a:srgbClr val="FFFFFF"/>
              </a:solidFill>
              <a:cs typeface="B Titr" panose="00000700000000000000" pitchFamily="2" charset="-78"/>
            </a:endParaRPr>
          </a:p>
        </p:txBody>
      </p:sp>
      <p:pic>
        <p:nvPicPr>
          <p:cNvPr id="8194" name="Picture 2" descr="The Golden Age of Piracy: Bloodthirsty Buccaneers on the Brine">
            <a:extLst>
              <a:ext uri="{FF2B5EF4-FFF2-40B4-BE49-F238E27FC236}">
                <a16:creationId xmlns:a16="http://schemas.microsoft.com/office/drawing/2014/main" id="{3DAB72A0-1FB3-1F4A-9446-10006CCD8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62398"/>
            <a:ext cx="13389684" cy="7699113"/>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97DD761E-A2B0-2B06-61DA-AFB6FB4F9D40}"/>
              </a:ext>
            </a:extLst>
          </p:cNvPr>
          <p:cNvSpPr>
            <a:spLocks noGrp="1"/>
          </p:cNvSpPr>
          <p:nvPr>
            <p:ph idx="1"/>
          </p:nvPr>
        </p:nvSpPr>
        <p:spPr>
          <a:xfrm>
            <a:off x="4974086" y="54333"/>
            <a:ext cx="7112357" cy="3214162"/>
          </a:xfrm>
          <a:gradFill>
            <a:gsLst>
              <a:gs pos="0">
                <a:schemeClr val="accent2">
                  <a:lumMod val="5000"/>
                  <a:lumOff val="95000"/>
                  <a:alpha val="0"/>
                </a:schemeClr>
              </a:gs>
              <a:gs pos="74000">
                <a:schemeClr val="accent2">
                  <a:lumMod val="45000"/>
                  <a:lumOff val="55000"/>
                </a:schemeClr>
              </a:gs>
              <a:gs pos="83000">
                <a:schemeClr val="accent2">
                  <a:lumMod val="45000"/>
                  <a:lumOff val="55000"/>
                </a:schemeClr>
              </a:gs>
              <a:gs pos="100000">
                <a:schemeClr val="accent2">
                  <a:lumMod val="30000"/>
                  <a:lumOff val="70000"/>
                </a:schemeClr>
              </a:gs>
            </a:gsLst>
            <a:lin ang="5400000" scaled="1"/>
          </a:gradFill>
        </p:spPr>
        <p:txBody>
          <a:bodyPr anchor="ctr">
            <a:normAutofit/>
          </a:bodyPr>
          <a:lstStyle/>
          <a:p>
            <a:pPr marL="282575" indent="-282575" algn="just" rtl="1">
              <a:lnSpc>
                <a:spcPct val="100000"/>
              </a:lnSpc>
            </a:pPr>
            <a:r>
              <a:rPr lang="fa-IR" sz="3200" b="1" dirty="0">
                <a:solidFill>
                  <a:srgbClr val="002060"/>
                </a:solidFill>
                <a:cs typeface="B Nazanin" panose="00000400000000000000" pitchFamily="2" charset="-78"/>
              </a:rPr>
              <a:t>ترقی صنایع از مجرای تحقیقات با یارانه مستقیم</a:t>
            </a:r>
          </a:p>
          <a:p>
            <a:pPr marL="282575" indent="-282575" algn="just" rtl="1">
              <a:lnSpc>
                <a:spcPct val="100000"/>
              </a:lnSpc>
            </a:pPr>
            <a:r>
              <a:rPr lang="fa-IR" sz="3200" b="1" dirty="0">
                <a:solidFill>
                  <a:srgbClr val="002060"/>
                </a:solidFill>
                <a:cs typeface="B Nazanin" panose="00000400000000000000" pitchFamily="2" charset="-78"/>
              </a:rPr>
              <a:t>محدود کردن </a:t>
            </a:r>
            <a:r>
              <a:rPr lang="fa-IR" sz="3200" b="1" dirty="0" err="1">
                <a:solidFill>
                  <a:srgbClr val="002060"/>
                </a:solidFill>
                <a:cs typeface="B Nazanin" panose="00000400000000000000" pitchFamily="2" charset="-78"/>
              </a:rPr>
              <a:t>دستمزدها</a:t>
            </a:r>
            <a:endParaRPr lang="fa-IR" sz="3200" b="1" dirty="0">
              <a:solidFill>
                <a:srgbClr val="002060"/>
              </a:solidFill>
              <a:cs typeface="B Nazanin" panose="00000400000000000000" pitchFamily="2" charset="-78"/>
            </a:endParaRPr>
          </a:p>
          <a:p>
            <a:pPr marL="282575" indent="-282575" algn="just" rtl="1">
              <a:lnSpc>
                <a:spcPct val="100000"/>
              </a:lnSpc>
            </a:pPr>
            <a:r>
              <a:rPr lang="fa-IR" sz="3200" b="1" dirty="0" err="1">
                <a:solidFill>
                  <a:srgbClr val="002060"/>
                </a:solidFill>
                <a:cs typeface="B Nazanin" panose="00000400000000000000" pitchFamily="2" charset="-78"/>
              </a:rPr>
              <a:t>حداکثرسازی</a:t>
            </a:r>
            <a:r>
              <a:rPr lang="fa-IR" sz="3200" b="1" dirty="0">
                <a:solidFill>
                  <a:srgbClr val="002060"/>
                </a:solidFill>
                <a:cs typeface="B Nazanin" panose="00000400000000000000" pitchFamily="2" charset="-78"/>
              </a:rPr>
              <a:t> استفاده از منابع داخلی</a:t>
            </a:r>
          </a:p>
          <a:p>
            <a:pPr marL="282575" indent="-282575" algn="r" rtl="1">
              <a:lnSpc>
                <a:spcPct val="100000"/>
              </a:lnSpc>
            </a:pPr>
            <a:r>
              <a:rPr lang="fa-IR" sz="3200" b="1" dirty="0" err="1">
                <a:solidFill>
                  <a:srgbClr val="002060"/>
                </a:solidFill>
                <a:cs typeface="B Nazanin" panose="00000400000000000000" pitchFamily="2" charset="-78"/>
              </a:rPr>
              <a:t>محدودسازی</a:t>
            </a:r>
            <a:r>
              <a:rPr lang="fa-IR" sz="3200" b="1" dirty="0">
                <a:solidFill>
                  <a:srgbClr val="002060"/>
                </a:solidFill>
                <a:cs typeface="B Nazanin" panose="00000400000000000000" pitchFamily="2" charset="-78"/>
              </a:rPr>
              <a:t> مصرف داخلی از مجرای موانع </a:t>
            </a:r>
            <a:r>
              <a:rPr lang="fa-IR" sz="3200" b="1" dirty="0" err="1">
                <a:solidFill>
                  <a:srgbClr val="002060"/>
                </a:solidFill>
                <a:cs typeface="B Nazanin" panose="00000400000000000000" pitchFamily="2" charset="-78"/>
              </a:rPr>
              <a:t>غیرتعرفه‌ای</a:t>
            </a:r>
            <a:r>
              <a:rPr lang="fa-IR" sz="3200" b="1" dirty="0">
                <a:solidFill>
                  <a:srgbClr val="002060"/>
                </a:solidFill>
                <a:cs typeface="B Nazanin" panose="00000400000000000000" pitchFamily="2" charset="-78"/>
              </a:rPr>
              <a:t> برای تجارت</a:t>
            </a:r>
          </a:p>
        </p:txBody>
      </p:sp>
      <p:sp>
        <p:nvSpPr>
          <p:cNvPr id="10" name="Title 1">
            <a:extLst>
              <a:ext uri="{FF2B5EF4-FFF2-40B4-BE49-F238E27FC236}">
                <a16:creationId xmlns:a16="http://schemas.microsoft.com/office/drawing/2014/main" id="{204A141F-512C-F046-97C1-5215C0D481D0}"/>
              </a:ext>
            </a:extLst>
          </p:cNvPr>
          <p:cNvSpPr txBox="1">
            <a:spLocks/>
          </p:cNvSpPr>
          <p:nvPr/>
        </p:nvSpPr>
        <p:spPr>
          <a:xfrm>
            <a:off x="4396368" y="5134936"/>
            <a:ext cx="2880828" cy="33374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rtl="1">
              <a:lnSpc>
                <a:spcPct val="100000"/>
              </a:lnSpc>
            </a:pPr>
            <a:r>
              <a:rPr lang="fa-IR" sz="4000">
                <a:solidFill>
                  <a:srgbClr val="FFFFFF"/>
                </a:solidFill>
                <a:cs typeface="B Titr" panose="00000700000000000000" pitchFamily="2" charset="-78"/>
              </a:rPr>
              <a:t>سیاست‌های مرکانتیلیسم</a:t>
            </a:r>
            <a:endParaRPr lang="en-US" sz="4000" dirty="0">
              <a:solidFill>
                <a:srgbClr val="FFFFFF"/>
              </a:solidFill>
              <a:cs typeface="B Titr" panose="00000700000000000000" pitchFamily="2" charset="-78"/>
            </a:endParaRPr>
          </a:p>
        </p:txBody>
      </p:sp>
    </p:spTree>
    <p:extLst>
      <p:ext uri="{BB962C8B-B14F-4D97-AF65-F5344CB8AC3E}">
        <p14:creationId xmlns:p14="http://schemas.microsoft.com/office/powerpoint/2010/main" val="24393290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BE3BD6-27CD-B9B4-D585-4AA6B1954332}"/>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0FFA-DF98-FD98-77EB-3482ED086C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4B4EDAB-71EA-FA4E-6C66-B7B6869C1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8C64120-33A3-3C11-55C4-B88BAB5E93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D8110C5B-8CC1-E684-C1C9-92F4C24E4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07FD0BD4-CEAD-726F-05A1-367D8A3D6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0ADFF7F-1332-CF81-3A3D-B61F7029738D}"/>
              </a:ext>
            </a:extLst>
          </p:cNvPr>
          <p:cNvSpPr>
            <a:spLocks noGrp="1"/>
          </p:cNvSpPr>
          <p:nvPr>
            <p:ph type="title"/>
          </p:nvPr>
        </p:nvSpPr>
        <p:spPr>
          <a:xfrm>
            <a:off x="660041" y="1631447"/>
            <a:ext cx="2880828" cy="3864157"/>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عامل مؤثر در </a:t>
            </a:r>
            <a:r>
              <a:rPr lang="fa-IR" sz="4000" dirty="0" err="1">
                <a:solidFill>
                  <a:srgbClr val="FFFFFF"/>
                </a:solidFill>
                <a:cs typeface="B Titr" panose="00000700000000000000" pitchFamily="2" charset="-78"/>
              </a:rPr>
              <a:t>کنش‌گری</a:t>
            </a:r>
            <a:r>
              <a:rPr lang="fa-IR" sz="4000" dirty="0">
                <a:solidFill>
                  <a:srgbClr val="FFFFFF"/>
                </a:solidFill>
                <a:cs typeface="B Titr" panose="00000700000000000000" pitchFamily="2" charset="-78"/>
              </a:rPr>
              <a:t> مد تجاری سرمایه‌داری در ایران</a:t>
            </a:r>
            <a:endParaRPr lang="en-US" sz="4000" dirty="0">
              <a:solidFill>
                <a:srgbClr val="FFFFFF"/>
              </a:solidFill>
              <a:cs typeface="B Titr" panose="00000700000000000000" pitchFamily="2" charset="-78"/>
            </a:endParaRPr>
          </a:p>
        </p:txBody>
      </p:sp>
      <p:pic>
        <p:nvPicPr>
          <p:cNvPr id="6" name="Picture 5">
            <a:extLst>
              <a:ext uri="{FF2B5EF4-FFF2-40B4-BE49-F238E27FC236}">
                <a16:creationId xmlns:a16="http://schemas.microsoft.com/office/drawing/2014/main" id="{98D7B0ED-94A3-ACB9-C0AC-351A0BFFE4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92089" y="995687"/>
            <a:ext cx="7780781" cy="4660834"/>
          </a:xfrm>
          <a:prstGeom prst="rect">
            <a:avLst/>
          </a:prstGeom>
        </p:spPr>
      </p:pic>
    </p:spTree>
    <p:extLst>
      <p:ext uri="{BB962C8B-B14F-4D97-AF65-F5344CB8AC3E}">
        <p14:creationId xmlns:p14="http://schemas.microsoft.com/office/powerpoint/2010/main" val="5949520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F56FF4-E27C-1D3E-EA36-AD7DC461C83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65ABBE8-7997-9E8E-8CFF-A9798625CE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9CCEDD0-B769-C938-5C66-9ABB81C26A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E1ED9AB-711E-2109-C1A9-3636DE685F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439D36F3-C658-6FD2-851E-BF8E4D919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3E956B74-1D46-A8E2-05CB-0224895E08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7942F17-D7F5-898F-1C3D-E2D866DF1C0B}"/>
              </a:ext>
            </a:extLst>
          </p:cNvPr>
          <p:cNvSpPr>
            <a:spLocks noGrp="1"/>
          </p:cNvSpPr>
          <p:nvPr>
            <p:ph type="title"/>
          </p:nvPr>
        </p:nvSpPr>
        <p:spPr>
          <a:xfrm>
            <a:off x="660041" y="1828801"/>
            <a:ext cx="2880828" cy="4010212"/>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محرک‌های تعاملی میان اروپا، عثمانی، ایران و هند</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375EC812-1F76-742F-8357-D52F4E88B09E}"/>
              </a:ext>
            </a:extLst>
          </p:cNvPr>
          <p:cNvSpPr>
            <a:spLocks noGrp="1"/>
          </p:cNvSpPr>
          <p:nvPr>
            <p:ph idx="1"/>
          </p:nvPr>
        </p:nvSpPr>
        <p:spPr>
          <a:xfrm>
            <a:off x="4143840" y="598636"/>
            <a:ext cx="7209959" cy="5657439"/>
          </a:xfrm>
        </p:spPr>
        <p:txBody>
          <a:bodyPr anchor="ctr">
            <a:normAutofit/>
          </a:bodyPr>
          <a:lstStyle/>
          <a:p>
            <a:pPr marL="282575" indent="-282575" algn="just" rtl="1">
              <a:lnSpc>
                <a:spcPct val="100000"/>
              </a:lnSpc>
            </a:pPr>
            <a:r>
              <a:rPr lang="fa-IR" sz="3200" dirty="0">
                <a:cs typeface="B Nazanin" panose="00000400000000000000" pitchFamily="2" charset="-78"/>
              </a:rPr>
              <a:t>محرک‌های فرهنگی (دینی و مذهبی)</a:t>
            </a:r>
          </a:p>
          <a:p>
            <a:pPr marL="282575" indent="-282575" algn="just" rtl="1">
              <a:lnSpc>
                <a:spcPct val="100000"/>
              </a:lnSpc>
            </a:pPr>
            <a:r>
              <a:rPr lang="fa-IR" sz="3200" dirty="0">
                <a:cs typeface="B Nazanin" panose="00000400000000000000" pitchFamily="2" charset="-78"/>
              </a:rPr>
              <a:t>محرک‌های نظامی (</a:t>
            </a:r>
            <a:r>
              <a:rPr lang="fa-IR" sz="3200" dirty="0" err="1">
                <a:cs typeface="B Nazanin" panose="00000400000000000000" pitchFamily="2" charset="-78"/>
              </a:rPr>
              <a:t>تشنجات</a:t>
            </a:r>
            <a:r>
              <a:rPr lang="fa-IR" sz="3200" dirty="0">
                <a:cs typeface="B Nazanin" panose="00000400000000000000" pitchFamily="2" charset="-78"/>
              </a:rPr>
              <a:t> پس از </a:t>
            </a:r>
            <a:r>
              <a:rPr lang="fa-IR" sz="3200" dirty="0" err="1">
                <a:cs typeface="B Nazanin" panose="00000400000000000000" pitchFamily="2" charset="-78"/>
              </a:rPr>
              <a:t>جنگ‌های</a:t>
            </a:r>
            <a:r>
              <a:rPr lang="fa-IR" sz="3200" dirty="0">
                <a:cs typeface="B Nazanin" panose="00000400000000000000" pitchFamily="2" charset="-78"/>
              </a:rPr>
              <a:t> صلیبی)</a:t>
            </a:r>
          </a:p>
          <a:p>
            <a:pPr marL="282575" indent="-282575" algn="just" rtl="1">
              <a:lnSpc>
                <a:spcPct val="100000"/>
              </a:lnSpc>
            </a:pPr>
            <a:r>
              <a:rPr lang="fa-IR" sz="3200" dirty="0">
                <a:cs typeface="B Nazanin" panose="00000400000000000000" pitchFamily="2" charset="-78"/>
              </a:rPr>
              <a:t>محرک‌های تجاری (منافع تجاری بازرگانی)</a:t>
            </a:r>
          </a:p>
          <a:p>
            <a:pPr marL="282575" indent="-282575" algn="just" rtl="1">
              <a:lnSpc>
                <a:spcPct val="100000"/>
              </a:lnSpc>
            </a:pPr>
            <a:endParaRPr lang="fa-IR" sz="3200" dirty="0">
              <a:cs typeface="B Nazanin" panose="00000400000000000000" pitchFamily="2" charset="-78"/>
            </a:endParaRPr>
          </a:p>
          <a:p>
            <a:pPr marL="0" indent="0" algn="just" rtl="1">
              <a:lnSpc>
                <a:spcPct val="100000"/>
              </a:lnSpc>
              <a:buNone/>
            </a:pPr>
            <a:r>
              <a:rPr lang="fa-IR" sz="3200" dirty="0">
                <a:cs typeface="B Nazanin" panose="00000400000000000000" pitchFamily="2" charset="-78"/>
              </a:rPr>
              <a:t>هر سه دسته از محرک‌های فوق، بر تعاملات اقتصادی میان این چهار امپراتوری مؤثر بوده است. </a:t>
            </a:r>
          </a:p>
        </p:txBody>
      </p:sp>
    </p:spTree>
    <p:extLst>
      <p:ext uri="{BB962C8B-B14F-4D97-AF65-F5344CB8AC3E}">
        <p14:creationId xmlns:p14="http://schemas.microsoft.com/office/powerpoint/2010/main" val="3159024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2C7BDD-F217-6403-9A7E-858DA1CF35AE}"/>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043CF30-1A05-704F-549E-25FFB5C3F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51ABDCB-D632-EF1A-1E57-3C88FCECDB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B5C1D86-1F93-2BDB-5619-254280063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2054603C-7697-DF4F-9059-BE32A8861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514F3031-C77E-9636-2283-448E615AE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EA3FC40-00E2-3A0C-3CC0-9F7C1EB6E144}"/>
              </a:ext>
            </a:extLst>
          </p:cNvPr>
          <p:cNvSpPr>
            <a:spLocks noGrp="1"/>
          </p:cNvSpPr>
          <p:nvPr>
            <p:ph type="title"/>
          </p:nvPr>
        </p:nvSpPr>
        <p:spPr>
          <a:xfrm>
            <a:off x="660041" y="2484158"/>
            <a:ext cx="2880828" cy="3354854"/>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محرک‌های مذهبی تعاملی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0DC1F1FF-74A5-4A0B-FE14-FC0B11582479}"/>
              </a:ext>
            </a:extLst>
          </p:cNvPr>
          <p:cNvSpPr>
            <a:spLocks noGrp="1"/>
          </p:cNvSpPr>
          <p:nvPr>
            <p:ph idx="1"/>
          </p:nvPr>
        </p:nvSpPr>
        <p:spPr>
          <a:xfrm>
            <a:off x="4143840" y="598636"/>
            <a:ext cx="7209959" cy="5657439"/>
          </a:xfrm>
        </p:spPr>
        <p:txBody>
          <a:bodyPr anchor="ctr">
            <a:normAutofit/>
          </a:bodyPr>
          <a:lstStyle/>
          <a:p>
            <a:pPr marL="282575" indent="-282575" algn="just" rtl="1">
              <a:lnSpc>
                <a:spcPct val="100000"/>
              </a:lnSpc>
            </a:pPr>
            <a:r>
              <a:rPr lang="fa-IR" sz="3200" dirty="0">
                <a:cs typeface="B Nazanin" panose="00000400000000000000" pitchFamily="2" charset="-78"/>
              </a:rPr>
              <a:t>تفاوت مذهبی میان اروپائیان، </a:t>
            </a:r>
            <a:r>
              <a:rPr lang="fa-IR" sz="3200" dirty="0" err="1">
                <a:cs typeface="B Nazanin" panose="00000400000000000000" pitchFamily="2" charset="-78"/>
              </a:rPr>
              <a:t>عثمانی‌ها</a:t>
            </a:r>
            <a:r>
              <a:rPr lang="fa-IR" sz="3200" dirty="0">
                <a:cs typeface="B Nazanin" panose="00000400000000000000" pitchFamily="2" charset="-78"/>
              </a:rPr>
              <a:t>، </a:t>
            </a:r>
            <a:r>
              <a:rPr lang="fa-IR" sz="3200" dirty="0" err="1">
                <a:cs typeface="B Nazanin" panose="00000400000000000000" pitchFamily="2" charset="-78"/>
              </a:rPr>
              <a:t>صفوی‌ها</a:t>
            </a:r>
            <a:r>
              <a:rPr lang="fa-IR" sz="3200" dirty="0">
                <a:cs typeface="B Nazanin" panose="00000400000000000000" pitchFamily="2" charset="-78"/>
              </a:rPr>
              <a:t> و </a:t>
            </a:r>
            <a:r>
              <a:rPr lang="fa-IR" sz="3200" dirty="0" err="1">
                <a:cs typeface="B Nazanin" panose="00000400000000000000" pitchFamily="2" charset="-78"/>
              </a:rPr>
              <a:t>گورکانیان</a:t>
            </a:r>
            <a:r>
              <a:rPr lang="fa-IR" sz="3200" dirty="0">
                <a:cs typeface="B Nazanin" panose="00000400000000000000" pitchFamily="2" charset="-78"/>
              </a:rPr>
              <a:t>، </a:t>
            </a:r>
            <a:r>
              <a:rPr lang="fa-IR" sz="3200" dirty="0" err="1">
                <a:cs typeface="B Nazanin" panose="00000400000000000000" pitchFamily="2" charset="-78"/>
              </a:rPr>
              <a:t>گونه‌هایی</a:t>
            </a:r>
            <a:r>
              <a:rPr lang="fa-IR" sz="3200" dirty="0">
                <a:cs typeface="B Nazanin" panose="00000400000000000000" pitchFamily="2" charset="-78"/>
              </a:rPr>
              <a:t> متفاوت از تعامل را میان این </a:t>
            </a:r>
            <a:r>
              <a:rPr lang="fa-IR" sz="3200" dirty="0" err="1">
                <a:cs typeface="B Nazanin" panose="00000400000000000000" pitchFamily="2" charset="-78"/>
              </a:rPr>
              <a:t>امپراطوری‌ها</a:t>
            </a:r>
            <a:r>
              <a:rPr lang="fa-IR" sz="3200" dirty="0">
                <a:cs typeface="B Nazanin" panose="00000400000000000000" pitchFamily="2" charset="-78"/>
              </a:rPr>
              <a:t> رقم </a:t>
            </a:r>
            <a:r>
              <a:rPr lang="fa-IR" sz="3200" dirty="0" err="1">
                <a:cs typeface="B Nazanin" panose="00000400000000000000" pitchFamily="2" charset="-78"/>
              </a:rPr>
              <a:t>می‌زد</a:t>
            </a:r>
            <a:r>
              <a:rPr lang="fa-IR" sz="3200" dirty="0">
                <a:cs typeface="B Nazanin" panose="00000400000000000000" pitchFamily="2" charset="-78"/>
              </a:rPr>
              <a:t>. </a:t>
            </a:r>
          </a:p>
          <a:p>
            <a:pPr marL="282575" indent="-282575" algn="just" rtl="1">
              <a:lnSpc>
                <a:spcPct val="100000"/>
              </a:lnSpc>
            </a:pPr>
            <a:r>
              <a:rPr lang="fa-IR" sz="3200" dirty="0">
                <a:cs typeface="B Nazanin" panose="00000400000000000000" pitchFamily="2" charset="-78"/>
              </a:rPr>
              <a:t>این تعاملات عموماً ناشی از </a:t>
            </a:r>
            <a:r>
              <a:rPr lang="fa-IR" sz="3200" dirty="0" err="1">
                <a:cs typeface="B Nazanin" panose="00000400000000000000" pitchFamily="2" charset="-78"/>
              </a:rPr>
              <a:t>گونۀ</a:t>
            </a:r>
            <a:r>
              <a:rPr lang="fa-IR" sz="3200" dirty="0">
                <a:cs typeface="B Nazanin" panose="00000400000000000000" pitchFamily="2" charset="-78"/>
              </a:rPr>
              <a:t> توجه به</a:t>
            </a:r>
            <a:r>
              <a:rPr lang="fa-IR" sz="3200" dirty="0">
                <a:solidFill>
                  <a:srgbClr val="FF0000"/>
                </a:solidFill>
                <a:cs typeface="B Nazanin" panose="00000400000000000000" pitchFamily="2" charset="-78"/>
              </a:rPr>
              <a:t> </a:t>
            </a:r>
            <a:r>
              <a:rPr lang="fa-IR" sz="3200" dirty="0" err="1">
                <a:solidFill>
                  <a:srgbClr val="FF0000"/>
                </a:solidFill>
                <a:cs typeface="B Nazanin" panose="00000400000000000000" pitchFamily="2" charset="-78"/>
              </a:rPr>
              <a:t>قاعدۀ</a:t>
            </a:r>
            <a:r>
              <a:rPr lang="fa-IR" sz="3200" dirty="0">
                <a:solidFill>
                  <a:srgbClr val="FF0000"/>
                </a:solidFill>
                <a:cs typeface="B Nazanin" panose="00000400000000000000" pitchFamily="2" charset="-78"/>
              </a:rPr>
              <a:t> </a:t>
            </a:r>
            <a:r>
              <a:rPr lang="fa-IR" sz="3200" dirty="0" err="1">
                <a:solidFill>
                  <a:srgbClr val="FF0000"/>
                </a:solidFill>
                <a:cs typeface="B Nazanin" panose="00000400000000000000" pitchFamily="2" charset="-78"/>
              </a:rPr>
              <a:t>تزاحم</a:t>
            </a:r>
            <a:r>
              <a:rPr lang="fa-IR" sz="3200" dirty="0">
                <a:solidFill>
                  <a:srgbClr val="FF0000"/>
                </a:solidFill>
                <a:cs typeface="B Nazanin" panose="00000400000000000000" pitchFamily="2" charset="-78"/>
              </a:rPr>
              <a:t> </a:t>
            </a:r>
            <a:r>
              <a:rPr lang="fa-IR" sz="3200" dirty="0">
                <a:cs typeface="B Nazanin" panose="00000400000000000000" pitchFamily="2" charset="-78"/>
              </a:rPr>
              <a:t>در دنیای شیعه و سنی بوده است.</a:t>
            </a:r>
          </a:p>
        </p:txBody>
      </p:sp>
    </p:spTree>
    <p:extLst>
      <p:ext uri="{BB962C8B-B14F-4D97-AF65-F5344CB8AC3E}">
        <p14:creationId xmlns:p14="http://schemas.microsoft.com/office/powerpoint/2010/main" val="12780749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530F0B-03C2-1163-FAC6-55D76E7A5769}"/>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2147684-D7E9-3678-DC0F-BA8D13604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8E55CC8-118C-0861-56F0-D3722A3097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D7C364C-A8DE-3BE0-0C93-324CDE282A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725F05BD-59B4-2BE4-8C2A-A2A058FF50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68CDDEDA-2369-053C-8215-8BDF5639F0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EECFC0F-E3B6-D64F-C60C-A82C18B18C51}"/>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قاعده </a:t>
            </a:r>
            <a:r>
              <a:rPr lang="fa-IR" sz="4000" dirty="0" err="1">
                <a:solidFill>
                  <a:srgbClr val="FFFFFF"/>
                </a:solidFill>
                <a:cs typeface="B Titr" panose="00000700000000000000" pitchFamily="2" charset="-78"/>
              </a:rPr>
              <a:t>تزاحم</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5D3567F2-EF2F-081B-F2F4-ADA2427C8943}"/>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err="1">
                <a:cs typeface="B Nazanin" panose="00000400000000000000" pitchFamily="2" charset="-78"/>
              </a:rPr>
              <a:t>تزاحم</a:t>
            </a:r>
            <a:r>
              <a:rPr lang="fa-IR" sz="3200" dirty="0">
                <a:cs typeface="B Nazanin" panose="00000400000000000000" pitchFamily="2" charset="-78"/>
              </a:rPr>
              <a:t>، در اصطلاح عبارت است از </a:t>
            </a:r>
            <a:r>
              <a:rPr lang="fa-IR" sz="3200" dirty="0" err="1">
                <a:cs typeface="B Nazanin" panose="00000400000000000000" pitchFamily="2" charset="-78"/>
              </a:rPr>
              <a:t>تنافی</a:t>
            </a:r>
            <a:r>
              <a:rPr lang="fa-IR" sz="3200" dirty="0">
                <a:cs typeface="B Nazanin" panose="00000400000000000000" pitchFamily="2" charset="-78"/>
              </a:rPr>
              <a:t> دو حکم دارای ملاک در مقام </a:t>
            </a:r>
            <a:r>
              <a:rPr lang="fa-IR" sz="3200" dirty="0" err="1">
                <a:cs typeface="B Nazanin" panose="00000400000000000000" pitchFamily="2" charset="-78"/>
              </a:rPr>
              <a:t>امتثال</a:t>
            </a:r>
            <a:r>
              <a:rPr lang="fa-IR" sz="3200" dirty="0">
                <a:cs typeface="B Nazanin" panose="00000400000000000000" pitchFamily="2" charset="-78"/>
              </a:rPr>
              <a:t>، به سبب آن که مکلف، به انجام هر دو در یک زمان قادر </a:t>
            </a:r>
            <a:r>
              <a:rPr lang="fa-IR" sz="3200" dirty="0" err="1">
                <a:cs typeface="B Nazanin" panose="00000400000000000000" pitchFamily="2" charset="-78"/>
              </a:rPr>
              <a:t>نمی‌باشد</a:t>
            </a:r>
            <a:r>
              <a:rPr lang="fa-IR" sz="3200" dirty="0">
                <a:cs typeface="B Nazanin" panose="00000400000000000000" pitchFamily="2" charset="-78"/>
              </a:rPr>
              <a:t>.</a:t>
            </a:r>
          </a:p>
          <a:p>
            <a:pPr marL="282575" indent="-282575" algn="just" rtl="1">
              <a:lnSpc>
                <a:spcPct val="100000"/>
              </a:lnSpc>
            </a:pPr>
            <a:endParaRPr lang="fa-IR" sz="3200" dirty="0">
              <a:cs typeface="B Nazanin" panose="00000400000000000000" pitchFamily="2" charset="-78"/>
            </a:endParaRPr>
          </a:p>
          <a:p>
            <a:pPr marL="282575" indent="-282575" algn="just" rtl="1">
              <a:lnSpc>
                <a:spcPct val="100000"/>
              </a:lnSpc>
            </a:pPr>
            <a:r>
              <a:rPr lang="fa-IR" sz="3200" dirty="0">
                <a:cs typeface="B Nazanin" panose="00000400000000000000" pitchFamily="2" charset="-78"/>
              </a:rPr>
              <a:t>در این مقام دو حکم در باب جهاد و به ترتیب زیر هستند: </a:t>
            </a:r>
          </a:p>
          <a:p>
            <a:pPr lvl="1" algn="just" rtl="1">
              <a:lnSpc>
                <a:spcPct val="100000"/>
              </a:lnSpc>
              <a:buFont typeface="Wingdings" panose="05000000000000000000" pitchFamily="2" charset="2"/>
              <a:buChar char="ü"/>
            </a:pPr>
            <a:r>
              <a:rPr lang="fa-IR" sz="2800" dirty="0">
                <a:cs typeface="B Nazanin" panose="00000400000000000000" pitchFamily="2" charset="-78"/>
              </a:rPr>
              <a:t>حکم اول: دفع دشمن الف</a:t>
            </a:r>
          </a:p>
          <a:p>
            <a:pPr lvl="1" algn="just" rtl="1">
              <a:lnSpc>
                <a:spcPct val="100000"/>
              </a:lnSpc>
              <a:buFont typeface="Wingdings" panose="05000000000000000000" pitchFamily="2" charset="2"/>
              <a:buChar char="ü"/>
            </a:pPr>
            <a:r>
              <a:rPr lang="fa-IR" sz="2800" dirty="0">
                <a:cs typeface="B Nazanin" panose="00000400000000000000" pitchFamily="2" charset="-78"/>
              </a:rPr>
              <a:t>حکم دوم: دفع دشمن ب</a:t>
            </a:r>
          </a:p>
          <a:p>
            <a:pPr marL="282575" indent="-282575" algn="just" rtl="1">
              <a:lnSpc>
                <a:spcPct val="100000"/>
              </a:lnSpc>
            </a:pPr>
            <a:r>
              <a:rPr lang="fa-IR" sz="3200" dirty="0">
                <a:cs typeface="B Nazanin" panose="00000400000000000000" pitchFamily="2" charset="-78"/>
              </a:rPr>
              <a:t>در </a:t>
            </a:r>
            <a:r>
              <a:rPr lang="fa-IR" sz="3200" dirty="0" err="1">
                <a:cs typeface="B Nazanin" panose="00000400000000000000" pitchFamily="2" charset="-78"/>
              </a:rPr>
              <a:t>زمانی‌که</a:t>
            </a:r>
            <a:r>
              <a:rPr lang="fa-IR" sz="3200" dirty="0">
                <a:cs typeface="B Nazanin" panose="00000400000000000000" pitchFamily="2" charset="-78"/>
              </a:rPr>
              <a:t> نتوان هر دو دشمن را با هم دفع کرد. </a:t>
            </a:r>
          </a:p>
          <a:p>
            <a:pPr marL="282575" indent="-282575" algn="just" rtl="1">
              <a:lnSpc>
                <a:spcPct val="100000"/>
              </a:lnSpc>
            </a:pPr>
            <a:endParaRPr lang="fa-IR" sz="3200" dirty="0">
              <a:cs typeface="B Nazanin" panose="00000400000000000000" pitchFamily="2" charset="-78"/>
            </a:endParaRPr>
          </a:p>
        </p:txBody>
      </p:sp>
    </p:spTree>
    <p:extLst>
      <p:ext uri="{BB962C8B-B14F-4D97-AF65-F5344CB8AC3E}">
        <p14:creationId xmlns:p14="http://schemas.microsoft.com/office/powerpoint/2010/main" val="36589873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BBB182-4E53-5DB8-3DB1-B82CE6D0ABBC}"/>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DE6C361-4A4D-FCFB-8305-C6E0DFFA7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3B22527-2C83-3051-BDC6-F346D782CE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6BABF09-5973-07D1-DE02-6D4415356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D88D2861-4592-1C93-ADB9-17CAEB149A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5B39B54D-31C1-3235-91AD-004F1E8595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1CC54237-9AD7-2FC9-E9C0-8944F05011EB}"/>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ادامه قاعده </a:t>
            </a:r>
            <a:r>
              <a:rPr lang="fa-IR" sz="4000" dirty="0" err="1">
                <a:solidFill>
                  <a:srgbClr val="FFFFFF"/>
                </a:solidFill>
                <a:cs typeface="B Titr" panose="00000700000000000000" pitchFamily="2" charset="-78"/>
              </a:rPr>
              <a:t>تزاحم</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2FC4DE19-6AD9-5F01-F945-A0B0BF141A6B}"/>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تشخیص اولویت در دفع </a:t>
            </a:r>
            <a:r>
              <a:rPr lang="fa-IR" sz="3200" dirty="0" err="1">
                <a:cs typeface="B Nazanin" panose="00000400000000000000" pitchFamily="2" charset="-78"/>
              </a:rPr>
              <a:t>دشمن‌ها</a:t>
            </a:r>
            <a:r>
              <a:rPr lang="fa-IR" sz="3200" dirty="0">
                <a:cs typeface="B Nazanin" panose="00000400000000000000" pitchFamily="2" charset="-78"/>
              </a:rPr>
              <a:t> در مقام </a:t>
            </a:r>
            <a:r>
              <a:rPr lang="fa-IR" sz="3200" dirty="0" err="1">
                <a:cs typeface="B Nazanin" panose="00000400000000000000" pitchFamily="2" charset="-78"/>
              </a:rPr>
              <a:t>تزاحم</a:t>
            </a:r>
            <a:r>
              <a:rPr lang="fa-IR" sz="3200" dirty="0">
                <a:cs typeface="B Nazanin" panose="00000400000000000000" pitchFamily="2" charset="-78"/>
              </a:rPr>
              <a:t>، </a:t>
            </a:r>
            <a:r>
              <a:rPr lang="fa-IR" sz="3200" dirty="0" err="1">
                <a:cs typeface="B Nazanin" panose="00000400000000000000" pitchFamily="2" charset="-78"/>
              </a:rPr>
              <a:t>گونه‌هایی</a:t>
            </a:r>
            <a:r>
              <a:rPr lang="fa-IR" sz="3200" dirty="0">
                <a:cs typeface="B Nazanin" panose="00000400000000000000" pitchFamily="2" charset="-78"/>
              </a:rPr>
              <a:t> متفاوت از تعامل را میان </a:t>
            </a:r>
            <a:r>
              <a:rPr lang="fa-IR" sz="3200" dirty="0" err="1">
                <a:cs typeface="B Nazanin" panose="00000400000000000000" pitchFamily="2" charset="-78"/>
              </a:rPr>
              <a:t>امپراطوری‌های</a:t>
            </a:r>
            <a:r>
              <a:rPr lang="fa-IR" sz="3200" dirty="0">
                <a:cs typeface="B Nazanin" panose="00000400000000000000" pitchFamily="2" charset="-78"/>
              </a:rPr>
              <a:t> زیر رقم </a:t>
            </a:r>
            <a:r>
              <a:rPr lang="fa-IR" sz="3200" dirty="0" err="1">
                <a:cs typeface="B Nazanin" panose="00000400000000000000" pitchFamily="2" charset="-78"/>
              </a:rPr>
              <a:t>می‌زد</a:t>
            </a:r>
            <a:r>
              <a:rPr lang="fa-IR" sz="3200" dirty="0">
                <a:cs typeface="B Nazanin" panose="00000400000000000000" pitchFamily="2" charset="-78"/>
              </a:rPr>
              <a:t>:</a:t>
            </a:r>
          </a:p>
          <a:p>
            <a:pPr marL="739775" lvl="1" indent="-282575" algn="just" rtl="1">
              <a:lnSpc>
                <a:spcPct val="100000"/>
              </a:lnSpc>
            </a:pPr>
            <a:r>
              <a:rPr lang="fa-IR" sz="2800" dirty="0">
                <a:cs typeface="B Nazanin" panose="00000400000000000000" pitchFamily="2" charset="-78"/>
              </a:rPr>
              <a:t>شیعیان صفوی</a:t>
            </a:r>
          </a:p>
          <a:p>
            <a:pPr marL="739775" lvl="1" indent="-282575" algn="just" rtl="1">
              <a:lnSpc>
                <a:spcPct val="100000"/>
              </a:lnSpc>
            </a:pPr>
            <a:r>
              <a:rPr lang="fa-IR" sz="2800" dirty="0" err="1">
                <a:cs typeface="B Nazanin" panose="00000400000000000000" pitchFamily="2" charset="-78"/>
              </a:rPr>
              <a:t>سنی‌های</a:t>
            </a:r>
            <a:r>
              <a:rPr lang="fa-IR" sz="2800" dirty="0">
                <a:cs typeface="B Nazanin" panose="00000400000000000000" pitchFamily="2" charset="-78"/>
              </a:rPr>
              <a:t> گورکانی</a:t>
            </a:r>
          </a:p>
          <a:p>
            <a:pPr marL="739775" lvl="1" indent="-282575" algn="just" rtl="1">
              <a:lnSpc>
                <a:spcPct val="100000"/>
              </a:lnSpc>
            </a:pPr>
            <a:r>
              <a:rPr lang="fa-IR" sz="2800" dirty="0" err="1">
                <a:cs typeface="B Nazanin" panose="00000400000000000000" pitchFamily="2" charset="-78"/>
              </a:rPr>
              <a:t>سنی‌های</a:t>
            </a:r>
            <a:r>
              <a:rPr lang="fa-IR" sz="2800" dirty="0">
                <a:cs typeface="B Nazanin" panose="00000400000000000000" pitchFamily="2" charset="-78"/>
              </a:rPr>
              <a:t> عثمانی</a:t>
            </a:r>
          </a:p>
          <a:p>
            <a:pPr marL="739775" lvl="1" indent="-282575" algn="just" rtl="1">
              <a:lnSpc>
                <a:spcPct val="100000"/>
              </a:lnSpc>
            </a:pPr>
            <a:r>
              <a:rPr lang="fa-IR" sz="2800" dirty="0">
                <a:cs typeface="B Nazanin" panose="00000400000000000000" pitchFamily="2" charset="-78"/>
              </a:rPr>
              <a:t>مسیحیان اروپایی</a:t>
            </a:r>
          </a:p>
          <a:p>
            <a:pPr marL="282575" indent="-282575" algn="just" rtl="1">
              <a:lnSpc>
                <a:spcPct val="100000"/>
              </a:lnSpc>
            </a:pPr>
            <a:endParaRPr lang="fa-IR" sz="3200" dirty="0">
              <a:cs typeface="B Nazanin" panose="00000400000000000000" pitchFamily="2" charset="-78"/>
            </a:endParaRPr>
          </a:p>
          <a:p>
            <a:pPr marL="0" indent="0" algn="just" rtl="1">
              <a:lnSpc>
                <a:spcPct val="100000"/>
              </a:lnSpc>
              <a:buNone/>
            </a:pPr>
            <a:r>
              <a:rPr lang="fa-IR" sz="3200" dirty="0">
                <a:cs typeface="B Nazanin" panose="00000400000000000000" pitchFamily="2" charset="-78"/>
              </a:rPr>
              <a:t>(این دعوای نظری همچنان ملاک تصمیم در دنیای اسلام را تعیین </a:t>
            </a:r>
            <a:r>
              <a:rPr lang="fa-IR" sz="3200" dirty="0" err="1">
                <a:cs typeface="B Nazanin" panose="00000400000000000000" pitchFamily="2" charset="-78"/>
              </a:rPr>
              <a:t>می‌کند</a:t>
            </a:r>
            <a:r>
              <a:rPr lang="fa-IR" sz="3200" dirty="0">
                <a:cs typeface="B Nazanin" panose="00000400000000000000" pitchFamily="2" charset="-78"/>
              </a:rPr>
              <a:t>)</a:t>
            </a:r>
          </a:p>
        </p:txBody>
      </p:sp>
    </p:spTree>
    <p:extLst>
      <p:ext uri="{BB962C8B-B14F-4D97-AF65-F5344CB8AC3E}">
        <p14:creationId xmlns:p14="http://schemas.microsoft.com/office/powerpoint/2010/main" val="2509026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4970F8-DE86-2C68-5FF1-B2552BE58AF3}"/>
              </a:ext>
            </a:extLst>
          </p:cNvPr>
          <p:cNvSpPr>
            <a:spLocks noGrp="1"/>
          </p:cNvSpPr>
          <p:nvPr>
            <p:ph type="ctrTitle"/>
          </p:nvPr>
        </p:nvSpPr>
        <p:spPr>
          <a:xfrm>
            <a:off x="823442" y="921715"/>
            <a:ext cx="5163022" cy="2635993"/>
          </a:xfrm>
        </p:spPr>
        <p:txBody>
          <a:bodyPr anchor="b">
            <a:normAutofit/>
          </a:bodyPr>
          <a:lstStyle/>
          <a:p>
            <a:pPr algn="l" rtl="1">
              <a:lnSpc>
                <a:spcPct val="100000"/>
              </a:lnSpc>
            </a:pPr>
            <a:r>
              <a:rPr lang="fa-IR" sz="4800" dirty="0">
                <a:latin typeface="Sahel FD" panose="020B0603030804020204" pitchFamily="34" charset="-78"/>
                <a:cs typeface="B Titr" panose="00000700000000000000" pitchFamily="2" charset="-78"/>
              </a:rPr>
              <a:t>بررسی ورود </a:t>
            </a:r>
            <a:r>
              <a:rPr lang="fa-IR" sz="4800" dirty="0" err="1">
                <a:latin typeface="Sahel FD" panose="020B0603030804020204" pitchFamily="34" charset="-78"/>
                <a:cs typeface="B Titr" panose="00000700000000000000" pitchFamily="2" charset="-78"/>
              </a:rPr>
              <a:t>موج‌های</a:t>
            </a:r>
            <a:r>
              <a:rPr lang="fa-IR" sz="4800" dirty="0">
                <a:latin typeface="Sahel FD" panose="020B0603030804020204" pitchFamily="34" charset="-78"/>
                <a:cs typeface="B Titr" panose="00000700000000000000" pitchFamily="2" charset="-78"/>
              </a:rPr>
              <a:t> سرمایه‌داری به ایران</a:t>
            </a:r>
          </a:p>
        </p:txBody>
      </p:sp>
      <p:sp>
        <p:nvSpPr>
          <p:cNvPr id="25" name="Rectangle 24">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75A3EE80-7216-5683-FCDB-24ADBEC0A4EB}"/>
              </a:ext>
            </a:extLst>
          </p:cNvPr>
          <p:cNvSpPr>
            <a:spLocks noGrp="1"/>
          </p:cNvSpPr>
          <p:nvPr>
            <p:ph type="subTitle" idx="1"/>
          </p:nvPr>
        </p:nvSpPr>
        <p:spPr>
          <a:xfrm>
            <a:off x="823442" y="4541263"/>
            <a:ext cx="4662957" cy="1395022"/>
          </a:xfrm>
        </p:spPr>
        <p:txBody>
          <a:bodyPr anchor="t">
            <a:normAutofit/>
          </a:bodyPr>
          <a:lstStyle/>
          <a:p>
            <a:pPr algn="l">
              <a:lnSpc>
                <a:spcPct val="100000"/>
              </a:lnSpc>
            </a:pPr>
            <a:r>
              <a:rPr lang="fa-IR" sz="2800" dirty="0">
                <a:solidFill>
                  <a:srgbClr val="FFFFFF"/>
                </a:solidFill>
                <a:cs typeface="B Titr" panose="00000700000000000000" pitchFamily="2" charset="-78"/>
              </a:rPr>
              <a:t>سیر تاثیر سرمایه‌داری بر ایران از عصر صفویه تا انقلاب اسلامی</a:t>
            </a:r>
          </a:p>
        </p:txBody>
      </p:sp>
      <p:pic>
        <p:nvPicPr>
          <p:cNvPr id="6" name="Picture 5">
            <a:extLst>
              <a:ext uri="{FF2B5EF4-FFF2-40B4-BE49-F238E27FC236}">
                <a16:creationId xmlns:a16="http://schemas.microsoft.com/office/drawing/2014/main" id="{C2736249-5E28-C077-FDDB-3D77BB11B380}"/>
              </a:ext>
            </a:extLst>
          </p:cNvPr>
          <p:cNvPicPr>
            <a:picLocks noChangeAspect="1"/>
          </p:cNvPicPr>
          <p:nvPr/>
        </p:nvPicPr>
        <p:blipFill>
          <a:blip r:embed="rId2"/>
          <a:stretch>
            <a:fillRect/>
          </a:stretch>
        </p:blipFill>
        <p:spPr>
          <a:xfrm>
            <a:off x="7149327" y="463404"/>
            <a:ext cx="4012181" cy="5553193"/>
          </a:xfrm>
          <a:prstGeom prst="rect">
            <a:avLst/>
          </a:prstGeom>
        </p:spPr>
      </p:pic>
      <p:sp>
        <p:nvSpPr>
          <p:cNvPr id="31" name="Rectangle 30">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276754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EEC4F0-5AD0-5BE0-7016-FB2C8C1D151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6853228-0992-AC6C-E5F1-87D180CC0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308A5ED-D20E-E64C-6CDB-8FE053E71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1D31F2C-1ED9-58CD-4725-C579381ACA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1A9A7C64-BDE8-5C51-5881-E00337CA52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C2482C6E-CB19-B893-8EE4-1D6155D24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1691737-2123-8026-A432-EFE0BDF44177}"/>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ادامه قاعده </a:t>
            </a:r>
            <a:r>
              <a:rPr lang="fa-IR" sz="4000" dirty="0" err="1">
                <a:solidFill>
                  <a:srgbClr val="FFFFFF"/>
                </a:solidFill>
                <a:cs typeface="B Titr" panose="00000700000000000000" pitchFamily="2" charset="-78"/>
              </a:rPr>
              <a:t>تزاحم</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D863BAC7-0660-7303-9344-81F07402C37C}"/>
              </a:ext>
            </a:extLst>
          </p:cNvPr>
          <p:cNvSpPr>
            <a:spLocks noGrp="1"/>
          </p:cNvSpPr>
          <p:nvPr>
            <p:ph idx="1"/>
          </p:nvPr>
        </p:nvSpPr>
        <p:spPr>
          <a:xfrm>
            <a:off x="4241442" y="598636"/>
            <a:ext cx="7112357" cy="1282791"/>
          </a:xfrm>
        </p:spPr>
        <p:txBody>
          <a:bodyPr anchor="ctr">
            <a:normAutofit/>
          </a:bodyPr>
          <a:lstStyle/>
          <a:p>
            <a:pPr marL="282575" indent="-282575" algn="just" rtl="1">
              <a:lnSpc>
                <a:spcPct val="100000"/>
              </a:lnSpc>
            </a:pPr>
            <a:r>
              <a:rPr lang="fa-IR" sz="3200" dirty="0">
                <a:cs typeface="B Nazanin" panose="00000400000000000000" pitchFamily="2" charset="-78"/>
              </a:rPr>
              <a:t>تشخیص مزاحم در </a:t>
            </a:r>
            <a:r>
              <a:rPr lang="fa-IR" sz="3200" dirty="0" err="1">
                <a:cs typeface="B Nazanin" panose="00000400000000000000" pitchFamily="2" charset="-78"/>
              </a:rPr>
              <a:t>سنت‌های</a:t>
            </a:r>
            <a:r>
              <a:rPr lang="fa-IR" sz="3200" dirty="0">
                <a:cs typeface="B Nazanin" panose="00000400000000000000" pitchFamily="2" charset="-78"/>
              </a:rPr>
              <a:t> مذهبی اسلامی</a:t>
            </a:r>
          </a:p>
        </p:txBody>
      </p:sp>
      <p:graphicFrame>
        <p:nvGraphicFramePr>
          <p:cNvPr id="3" name="Content Placeholder 3">
            <a:extLst>
              <a:ext uri="{FF2B5EF4-FFF2-40B4-BE49-F238E27FC236}">
                <a16:creationId xmlns:a16="http://schemas.microsoft.com/office/drawing/2014/main" id="{22F56FE7-727A-C710-FD0A-C55746D2D96B}"/>
              </a:ext>
            </a:extLst>
          </p:cNvPr>
          <p:cNvGraphicFramePr>
            <a:graphicFrameLocks/>
          </p:cNvGraphicFramePr>
          <p:nvPr>
            <p:extLst>
              <p:ext uri="{D42A27DB-BD31-4B8C-83A1-F6EECF244321}">
                <p14:modId xmlns:p14="http://schemas.microsoft.com/office/powerpoint/2010/main" val="1018466470"/>
              </p:ext>
            </p:extLst>
          </p:nvPr>
        </p:nvGraphicFramePr>
        <p:xfrm>
          <a:off x="4601043" y="2107664"/>
          <a:ext cx="6752755" cy="3596640"/>
        </p:xfrm>
        <a:graphic>
          <a:graphicData uri="http://schemas.openxmlformats.org/drawingml/2006/table">
            <a:tbl>
              <a:tblPr firstRow="1" bandRow="1">
                <a:tableStyleId>{5C22544A-7EE6-4342-B048-85BDC9FD1C3A}</a:tableStyleId>
              </a:tblPr>
              <a:tblGrid>
                <a:gridCol w="1694259">
                  <a:extLst>
                    <a:ext uri="{9D8B030D-6E8A-4147-A177-3AD203B41FA5}">
                      <a16:colId xmlns:a16="http://schemas.microsoft.com/office/drawing/2014/main" val="20000"/>
                    </a:ext>
                  </a:extLst>
                </a:gridCol>
                <a:gridCol w="1479028">
                  <a:extLst>
                    <a:ext uri="{9D8B030D-6E8A-4147-A177-3AD203B41FA5}">
                      <a16:colId xmlns:a16="http://schemas.microsoft.com/office/drawing/2014/main" val="20001"/>
                    </a:ext>
                  </a:extLst>
                </a:gridCol>
                <a:gridCol w="1660207">
                  <a:extLst>
                    <a:ext uri="{9D8B030D-6E8A-4147-A177-3AD203B41FA5}">
                      <a16:colId xmlns:a16="http://schemas.microsoft.com/office/drawing/2014/main" val="20002"/>
                    </a:ext>
                  </a:extLst>
                </a:gridCol>
                <a:gridCol w="1478864">
                  <a:extLst>
                    <a:ext uri="{9D8B030D-6E8A-4147-A177-3AD203B41FA5}">
                      <a16:colId xmlns:a16="http://schemas.microsoft.com/office/drawing/2014/main" val="20003"/>
                    </a:ext>
                  </a:extLst>
                </a:gridCol>
                <a:gridCol w="440397">
                  <a:extLst>
                    <a:ext uri="{9D8B030D-6E8A-4147-A177-3AD203B41FA5}">
                      <a16:colId xmlns:a16="http://schemas.microsoft.com/office/drawing/2014/main" val="20004"/>
                    </a:ext>
                  </a:extLst>
                </a:gridCol>
              </a:tblGrid>
              <a:tr h="370840">
                <a:tc>
                  <a:txBody>
                    <a:bodyPr/>
                    <a:lstStyle/>
                    <a:p>
                      <a:pPr algn="ctr" rtl="1"/>
                      <a:r>
                        <a:rPr lang="fa-IR" sz="2000" dirty="0">
                          <a:effectLst/>
                          <a:latin typeface="IRMitra" panose="02000506000000020002" pitchFamily="2" charset="-78"/>
                          <a:cs typeface="B Nazanin" panose="00000400000000000000" pitchFamily="2" charset="-78"/>
                        </a:rPr>
                        <a:t>نتیجه</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مزاحم دوم</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مزاحم اول</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endParaRPr lang="en-US" sz="2000">
                        <a:effectLst/>
                        <a:latin typeface="IRMitra" panose="02000506000000020002" pitchFamily="2" charset="-78"/>
                        <a:cs typeface="B Nazanin" panose="00000400000000000000" pitchFamily="2" charset="-78"/>
                      </a:endParaRPr>
                    </a:p>
                  </a:txBody>
                  <a:tcPr anchor="ctr"/>
                </a:tc>
                <a:tc>
                  <a:txBody>
                    <a:bodyPr/>
                    <a:lstStyle/>
                    <a:p>
                      <a:pPr algn="ctr" rtl="1"/>
                      <a:endParaRPr lang="en-US" sz="2000" dirty="0">
                        <a:effectLst/>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0"/>
                  </a:ext>
                </a:extLst>
              </a:tr>
              <a:tr h="370840">
                <a:tc>
                  <a:txBody>
                    <a:bodyPr/>
                    <a:lstStyle/>
                    <a:p>
                      <a:pPr algn="ctr" rtl="1"/>
                      <a:r>
                        <a:rPr lang="fa-IR" sz="2000" dirty="0">
                          <a:effectLst/>
                          <a:latin typeface="IRMitra" panose="02000506000000020002" pitchFamily="2" charset="-78"/>
                          <a:cs typeface="B Nazanin" panose="00000400000000000000" pitchFamily="2" charset="-78"/>
                        </a:rPr>
                        <a:t>پیمان با مسیحیت علیه شیعیان</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مسیحیت (دشمن بعید)</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شیعیان (دشمن قریب)</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b="1" dirty="0">
                          <a:effectLst/>
                          <a:latin typeface="IRMitra" panose="02000506000000020002" pitchFamily="2" charset="-78"/>
                          <a:cs typeface="B Nazanin" panose="00000400000000000000" pitchFamily="2" charset="-78"/>
                        </a:rPr>
                        <a:t>سنی‌های</a:t>
                      </a:r>
                      <a:r>
                        <a:rPr lang="fa-IR" sz="2000" b="1" baseline="0" dirty="0">
                          <a:effectLst/>
                          <a:latin typeface="IRMitra" panose="02000506000000020002" pitchFamily="2" charset="-78"/>
                          <a:cs typeface="B Nazanin" panose="00000400000000000000" pitchFamily="2" charset="-78"/>
                        </a:rPr>
                        <a:t> تکفیری</a:t>
                      </a:r>
                      <a:endParaRPr lang="en-US" sz="2000" b="1"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١</a:t>
                      </a:r>
                      <a:endParaRPr lang="en-US" sz="2000" dirty="0">
                        <a:effectLst/>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1"/>
                  </a:ext>
                </a:extLst>
              </a:tr>
              <a:tr h="370840">
                <a:tc>
                  <a:txBody>
                    <a:bodyPr/>
                    <a:lstStyle/>
                    <a:p>
                      <a:pPr algn="ctr" rtl="1"/>
                      <a:r>
                        <a:rPr lang="fa-IR" sz="2000" dirty="0">
                          <a:effectLst/>
                          <a:latin typeface="IRMitra" panose="02000506000000020002" pitchFamily="2" charset="-78"/>
                          <a:cs typeface="B Nazanin" panose="00000400000000000000" pitchFamily="2" charset="-78"/>
                        </a:rPr>
                        <a:t>پیمان با شیعیان علیه مسیحیت</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شیعیان (دشمن اصغر)</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مسیحیت (دشمن اکبر)</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b="1" dirty="0">
                          <a:effectLst/>
                          <a:latin typeface="IRMitra" panose="02000506000000020002" pitchFamily="2" charset="-78"/>
                          <a:cs typeface="B Nazanin" panose="00000400000000000000" pitchFamily="2" charset="-78"/>
                        </a:rPr>
                        <a:t>سنی‌های متعادل</a:t>
                      </a:r>
                      <a:endParaRPr lang="en-US" sz="2000" b="1"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٢</a:t>
                      </a:r>
                      <a:endParaRPr lang="en-US" sz="2000" dirty="0">
                        <a:effectLst/>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2"/>
                  </a:ext>
                </a:extLst>
              </a:tr>
              <a:tr h="370840">
                <a:tc>
                  <a:txBody>
                    <a:bodyPr/>
                    <a:lstStyle/>
                    <a:p>
                      <a:pPr algn="ctr" rtl="1"/>
                      <a:r>
                        <a:rPr lang="fa-IR" sz="2000" dirty="0">
                          <a:effectLst/>
                          <a:latin typeface="IRMitra" panose="02000506000000020002" pitchFamily="2" charset="-78"/>
                          <a:cs typeface="B Nazanin" panose="00000400000000000000" pitchFamily="2" charset="-78"/>
                        </a:rPr>
                        <a:t>پیمان با مسیحیت علیه</a:t>
                      </a:r>
                      <a:r>
                        <a:rPr lang="fa-IR" sz="2000" baseline="0" dirty="0">
                          <a:effectLst/>
                          <a:latin typeface="IRMitra" panose="02000506000000020002" pitchFamily="2" charset="-78"/>
                          <a:cs typeface="B Nazanin" panose="00000400000000000000" pitchFamily="2" charset="-78"/>
                        </a:rPr>
                        <a:t> اهل سنت</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مسیحیت (دشمن بعید)</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اهل سنت (دشمن قریب)</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b="1" dirty="0">
                          <a:effectLst/>
                          <a:latin typeface="IRMitra" panose="02000506000000020002" pitchFamily="2" charset="-78"/>
                          <a:cs typeface="B Nazanin" panose="00000400000000000000" pitchFamily="2" charset="-78"/>
                        </a:rPr>
                        <a:t>شیعه‌های تکفیری </a:t>
                      </a:r>
                      <a:endParaRPr lang="en-US" sz="2000" b="1"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٣</a:t>
                      </a:r>
                      <a:endParaRPr lang="en-US" sz="2000" dirty="0">
                        <a:effectLst/>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3"/>
                  </a:ext>
                </a:extLst>
              </a:tr>
              <a:tr h="370840">
                <a:tc>
                  <a:txBody>
                    <a:bodyPr/>
                    <a:lstStyle/>
                    <a:p>
                      <a:pPr algn="ctr" rtl="1"/>
                      <a:r>
                        <a:rPr lang="fa-IR" sz="2000" dirty="0">
                          <a:effectLst/>
                          <a:latin typeface="IRMitra" panose="02000506000000020002" pitchFamily="2" charset="-78"/>
                          <a:cs typeface="B Nazanin" panose="00000400000000000000" pitchFamily="2" charset="-78"/>
                        </a:rPr>
                        <a:t>پیمان با اهل‌سنت علیه مسیحیت</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err="1">
                          <a:effectLst/>
                          <a:latin typeface="IRMitra" panose="02000506000000020002" pitchFamily="2" charset="-78"/>
                          <a:cs typeface="B Nazanin" panose="00000400000000000000" pitchFamily="2" charset="-78"/>
                        </a:rPr>
                        <a:t>اهل‌سنت</a:t>
                      </a:r>
                      <a:r>
                        <a:rPr lang="fa-IR" sz="2000" dirty="0">
                          <a:effectLst/>
                          <a:latin typeface="IRMitra" panose="02000506000000020002" pitchFamily="2" charset="-78"/>
                          <a:cs typeface="B Nazanin" panose="00000400000000000000" pitchFamily="2" charset="-78"/>
                        </a:rPr>
                        <a:t> (دشمن اصغر)</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مسیحیت (دشمن اکبر)</a:t>
                      </a:r>
                      <a:endParaRPr lang="en-US" sz="2000"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b="1" dirty="0">
                          <a:effectLst/>
                          <a:latin typeface="IRMitra" panose="02000506000000020002" pitchFamily="2" charset="-78"/>
                          <a:cs typeface="B Nazanin" panose="00000400000000000000" pitchFamily="2" charset="-78"/>
                        </a:rPr>
                        <a:t>شیعه‌های متعادل</a:t>
                      </a:r>
                      <a:endParaRPr lang="en-US" sz="2000" b="1"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۴</a:t>
                      </a:r>
                      <a:endParaRPr lang="en-US" sz="2000" dirty="0">
                        <a:effectLst/>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4"/>
                  </a:ext>
                </a:extLst>
              </a:tr>
              <a:tr h="370840">
                <a:tc gridSpan="3">
                  <a:txBody>
                    <a:bodyPr/>
                    <a:lstStyle/>
                    <a:p>
                      <a:pPr algn="ctr" rtl="1"/>
                      <a:r>
                        <a:rPr lang="fa-IR" sz="2000" dirty="0">
                          <a:effectLst/>
                          <a:latin typeface="IRMitra" panose="02000506000000020002" pitchFamily="2" charset="-78"/>
                          <a:cs typeface="B Nazanin" panose="00000400000000000000" pitchFamily="2" charset="-78"/>
                        </a:rPr>
                        <a:t>اسلام</a:t>
                      </a:r>
                      <a:endParaRPr lang="en-US" sz="2000" dirty="0">
                        <a:effectLst/>
                        <a:latin typeface="IRMitra" panose="02000506000000020002" pitchFamily="2" charset="-78"/>
                        <a:cs typeface="B Nazanin" panose="00000400000000000000" pitchFamily="2" charset="-78"/>
                      </a:endParaRPr>
                    </a:p>
                  </a:txBody>
                  <a:tcPr anchor="ctr"/>
                </a:tc>
                <a:tc hMerge="1">
                  <a:txBody>
                    <a:bodyPr/>
                    <a:lstStyle/>
                    <a:p>
                      <a:pPr algn="ctr"/>
                      <a:endParaRPr lang="en-US" dirty="0">
                        <a:latin typeface="IRMitra" panose="02000506000000020002" pitchFamily="2" charset="-78"/>
                        <a:cs typeface="IRMitra" panose="02000506000000020002" pitchFamily="2" charset="-78"/>
                      </a:endParaRPr>
                    </a:p>
                  </a:txBody>
                  <a:tcPr/>
                </a:tc>
                <a:tc hMerge="1">
                  <a:txBody>
                    <a:bodyPr/>
                    <a:lstStyle/>
                    <a:p>
                      <a:pPr algn="ctr"/>
                      <a:endParaRPr lang="en-US" dirty="0">
                        <a:latin typeface="IRMitra" panose="02000506000000020002" pitchFamily="2" charset="-78"/>
                        <a:cs typeface="IRMitra" panose="02000506000000020002" pitchFamily="2" charset="-78"/>
                      </a:endParaRPr>
                    </a:p>
                  </a:txBody>
                  <a:tcPr/>
                </a:tc>
                <a:tc>
                  <a:txBody>
                    <a:bodyPr/>
                    <a:lstStyle/>
                    <a:p>
                      <a:pPr algn="ctr" rtl="1"/>
                      <a:r>
                        <a:rPr lang="fa-IR" sz="2000" b="1" dirty="0">
                          <a:effectLst/>
                          <a:latin typeface="IRMitra" panose="02000506000000020002" pitchFamily="2" charset="-78"/>
                          <a:cs typeface="B Nazanin" panose="00000400000000000000" pitchFamily="2" charset="-78"/>
                        </a:rPr>
                        <a:t>مسیحیان</a:t>
                      </a:r>
                      <a:endParaRPr lang="en-US" sz="2000" b="1" dirty="0">
                        <a:effectLst/>
                        <a:latin typeface="IRMitra" panose="02000506000000020002" pitchFamily="2" charset="-78"/>
                        <a:cs typeface="B Nazanin" panose="00000400000000000000" pitchFamily="2" charset="-78"/>
                      </a:endParaRPr>
                    </a:p>
                  </a:txBody>
                  <a:tcPr anchor="ctr"/>
                </a:tc>
                <a:tc>
                  <a:txBody>
                    <a:bodyPr/>
                    <a:lstStyle/>
                    <a:p>
                      <a:pPr algn="ctr" rtl="1"/>
                      <a:r>
                        <a:rPr lang="fa-IR" sz="2000" dirty="0">
                          <a:effectLst/>
                          <a:latin typeface="IRMitra" panose="02000506000000020002" pitchFamily="2" charset="-78"/>
                          <a:cs typeface="B Nazanin" panose="00000400000000000000" pitchFamily="2" charset="-78"/>
                        </a:rPr>
                        <a:t>۵</a:t>
                      </a:r>
                      <a:endParaRPr lang="en-US" sz="2000" dirty="0">
                        <a:effectLst/>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773993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0EF1E1-6038-5022-2906-CC959A100C8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10F28CF-72F6-78FE-9161-AC494967C8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C7CDD8D-2B66-BF8C-A732-253426CE94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9F02F69-B9E5-5E5B-29CB-557F5FEC4D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DDD73F59-AC5F-804D-68DA-253B20A1F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80988828-195C-414C-38B4-2BF023A6A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337C2EF-A52D-A63D-DB33-937A54DD194A}"/>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ادامه قاعده </a:t>
            </a:r>
            <a:r>
              <a:rPr lang="fa-IR" sz="4000" dirty="0" err="1">
                <a:solidFill>
                  <a:srgbClr val="FFFFFF"/>
                </a:solidFill>
                <a:cs typeface="B Titr" panose="00000700000000000000" pitchFamily="2" charset="-78"/>
              </a:rPr>
              <a:t>تزاحم</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9CD52E8D-0EF8-FD0F-8F0B-EA33DD747FFF}"/>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این موجب </a:t>
            </a:r>
            <a:r>
              <a:rPr lang="fa-IR" sz="3200" dirty="0" err="1">
                <a:cs typeface="B Nazanin" panose="00000400000000000000" pitchFamily="2" charset="-78"/>
              </a:rPr>
              <a:t>می‌شد</a:t>
            </a:r>
            <a:r>
              <a:rPr lang="fa-IR" sz="3200" dirty="0">
                <a:cs typeface="B Nazanin" panose="00000400000000000000" pitchFamily="2" charset="-78"/>
              </a:rPr>
              <a:t> که مسیحیان گاه و بیگاه و با تقویت </a:t>
            </a:r>
            <a:r>
              <a:rPr lang="fa-IR" sz="3200" dirty="0" err="1">
                <a:cs typeface="B Nazanin" panose="00000400000000000000" pitchFamily="2" charset="-78"/>
              </a:rPr>
              <a:t>روحیۀ</a:t>
            </a:r>
            <a:r>
              <a:rPr lang="fa-IR" sz="3200" dirty="0">
                <a:cs typeface="B Nazanin" panose="00000400000000000000" pitchFamily="2" charset="-78"/>
              </a:rPr>
              <a:t> </a:t>
            </a:r>
            <a:r>
              <a:rPr lang="fa-IR" sz="3200" dirty="0" err="1">
                <a:cs typeface="B Nazanin" panose="00000400000000000000" pitchFamily="2" charset="-78"/>
              </a:rPr>
              <a:t>تکفیری‌گری</a:t>
            </a:r>
            <a:r>
              <a:rPr lang="fa-IR" sz="3200" dirty="0">
                <a:cs typeface="B Nazanin" panose="00000400000000000000" pitchFamily="2" charset="-78"/>
              </a:rPr>
              <a:t> میان شیعیان و اهل تسنن، </a:t>
            </a:r>
            <a:r>
              <a:rPr lang="fa-IR" sz="3200" dirty="0" err="1">
                <a:cs typeface="B Nazanin" panose="00000400000000000000" pitchFamily="2" charset="-78"/>
              </a:rPr>
              <a:t>صفویان</a:t>
            </a:r>
            <a:r>
              <a:rPr lang="fa-IR" sz="3200" dirty="0">
                <a:cs typeface="B Nazanin" panose="00000400000000000000" pitchFamily="2" charset="-78"/>
              </a:rPr>
              <a:t> و </a:t>
            </a:r>
            <a:r>
              <a:rPr lang="fa-IR" sz="3200" dirty="0" err="1">
                <a:cs typeface="B Nazanin" panose="00000400000000000000" pitchFamily="2" charset="-78"/>
              </a:rPr>
              <a:t>عثمانی‌ها</a:t>
            </a:r>
            <a:r>
              <a:rPr lang="fa-IR" sz="3200" dirty="0">
                <a:cs typeface="B Nazanin" panose="00000400000000000000" pitchFamily="2" charset="-78"/>
              </a:rPr>
              <a:t> را به جنگ علیه یکدیگر ترغیب کنند. </a:t>
            </a:r>
          </a:p>
        </p:txBody>
      </p:sp>
    </p:spTree>
    <p:extLst>
      <p:ext uri="{BB962C8B-B14F-4D97-AF65-F5344CB8AC3E}">
        <p14:creationId xmlns:p14="http://schemas.microsoft.com/office/powerpoint/2010/main" val="9415139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6B1B58-978A-180F-EED0-98D001FF3B78}"/>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42DD723-DBCD-9149-9DFF-A722B1ECA1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A024837-3227-E4A9-F437-43A97E820D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697FEB45-48CF-5E8E-0B1E-6869697BD5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E7AF4550-34A5-646A-BD84-5C0C42FC29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64330462-426A-BAA5-FD57-207ACAF792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AB1D3D5-FF55-B055-8673-BEB419B01DF4}"/>
              </a:ext>
            </a:extLst>
          </p:cNvPr>
          <p:cNvSpPr>
            <a:spLocks noGrp="1"/>
          </p:cNvSpPr>
          <p:nvPr>
            <p:ph type="title"/>
          </p:nvPr>
        </p:nvSpPr>
        <p:spPr>
          <a:xfrm>
            <a:off x="660041" y="1197273"/>
            <a:ext cx="2880828" cy="4641740"/>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علل </a:t>
            </a:r>
            <a:r>
              <a:rPr lang="fa-IR" sz="4000" dirty="0" err="1">
                <a:solidFill>
                  <a:srgbClr val="FFFFFF"/>
                </a:solidFill>
                <a:cs typeface="B Titr" panose="00000700000000000000" pitchFamily="2" charset="-78"/>
              </a:rPr>
              <a:t>آتش‌افروزی</a:t>
            </a:r>
            <a:r>
              <a:rPr lang="fa-IR" sz="4000" dirty="0">
                <a:solidFill>
                  <a:srgbClr val="FFFFFF"/>
                </a:solidFill>
                <a:cs typeface="B Titr" panose="00000700000000000000" pitchFamily="2" charset="-78"/>
              </a:rPr>
              <a:t> اروپائیان میان صفویه و </a:t>
            </a:r>
            <a:r>
              <a:rPr lang="fa-IR" sz="4000" dirty="0" err="1">
                <a:solidFill>
                  <a:srgbClr val="FFFFFF"/>
                </a:solidFill>
                <a:cs typeface="B Titr" panose="00000700000000000000" pitchFamily="2" charset="-78"/>
              </a:rPr>
              <a:t>عثمانی‌ها</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BDFD3915-851F-FF19-BF93-3C8B7989A331}"/>
              </a:ext>
            </a:extLst>
          </p:cNvPr>
          <p:cNvSpPr>
            <a:spLocks noGrp="1"/>
          </p:cNvSpPr>
          <p:nvPr>
            <p:ph idx="1"/>
          </p:nvPr>
        </p:nvSpPr>
        <p:spPr>
          <a:xfrm>
            <a:off x="4241442" y="598636"/>
            <a:ext cx="7112357" cy="5657439"/>
          </a:xfrm>
        </p:spPr>
        <p:txBody>
          <a:bodyPr anchor="ctr">
            <a:normAutofit/>
          </a:bodyPr>
          <a:lstStyle/>
          <a:p>
            <a:pPr marL="0" indent="0" algn="just" rtl="1">
              <a:lnSpc>
                <a:spcPct val="100000"/>
              </a:lnSpc>
              <a:buNone/>
            </a:pPr>
            <a:r>
              <a:rPr lang="fa-IR" sz="3200" b="1" dirty="0">
                <a:cs typeface="B Nazanin" panose="00000400000000000000" pitchFamily="2" charset="-78"/>
              </a:rPr>
              <a:t>الف: </a:t>
            </a:r>
            <a:r>
              <a:rPr lang="fa-IR" sz="3200" b="1" dirty="0" err="1">
                <a:cs typeface="B Nazanin" panose="00000400000000000000" pitchFamily="2" charset="-78"/>
              </a:rPr>
              <a:t>جنگ‌های</a:t>
            </a:r>
            <a:r>
              <a:rPr lang="fa-IR" sz="3200" b="1" dirty="0">
                <a:cs typeface="B Nazanin" panose="00000400000000000000" pitchFamily="2" charset="-78"/>
              </a:rPr>
              <a:t> عثمانی و اروپائیان در مرزهای مشترک: </a:t>
            </a:r>
          </a:p>
          <a:p>
            <a:pPr marL="282575" indent="-282575" algn="just" rtl="1">
              <a:lnSpc>
                <a:spcPct val="100000"/>
              </a:lnSpc>
            </a:pPr>
            <a:r>
              <a:rPr lang="fa-IR" sz="3200" dirty="0">
                <a:cs typeface="B Nazanin" panose="00000400000000000000" pitchFamily="2" charset="-78"/>
              </a:rPr>
              <a:t>ایران از زمان اوزون حسن </a:t>
            </a:r>
            <a:r>
              <a:rPr lang="fa-IR" sz="3200" dirty="0" err="1">
                <a:cs typeface="B Nazanin" panose="00000400000000000000" pitchFamily="2" charset="-78"/>
              </a:rPr>
              <a:t>آق‌قیونلو</a:t>
            </a:r>
            <a:r>
              <a:rPr lang="fa-IR" sz="3200" dirty="0">
                <a:cs typeface="B Nazanin" panose="00000400000000000000" pitchFamily="2" charset="-78"/>
              </a:rPr>
              <a:t> (سلطنت ٨۵٧ ق (١۴۵٣) تا ٨٨٢ ق(١۴٨٧))، در کانون توجهات اروپائیان قرار داشت. چرا که </a:t>
            </a:r>
            <a:r>
              <a:rPr lang="fa-IR" sz="3200" dirty="0" err="1">
                <a:cs typeface="B Nazanin" panose="00000400000000000000" pitchFamily="2" charset="-78"/>
              </a:rPr>
              <a:t>می‌خواستند</a:t>
            </a:r>
            <a:r>
              <a:rPr lang="fa-IR" sz="3200" dirty="0">
                <a:cs typeface="B Nazanin" panose="00000400000000000000" pitchFamily="2" charset="-78"/>
              </a:rPr>
              <a:t> با </a:t>
            </a:r>
            <a:r>
              <a:rPr lang="fa-IR" sz="3200" dirty="0" err="1">
                <a:cs typeface="B Nazanin" panose="00000400000000000000" pitchFamily="2" charset="-78"/>
              </a:rPr>
              <a:t>محاصرۀ</a:t>
            </a:r>
            <a:r>
              <a:rPr lang="fa-IR" sz="3200" dirty="0">
                <a:cs typeface="B Nazanin" panose="00000400000000000000" pitchFamily="2" charset="-78"/>
              </a:rPr>
              <a:t> عثمانی، آن را در قرنطینه نگه‌ دارند (</a:t>
            </a:r>
            <a:r>
              <a:rPr lang="fa-IR" sz="3200" dirty="0" err="1">
                <a:cs typeface="B Nazanin" panose="00000400000000000000" pitchFamily="2" charset="-78"/>
              </a:rPr>
              <a:t>متی</a:t>
            </a:r>
            <a:r>
              <a:rPr lang="fa-IR" sz="3200" dirty="0">
                <a:cs typeface="B Nazanin" panose="00000400000000000000" pitchFamily="2" charset="-78"/>
              </a:rPr>
              <a:t>، ص ١٧). </a:t>
            </a:r>
          </a:p>
          <a:p>
            <a:pPr marL="282575" indent="-282575" algn="just" rtl="1">
              <a:lnSpc>
                <a:spcPct val="100000"/>
              </a:lnSpc>
            </a:pPr>
            <a:r>
              <a:rPr lang="fa-IR" sz="3200" dirty="0">
                <a:cs typeface="B Nazanin" panose="00000400000000000000" pitchFamily="2" charset="-78"/>
              </a:rPr>
              <a:t>در نتیجه </a:t>
            </a:r>
            <a:r>
              <a:rPr lang="fa-IR" sz="3200" dirty="0" err="1">
                <a:cs typeface="B Nazanin" panose="00000400000000000000" pitchFamily="2" charset="-78"/>
              </a:rPr>
              <a:t>رفته‌رفته</a:t>
            </a:r>
            <a:r>
              <a:rPr lang="fa-IR" sz="3200" dirty="0">
                <a:cs typeface="B Nazanin" panose="00000400000000000000" pitchFamily="2" charset="-78"/>
              </a:rPr>
              <a:t> تلاش کردند ایران را به یک شریک نظامی مهم برای اروپائیان تبدیل کنند. </a:t>
            </a:r>
          </a:p>
        </p:txBody>
      </p:sp>
    </p:spTree>
    <p:extLst>
      <p:ext uri="{BB962C8B-B14F-4D97-AF65-F5344CB8AC3E}">
        <p14:creationId xmlns:p14="http://schemas.microsoft.com/office/powerpoint/2010/main" val="24244040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9BABBA-8DDA-1F8E-C372-B1C9638227D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66361F1-2F3C-F4AB-2FBC-C00156D7F9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99F2709-DE5E-5FD4-66F3-B9826897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DF4CC45-209F-CB9A-F145-F25D3F852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B14DDDF1-BF8E-0C2C-04C5-39E4CF502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7539D872-B450-F222-63D6-BFB2DA7ABF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98D1DBF1-3163-F7BA-CCBD-F1CC2006282E}"/>
              </a:ext>
            </a:extLst>
          </p:cNvPr>
          <p:cNvSpPr>
            <a:spLocks noGrp="1"/>
          </p:cNvSpPr>
          <p:nvPr>
            <p:ph type="title"/>
          </p:nvPr>
        </p:nvSpPr>
        <p:spPr>
          <a:xfrm>
            <a:off x="660041" y="1230164"/>
            <a:ext cx="2880828" cy="4608848"/>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علل </a:t>
            </a:r>
            <a:r>
              <a:rPr lang="fa-IR" sz="4000" dirty="0" err="1">
                <a:solidFill>
                  <a:srgbClr val="FFFFFF"/>
                </a:solidFill>
                <a:cs typeface="B Titr" panose="00000700000000000000" pitchFamily="2" charset="-78"/>
              </a:rPr>
              <a:t>آتش‌افروزی</a:t>
            </a:r>
            <a:r>
              <a:rPr lang="fa-IR" sz="4000" dirty="0">
                <a:solidFill>
                  <a:srgbClr val="FFFFFF"/>
                </a:solidFill>
                <a:cs typeface="B Titr" panose="00000700000000000000" pitchFamily="2" charset="-78"/>
              </a:rPr>
              <a:t> اروپائیان میان صفویه و </a:t>
            </a:r>
            <a:r>
              <a:rPr lang="fa-IR" sz="4000" dirty="0" err="1">
                <a:solidFill>
                  <a:srgbClr val="FFFFFF"/>
                </a:solidFill>
                <a:cs typeface="B Titr" panose="00000700000000000000" pitchFamily="2" charset="-78"/>
              </a:rPr>
              <a:t>عثمانی‌ها</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DF57C859-FA42-E2E0-78D4-C75DD3FA5217}"/>
              </a:ext>
            </a:extLst>
          </p:cNvPr>
          <p:cNvSpPr>
            <a:spLocks noGrp="1"/>
          </p:cNvSpPr>
          <p:nvPr>
            <p:ph idx="1"/>
          </p:nvPr>
        </p:nvSpPr>
        <p:spPr>
          <a:xfrm>
            <a:off x="4241442" y="598636"/>
            <a:ext cx="7112357" cy="5657439"/>
          </a:xfrm>
        </p:spPr>
        <p:txBody>
          <a:bodyPr anchor="ctr">
            <a:normAutofit/>
          </a:bodyPr>
          <a:lstStyle/>
          <a:p>
            <a:pPr marL="0" indent="0" algn="just" rtl="1">
              <a:lnSpc>
                <a:spcPct val="100000"/>
              </a:lnSpc>
              <a:buNone/>
            </a:pPr>
            <a:r>
              <a:rPr lang="fa-IR" sz="3200" b="1" dirty="0">
                <a:cs typeface="B Nazanin" panose="00000400000000000000" pitchFamily="2" charset="-78"/>
              </a:rPr>
              <a:t>ب: تلاش در جایگزینی مسیر تجارت دریایی </a:t>
            </a:r>
            <a:r>
              <a:rPr lang="fa-IR" sz="3200" b="1" dirty="0" err="1">
                <a:cs typeface="B Nazanin" panose="00000400000000000000" pitchFamily="2" charset="-78"/>
              </a:rPr>
              <a:t>به‌جای</a:t>
            </a:r>
            <a:r>
              <a:rPr lang="fa-IR" sz="3200" b="1" dirty="0">
                <a:cs typeface="B Nazanin" panose="00000400000000000000" pitchFamily="2" charset="-78"/>
              </a:rPr>
              <a:t> تجارت زمینی </a:t>
            </a:r>
          </a:p>
          <a:p>
            <a:pPr marL="0" indent="0" algn="just" rtl="1">
              <a:lnSpc>
                <a:spcPct val="100000"/>
              </a:lnSpc>
              <a:buNone/>
            </a:pPr>
            <a:r>
              <a:rPr lang="fa-IR" sz="3200" b="1" dirty="0">
                <a:cs typeface="B Nazanin" panose="00000400000000000000" pitchFamily="2" charset="-78"/>
              </a:rPr>
              <a:t>ج: تغییر مسیر طلا (آرزوی همیشگی اروپائیان پس از انقلاب دریانوردی)</a:t>
            </a:r>
          </a:p>
          <a:p>
            <a:pPr marL="282575" indent="-282575" algn="just" rtl="1">
              <a:lnSpc>
                <a:spcPct val="100000"/>
              </a:lnSpc>
            </a:pPr>
            <a:endParaRPr lang="fa-IR" sz="3200" dirty="0">
              <a:cs typeface="B Nazanin" panose="00000400000000000000" pitchFamily="2" charset="-78"/>
            </a:endParaRPr>
          </a:p>
          <a:p>
            <a:pPr marL="282575" indent="-282575" algn="just" rtl="1">
              <a:lnSpc>
                <a:spcPct val="100000"/>
              </a:lnSpc>
            </a:pPr>
            <a:r>
              <a:rPr lang="fa-IR" sz="3200" dirty="0">
                <a:cs typeface="B Nazanin" panose="00000400000000000000" pitchFamily="2" charset="-78"/>
              </a:rPr>
              <a:t>از این رو در همۀ ایام، درگاه صفوی شاهد ورود نمایندگان کشورهای اروپایی بوده است.</a:t>
            </a:r>
          </a:p>
        </p:txBody>
      </p:sp>
    </p:spTree>
    <p:extLst>
      <p:ext uri="{BB962C8B-B14F-4D97-AF65-F5344CB8AC3E}">
        <p14:creationId xmlns:p14="http://schemas.microsoft.com/office/powerpoint/2010/main" val="34672337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DD2942-700B-460D-E65E-7FF5A7DAF770}"/>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6DE5527-723F-998F-759D-942FEB8F82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5ADAE3A-50F7-0E32-5E31-85A7028D8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A3AC6F1-B4D8-D564-F12C-000C7E61F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C64B7B96-7B29-1735-3FC6-90F099EF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C77E4EC1-0B7A-7FC7-DD62-07C63B065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814B4A7-1378-8EBF-24E2-340762369576}"/>
              </a:ext>
            </a:extLst>
          </p:cNvPr>
          <p:cNvSpPr>
            <a:spLocks noGrp="1"/>
          </p:cNvSpPr>
          <p:nvPr>
            <p:ph type="title"/>
          </p:nvPr>
        </p:nvSpPr>
        <p:spPr>
          <a:xfrm>
            <a:off x="660041" y="1355155"/>
            <a:ext cx="2880828" cy="3085278"/>
          </a:xfrm>
        </p:spPr>
        <p:txBody>
          <a:bodyPr vert="horz" lIns="91440" tIns="45720" rIns="91440" bIns="45720" rtlCol="0" anchor="t">
            <a:normAutofit fontScale="90000"/>
          </a:bodyPr>
          <a:lstStyle/>
          <a:p>
            <a:pPr rtl="1">
              <a:lnSpc>
                <a:spcPct val="100000"/>
              </a:lnSpc>
            </a:pPr>
            <a:r>
              <a:rPr lang="fa-IR" sz="4000" dirty="0">
                <a:solidFill>
                  <a:srgbClr val="FFFFFF"/>
                </a:solidFill>
                <a:cs typeface="B Titr" panose="00000700000000000000" pitchFamily="2" charset="-78"/>
              </a:rPr>
              <a:t>مثال‌هایی از شکست </a:t>
            </a:r>
            <a:r>
              <a:rPr lang="fa-IR" sz="4000" dirty="0" err="1">
                <a:solidFill>
                  <a:srgbClr val="FFFFFF"/>
                </a:solidFill>
                <a:cs typeface="B Titr" panose="00000700000000000000" pitchFamily="2" charset="-78"/>
              </a:rPr>
              <a:t>غربی‌ها</a:t>
            </a:r>
            <a:r>
              <a:rPr lang="fa-IR" sz="4000" dirty="0">
                <a:solidFill>
                  <a:srgbClr val="FFFFFF"/>
                </a:solidFill>
                <a:cs typeface="B Titr" panose="00000700000000000000" pitchFamily="2" charset="-78"/>
              </a:rPr>
              <a:t> در ایجاد خصومت بین ایران و عثمانی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6D98D5F0-B548-1407-3577-EA41C0F54738}"/>
              </a:ext>
            </a:extLst>
          </p:cNvPr>
          <p:cNvSpPr>
            <a:spLocks noGrp="1"/>
          </p:cNvSpPr>
          <p:nvPr>
            <p:ph idx="1"/>
          </p:nvPr>
        </p:nvSpPr>
        <p:spPr>
          <a:xfrm>
            <a:off x="4241442" y="598636"/>
            <a:ext cx="7112357" cy="5657439"/>
          </a:xfrm>
        </p:spPr>
        <p:txBody>
          <a:bodyPr anchor="ctr">
            <a:normAutofit lnSpcReduction="10000"/>
          </a:bodyPr>
          <a:lstStyle/>
          <a:p>
            <a:pPr marL="282575" indent="-282575" algn="just" rtl="1">
              <a:lnSpc>
                <a:spcPct val="100000"/>
              </a:lnSpc>
            </a:pPr>
            <a:r>
              <a:rPr lang="fa-IR" sz="3200" dirty="0">
                <a:cs typeface="B Nazanin" panose="00000400000000000000" pitchFamily="2" charset="-78"/>
              </a:rPr>
              <a:t>وزیر اعظم دربار صفوی (وزیر شاه سلیمان: شیخ علی خان) در پاسخ به تقاضای اروپائیان در خصوص ائتلاف ضد عثمانی: </a:t>
            </a:r>
          </a:p>
          <a:p>
            <a:pPr marL="282575" indent="-282575" algn="just" rtl="1">
              <a:lnSpc>
                <a:spcPct val="100000"/>
              </a:lnSpc>
            </a:pPr>
            <a:r>
              <a:rPr lang="fa-IR" sz="3200" dirty="0">
                <a:cs typeface="B Nazanin" panose="00000400000000000000" pitchFamily="2" charset="-78"/>
              </a:rPr>
              <a:t>«</a:t>
            </a:r>
            <a:r>
              <a:rPr lang="fa-IR" sz="3200" dirty="0" err="1">
                <a:cs typeface="B Nazanin" panose="00000400000000000000" pitchFamily="2" charset="-78"/>
              </a:rPr>
              <a:t>قدرت‌های</a:t>
            </a:r>
            <a:r>
              <a:rPr lang="fa-IR" sz="3200" dirty="0">
                <a:cs typeface="B Nazanin" panose="00000400000000000000" pitchFamily="2" charset="-78"/>
              </a:rPr>
              <a:t> مسیحی به کرات شاه ایران را جهت اتحاد با خودشان برای جنگ علیه </a:t>
            </a:r>
            <a:r>
              <a:rPr lang="fa-IR" sz="3200" dirty="0" err="1">
                <a:cs typeface="B Nazanin" panose="00000400000000000000" pitchFamily="2" charset="-78"/>
              </a:rPr>
              <a:t>ترک‌ها</a:t>
            </a:r>
            <a:r>
              <a:rPr lang="fa-IR" sz="3200" dirty="0">
                <a:cs typeface="B Nazanin" panose="00000400000000000000" pitchFamily="2" charset="-78"/>
              </a:rPr>
              <a:t> </a:t>
            </a:r>
            <a:r>
              <a:rPr lang="fa-IR" sz="3200" dirty="0" err="1">
                <a:cs typeface="B Nazanin" panose="00000400000000000000" pitchFamily="2" charset="-78"/>
              </a:rPr>
              <a:t>فراخوانده‌اند</a:t>
            </a:r>
            <a:r>
              <a:rPr lang="fa-IR" sz="3200" dirty="0">
                <a:cs typeface="B Nazanin" panose="00000400000000000000" pitchFamily="2" charset="-78"/>
              </a:rPr>
              <a:t>، بعد از آن همیشه بدون حضور </a:t>
            </a:r>
            <a:r>
              <a:rPr lang="fa-IR" sz="3200" dirty="0" err="1">
                <a:cs typeface="B Nazanin" panose="00000400000000000000" pitchFamily="2" charset="-78"/>
              </a:rPr>
              <a:t>متحدشان</a:t>
            </a:r>
            <a:r>
              <a:rPr lang="fa-IR" sz="3200" dirty="0">
                <a:cs typeface="B Nazanin" panose="00000400000000000000" pitchFamily="2" charset="-78"/>
              </a:rPr>
              <a:t> صلح </a:t>
            </a:r>
            <a:r>
              <a:rPr lang="fa-IR" sz="3200" dirty="0" err="1">
                <a:cs typeface="B Nazanin" panose="00000400000000000000" pitchFamily="2" charset="-78"/>
              </a:rPr>
              <a:t>نموده‌اند</a:t>
            </a:r>
            <a:r>
              <a:rPr lang="fa-IR" sz="3200" dirty="0">
                <a:cs typeface="B Nazanin" panose="00000400000000000000" pitchFamily="2" charset="-78"/>
              </a:rPr>
              <a:t>». (</a:t>
            </a:r>
            <a:r>
              <a:rPr lang="fa-IR" sz="3200" dirty="0" err="1">
                <a:cs typeface="B Nazanin" panose="00000400000000000000" pitchFamily="2" charset="-78"/>
              </a:rPr>
              <a:t>متی</a:t>
            </a:r>
            <a:r>
              <a:rPr lang="fa-IR" sz="3200" dirty="0">
                <a:cs typeface="B Nazanin" panose="00000400000000000000" pitchFamily="2" charset="-78"/>
              </a:rPr>
              <a:t> ص٢۴)</a:t>
            </a:r>
          </a:p>
          <a:p>
            <a:pPr marL="282575" indent="-282575" algn="just" rtl="1">
              <a:lnSpc>
                <a:spcPct val="100000"/>
              </a:lnSpc>
            </a:pPr>
            <a:endParaRPr lang="fa-IR" sz="3200" dirty="0">
              <a:cs typeface="B Nazanin" panose="00000400000000000000" pitchFamily="2" charset="-78"/>
            </a:endParaRPr>
          </a:p>
          <a:p>
            <a:pPr marL="282575" indent="-282575" algn="just" rtl="1">
              <a:lnSpc>
                <a:spcPct val="100000"/>
              </a:lnSpc>
            </a:pPr>
            <a:r>
              <a:rPr lang="fa-IR" sz="3200" dirty="0">
                <a:cs typeface="B Nazanin" panose="00000400000000000000" pitchFamily="2" charset="-78"/>
              </a:rPr>
              <a:t>شاه سلیمان در پاسخ به درخواست </a:t>
            </a:r>
            <a:r>
              <a:rPr lang="fa-IR" sz="3200" dirty="0" err="1">
                <a:cs typeface="B Nazanin" panose="00000400000000000000" pitchFamily="2" charset="-78"/>
              </a:rPr>
              <a:t>روس‌ها</a:t>
            </a:r>
            <a:r>
              <a:rPr lang="fa-IR" sz="3200" dirty="0">
                <a:cs typeface="B Nazanin" panose="00000400000000000000" pitchFamily="2" charset="-78"/>
              </a:rPr>
              <a:t> برای جنگ با عثمانی: «بی احترامی به </a:t>
            </a:r>
            <a:r>
              <a:rPr lang="fa-IR" sz="3200" dirty="0" err="1">
                <a:cs typeface="B Nazanin" panose="00000400000000000000" pitchFamily="2" charset="-78"/>
              </a:rPr>
              <a:t>روس‌ها</a:t>
            </a:r>
            <a:r>
              <a:rPr lang="fa-IR" sz="3200" dirty="0">
                <a:cs typeface="B Nazanin" panose="00000400000000000000" pitchFamily="2" charset="-78"/>
              </a:rPr>
              <a:t> بهتر از نقض پیمان صلح با </a:t>
            </a:r>
            <a:r>
              <a:rPr lang="fa-IR" sz="3200" dirty="0" err="1">
                <a:cs typeface="B Nazanin" panose="00000400000000000000" pitchFamily="2" charset="-78"/>
              </a:rPr>
              <a:t>عثمانی‌هاست</a:t>
            </a:r>
            <a:r>
              <a:rPr lang="fa-IR" sz="3200" dirty="0">
                <a:cs typeface="B Nazanin" panose="00000400000000000000" pitchFamily="2" charset="-78"/>
              </a:rPr>
              <a:t>.» (</a:t>
            </a:r>
            <a:r>
              <a:rPr lang="fa-IR" sz="3200" dirty="0" err="1">
                <a:cs typeface="B Nazanin" panose="00000400000000000000" pitchFamily="2" charset="-78"/>
              </a:rPr>
              <a:t>متی</a:t>
            </a:r>
            <a:r>
              <a:rPr lang="fa-IR" sz="3200" dirty="0">
                <a:cs typeface="B Nazanin" panose="00000400000000000000" pitchFamily="2" charset="-78"/>
              </a:rPr>
              <a:t>، ص ٢۵)</a:t>
            </a:r>
          </a:p>
        </p:txBody>
      </p:sp>
    </p:spTree>
    <p:extLst>
      <p:ext uri="{BB962C8B-B14F-4D97-AF65-F5344CB8AC3E}">
        <p14:creationId xmlns:p14="http://schemas.microsoft.com/office/powerpoint/2010/main" val="1883911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EC54C4-E5D5-3A39-1E18-242CB3529B0C}"/>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6F5DECF-0B57-6EF5-A57D-F842503A6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B1A8B978-8E89-3EDB-D0BB-4DB054A3B6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51B6774-56D9-4C34-3A19-4DCD2446F9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21E031B-FBED-9608-86FE-D68CB1714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2C6F3663-BF49-D2B7-464C-339F508FF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FE92F8A-D995-3106-B43F-659EC3AC72F0}"/>
              </a:ext>
            </a:extLst>
          </p:cNvPr>
          <p:cNvSpPr>
            <a:spLocks noGrp="1"/>
          </p:cNvSpPr>
          <p:nvPr>
            <p:ph type="title"/>
          </p:nvPr>
        </p:nvSpPr>
        <p:spPr>
          <a:xfrm>
            <a:off x="660041" y="1322262"/>
            <a:ext cx="2880828" cy="2993180"/>
          </a:xfrm>
        </p:spPr>
        <p:txBody>
          <a:bodyPr vert="horz" lIns="91440" tIns="45720" rIns="91440" bIns="45720" rtlCol="0" anchor="t">
            <a:normAutofit fontScale="90000"/>
          </a:bodyPr>
          <a:lstStyle/>
          <a:p>
            <a:pPr rtl="1">
              <a:lnSpc>
                <a:spcPct val="100000"/>
              </a:lnSpc>
            </a:pPr>
            <a:r>
              <a:rPr lang="fa-IR" sz="4000" dirty="0">
                <a:solidFill>
                  <a:srgbClr val="FFFFFF"/>
                </a:solidFill>
                <a:cs typeface="B Titr" panose="00000700000000000000" pitchFamily="2" charset="-78"/>
              </a:rPr>
              <a:t>مثال‌هایی از شکست </a:t>
            </a:r>
            <a:r>
              <a:rPr lang="fa-IR" sz="4000" dirty="0" err="1">
                <a:solidFill>
                  <a:srgbClr val="FFFFFF"/>
                </a:solidFill>
                <a:cs typeface="B Titr" panose="00000700000000000000" pitchFamily="2" charset="-78"/>
              </a:rPr>
              <a:t>غربی‌ها</a:t>
            </a:r>
            <a:r>
              <a:rPr lang="fa-IR" sz="4000" dirty="0">
                <a:solidFill>
                  <a:srgbClr val="FFFFFF"/>
                </a:solidFill>
                <a:cs typeface="B Titr" panose="00000700000000000000" pitchFamily="2" charset="-78"/>
              </a:rPr>
              <a:t> در ایجاد خصومت بین ایران و عثمانی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79F29C04-5F35-B636-461A-F8B986C3C3A7}"/>
              </a:ext>
            </a:extLst>
          </p:cNvPr>
          <p:cNvSpPr>
            <a:spLocks noGrp="1"/>
          </p:cNvSpPr>
          <p:nvPr>
            <p:ph idx="1"/>
          </p:nvPr>
        </p:nvSpPr>
        <p:spPr>
          <a:xfrm>
            <a:off x="4241442" y="598636"/>
            <a:ext cx="7112357" cy="5657439"/>
          </a:xfrm>
        </p:spPr>
        <p:txBody>
          <a:bodyPr anchor="ctr">
            <a:normAutofit fontScale="85000" lnSpcReduction="10000"/>
          </a:bodyPr>
          <a:lstStyle/>
          <a:p>
            <a:pPr marL="282575" indent="-282575" algn="just" rtl="1">
              <a:lnSpc>
                <a:spcPct val="100000"/>
              </a:lnSpc>
            </a:pPr>
            <a:r>
              <a:rPr lang="fa-IR" sz="3200" dirty="0">
                <a:cs typeface="B Nazanin" panose="00000400000000000000" pitchFamily="2" charset="-78"/>
              </a:rPr>
              <a:t>شاه سلیمان در پاسخ به فرستاده روس که ضعف </a:t>
            </a:r>
            <a:r>
              <a:rPr lang="fa-IR" sz="3200" dirty="0" err="1">
                <a:cs typeface="B Nazanin" panose="00000400000000000000" pitchFamily="2" charset="-78"/>
              </a:rPr>
              <a:t>عثمانی‌ها</a:t>
            </a:r>
            <a:r>
              <a:rPr lang="fa-IR" sz="3200" dirty="0">
                <a:cs typeface="B Nazanin" panose="00000400000000000000" pitchFamily="2" charset="-78"/>
              </a:rPr>
              <a:t> در آن زمان را دلیلی برای حمله ایران به </a:t>
            </a:r>
            <a:r>
              <a:rPr lang="fa-IR" sz="3200" dirty="0" err="1">
                <a:cs typeface="B Nazanin" panose="00000400000000000000" pitchFamily="2" charset="-78"/>
              </a:rPr>
              <a:t>آن‌ها</a:t>
            </a:r>
            <a:r>
              <a:rPr lang="fa-IR" sz="3200" dirty="0">
                <a:cs typeface="B Nazanin" panose="00000400000000000000" pitchFamily="2" charset="-78"/>
              </a:rPr>
              <a:t> </a:t>
            </a:r>
            <a:r>
              <a:rPr lang="fa-IR" sz="3200" dirty="0" err="1">
                <a:cs typeface="B Nazanin" panose="00000400000000000000" pitchFamily="2" charset="-78"/>
              </a:rPr>
              <a:t>می‌دانست</a:t>
            </a:r>
            <a:r>
              <a:rPr lang="fa-IR" sz="3200" dirty="0">
                <a:cs typeface="B Nazanin" panose="00000400000000000000" pitchFamily="2" charset="-78"/>
              </a:rPr>
              <a:t>: «بگذار بنده خدا ضعیف و گرفتار باقی بماند، ولی ما </a:t>
            </a:r>
            <a:r>
              <a:rPr lang="fa-IR" sz="3200" dirty="0" err="1">
                <a:cs typeface="B Nazanin" panose="00000400000000000000" pitchFamily="2" charset="-78"/>
              </a:rPr>
              <a:t>نمی‌خواهیم</a:t>
            </a:r>
            <a:r>
              <a:rPr lang="fa-IR" sz="3200" dirty="0">
                <a:cs typeface="B Nazanin" panose="00000400000000000000" pitchFamily="2" charset="-78"/>
              </a:rPr>
              <a:t> به کلی از میان برود. درست است که او </a:t>
            </a:r>
            <a:r>
              <a:rPr lang="fa-IR" sz="3200" dirty="0" err="1">
                <a:cs typeface="B Nazanin" panose="00000400000000000000" pitchFamily="2" charset="-78"/>
              </a:rPr>
              <a:t>همسایۀ</a:t>
            </a:r>
            <a:r>
              <a:rPr lang="fa-IR" sz="3200" dirty="0">
                <a:cs typeface="B Nazanin" panose="00000400000000000000" pitchFamily="2" charset="-78"/>
              </a:rPr>
              <a:t> زورمند ماست و اغلب ما را ناراحت کرده است، ولی ما تحمل آن را نداریم پادشاهی از ادیان دیگر با ما همسایه شود. از سویی به مصلحت ما نیست که او چندان ضعیف شود که از پای درآید. زیرا کشور او </a:t>
            </a:r>
            <a:r>
              <a:rPr lang="fa-IR" sz="3200" dirty="0" err="1">
                <a:cs typeface="B Nazanin" panose="00000400000000000000" pitchFamily="2" charset="-78"/>
              </a:rPr>
              <a:t>سدی</a:t>
            </a:r>
            <a:r>
              <a:rPr lang="fa-IR" sz="3200" dirty="0">
                <a:cs typeface="B Nazanin" panose="00000400000000000000" pitchFamily="2" charset="-78"/>
              </a:rPr>
              <a:t> است در جلو مسیحیان که ما را از اینان آسوده خاطر </a:t>
            </a:r>
            <a:r>
              <a:rPr lang="fa-IR" sz="3200" dirty="0" err="1">
                <a:cs typeface="B Nazanin" panose="00000400000000000000" pitchFamily="2" charset="-78"/>
              </a:rPr>
              <a:t>می‌سازد</a:t>
            </a:r>
            <a:r>
              <a:rPr lang="fa-IR" sz="3200" dirty="0">
                <a:cs typeface="B Nazanin" panose="00000400000000000000" pitchFamily="2" charset="-78"/>
              </a:rPr>
              <a:t>. </a:t>
            </a:r>
          </a:p>
          <a:p>
            <a:pPr marL="282575" indent="-282575" algn="just" rtl="1">
              <a:lnSpc>
                <a:spcPct val="100000"/>
              </a:lnSpc>
            </a:pPr>
            <a:r>
              <a:rPr lang="fa-IR" sz="3200" dirty="0">
                <a:cs typeface="B Nazanin" panose="00000400000000000000" pitchFamily="2" charset="-78"/>
              </a:rPr>
              <a:t>شاه سلیمان: «اجداد من پیمان صلح </a:t>
            </a:r>
            <a:r>
              <a:rPr lang="fa-IR" sz="3200" dirty="0" err="1">
                <a:cs typeface="B Nazanin" panose="00000400000000000000" pitchFamily="2" charset="-78"/>
              </a:rPr>
              <a:t>بسته‌اند</a:t>
            </a:r>
            <a:r>
              <a:rPr lang="fa-IR" sz="3200" dirty="0">
                <a:cs typeface="B Nazanin" panose="00000400000000000000" pitchFamily="2" charset="-78"/>
              </a:rPr>
              <a:t> و من تا ابد نسبت به آن وفادار خواهم بود. لعنت بر کسی که دوباره دست به شمشیر ببرد… ما خودمان باعث شدیم که توسط </a:t>
            </a:r>
            <a:r>
              <a:rPr lang="fa-IR" sz="3200" dirty="0" err="1">
                <a:cs typeface="B Nazanin" panose="00000400000000000000" pitchFamily="2" charset="-78"/>
              </a:rPr>
              <a:t>قدرت‌های</a:t>
            </a:r>
            <a:r>
              <a:rPr lang="fa-IR" sz="3200" dirty="0">
                <a:cs typeface="B Nazanin" panose="00000400000000000000" pitchFamily="2" charset="-78"/>
              </a:rPr>
              <a:t> مسیحی به مقدار زیادی </a:t>
            </a:r>
            <a:r>
              <a:rPr lang="fa-IR" sz="3200" dirty="0" err="1">
                <a:cs typeface="B Nazanin" panose="00000400000000000000" pitchFamily="2" charset="-78"/>
              </a:rPr>
              <a:t>ترک‌ها</a:t>
            </a:r>
            <a:r>
              <a:rPr lang="fa-IR" sz="3200" dirty="0">
                <a:cs typeface="B Nazanin" panose="00000400000000000000" pitchFamily="2" charset="-78"/>
              </a:rPr>
              <a:t> را </a:t>
            </a:r>
            <a:r>
              <a:rPr lang="fa-IR" sz="3200" dirty="0" err="1">
                <a:cs typeface="B Nazanin" panose="00000400000000000000" pitchFamily="2" charset="-78"/>
              </a:rPr>
              <a:t>رنجیده‌خاطر</a:t>
            </a:r>
            <a:r>
              <a:rPr lang="fa-IR" sz="3200" dirty="0">
                <a:cs typeface="B Nazanin" panose="00000400000000000000" pitchFamily="2" charset="-78"/>
              </a:rPr>
              <a:t> سازیم. اما بعداً </a:t>
            </a:r>
            <a:r>
              <a:rPr lang="fa-IR" sz="3200" dirty="0" err="1">
                <a:cs typeface="B Nazanin" panose="00000400000000000000" pitchFamily="2" charset="-78"/>
              </a:rPr>
              <a:t>قدرت‌های</a:t>
            </a:r>
            <a:r>
              <a:rPr lang="fa-IR" sz="3200" dirty="0">
                <a:cs typeface="B Nazanin" panose="00000400000000000000" pitchFamily="2" charset="-78"/>
              </a:rPr>
              <a:t> مسیحی بدون </a:t>
            </a:r>
            <a:r>
              <a:rPr lang="fa-IR" sz="3200" dirty="0" err="1">
                <a:cs typeface="B Nazanin" panose="00000400000000000000" pitchFamily="2" charset="-78"/>
              </a:rPr>
              <a:t>آن‌که</a:t>
            </a:r>
            <a:r>
              <a:rPr lang="fa-IR" sz="3200" dirty="0">
                <a:cs typeface="B Nazanin" panose="00000400000000000000" pitchFamily="2" charset="-78"/>
              </a:rPr>
              <a:t> ما را به حساب آورند، صلح کردند.» (</a:t>
            </a:r>
            <a:r>
              <a:rPr lang="fa-IR" sz="3200" dirty="0" err="1">
                <a:cs typeface="B Nazanin" panose="00000400000000000000" pitchFamily="2" charset="-78"/>
              </a:rPr>
              <a:t>متی</a:t>
            </a:r>
            <a:r>
              <a:rPr lang="fa-IR" sz="3200" dirty="0">
                <a:cs typeface="B Nazanin" panose="00000400000000000000" pitchFamily="2" charset="-78"/>
              </a:rPr>
              <a:t>، ص٣٠)</a:t>
            </a:r>
          </a:p>
        </p:txBody>
      </p:sp>
    </p:spTree>
    <p:extLst>
      <p:ext uri="{BB962C8B-B14F-4D97-AF65-F5344CB8AC3E}">
        <p14:creationId xmlns:p14="http://schemas.microsoft.com/office/powerpoint/2010/main" val="12220145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EF6478-A263-E64D-59C1-F0E9DF7F28CA}"/>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364CFE8-544E-FE87-03A3-4CF0A4D71A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3E8CFB3-8D2F-1787-B541-D6D1A83C52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251A733-799A-14A4-C981-D28B47823E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ACFA08D0-2F9F-BAB6-8D6C-94111C2318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E1CE2D56-84D3-C81D-CBF7-43CFB67625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8322CF1-FA6B-876F-7B26-D04A23A8AA50}"/>
              </a:ext>
            </a:extLst>
          </p:cNvPr>
          <p:cNvSpPr>
            <a:spLocks noGrp="1"/>
          </p:cNvSpPr>
          <p:nvPr>
            <p:ph type="title"/>
          </p:nvPr>
        </p:nvSpPr>
        <p:spPr>
          <a:xfrm>
            <a:off x="660041" y="1348576"/>
            <a:ext cx="2880828" cy="3447090"/>
          </a:xfrm>
        </p:spPr>
        <p:txBody>
          <a:bodyPr vert="horz" lIns="91440" tIns="45720" rIns="91440" bIns="45720" rtlCol="0" anchor="t">
            <a:normAutofit fontScale="90000"/>
          </a:bodyPr>
          <a:lstStyle/>
          <a:p>
            <a:pPr rtl="1">
              <a:lnSpc>
                <a:spcPct val="100000"/>
              </a:lnSpc>
            </a:pPr>
            <a:r>
              <a:rPr lang="fa-IR" sz="4000" dirty="0">
                <a:solidFill>
                  <a:srgbClr val="FFFFFF"/>
                </a:solidFill>
                <a:cs typeface="B Titr" panose="00000700000000000000" pitchFamily="2" charset="-78"/>
              </a:rPr>
              <a:t>مثال‌هایی از توفیق </a:t>
            </a:r>
            <a:r>
              <a:rPr lang="fa-IR" sz="4000" dirty="0" err="1">
                <a:solidFill>
                  <a:srgbClr val="FFFFFF"/>
                </a:solidFill>
                <a:cs typeface="B Titr" panose="00000700000000000000" pitchFamily="2" charset="-78"/>
              </a:rPr>
              <a:t>غربی‌ها</a:t>
            </a:r>
            <a:r>
              <a:rPr lang="fa-IR" sz="4000" dirty="0">
                <a:solidFill>
                  <a:srgbClr val="FFFFFF"/>
                </a:solidFill>
                <a:cs typeface="B Titr" panose="00000700000000000000" pitchFamily="2" charset="-78"/>
              </a:rPr>
              <a:t> در ایجاد خصومت میان ایرانیان و عثمانی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38ED3F62-8026-7F33-522C-19C4EB1CBC24}"/>
              </a:ext>
            </a:extLst>
          </p:cNvPr>
          <p:cNvSpPr>
            <a:spLocks noGrp="1"/>
          </p:cNvSpPr>
          <p:nvPr>
            <p:ph idx="1"/>
          </p:nvPr>
        </p:nvSpPr>
        <p:spPr>
          <a:xfrm>
            <a:off x="4241442" y="598636"/>
            <a:ext cx="7112357" cy="5657439"/>
          </a:xfrm>
        </p:spPr>
        <p:txBody>
          <a:bodyPr anchor="ctr">
            <a:normAutofit fontScale="92500"/>
          </a:bodyPr>
          <a:lstStyle/>
          <a:p>
            <a:pPr marL="282575" indent="-282575" algn="just" rtl="1">
              <a:lnSpc>
                <a:spcPct val="100000"/>
              </a:lnSpc>
            </a:pPr>
            <a:r>
              <a:rPr lang="fa-IR" sz="3200" dirty="0">
                <a:cs typeface="B Nazanin" panose="00000400000000000000" pitchFamily="2" charset="-78"/>
              </a:rPr>
              <a:t>پس از </a:t>
            </a:r>
            <a:r>
              <a:rPr lang="fa-IR" sz="3200" dirty="0" err="1">
                <a:cs typeface="B Nazanin" panose="00000400000000000000" pitchFamily="2" charset="-78"/>
              </a:rPr>
              <a:t>عقب‌نشینی</a:t>
            </a:r>
            <a:r>
              <a:rPr lang="fa-IR" sz="3200" dirty="0">
                <a:cs typeface="B Nazanin" panose="00000400000000000000" pitchFamily="2" charset="-78"/>
              </a:rPr>
              <a:t> سلطان سلیمان از آذربایجان و تحمل تلفات سنگین سپاه عثمانی از سرما و برف و نبود آذوقه، فرستاده ونیز در دربار عثمانی به پادشاه خود نوشت: </a:t>
            </a:r>
          </a:p>
          <a:p>
            <a:pPr marL="282575" indent="-282575" algn="just" rtl="1">
              <a:lnSpc>
                <a:spcPct val="100000"/>
              </a:lnSpc>
            </a:pPr>
            <a:r>
              <a:rPr lang="fa-IR" sz="3200" dirty="0">
                <a:cs typeface="B Nazanin" panose="00000400000000000000" pitchFamily="2" charset="-78"/>
              </a:rPr>
              <a:t>«تا آنجا که عقل سلیم گواهی </a:t>
            </a:r>
            <a:r>
              <a:rPr lang="fa-IR" sz="3200" dirty="0" err="1">
                <a:cs typeface="B Nazanin" panose="00000400000000000000" pitchFamily="2" charset="-78"/>
              </a:rPr>
              <a:t>می‌دهد</a:t>
            </a:r>
            <a:r>
              <a:rPr lang="fa-IR" sz="3200" dirty="0">
                <a:cs typeface="B Nazanin" panose="00000400000000000000" pitchFamily="2" charset="-78"/>
              </a:rPr>
              <a:t> این امر جز خواست خدای بزرگ چیز دیگری نیست زیرا </a:t>
            </a:r>
            <a:r>
              <a:rPr lang="fa-IR" sz="3200" dirty="0" err="1">
                <a:cs typeface="B Nazanin" panose="00000400000000000000" pitchFamily="2" charset="-78"/>
              </a:rPr>
              <a:t>می‌خواهد</a:t>
            </a:r>
            <a:r>
              <a:rPr lang="fa-IR" sz="3200" dirty="0">
                <a:cs typeface="B Nazanin" panose="00000400000000000000" pitchFamily="2" charset="-78"/>
              </a:rPr>
              <a:t> که جهان مسیحیت را از ورطه نابودی پایانی رهایی بخشد (</a:t>
            </a:r>
            <a:r>
              <a:rPr lang="fa-IR" sz="3200" dirty="0" err="1">
                <a:cs typeface="B Nazanin" panose="00000400000000000000" pitchFamily="2" charset="-78"/>
              </a:rPr>
              <a:t>گفته‌ای</a:t>
            </a:r>
            <a:r>
              <a:rPr lang="fa-IR" sz="3200" dirty="0">
                <a:cs typeface="B Nazanin" panose="00000400000000000000" pitchFamily="2" charset="-78"/>
              </a:rPr>
              <a:t> از </a:t>
            </a:r>
            <a:r>
              <a:rPr lang="fa-IR" sz="3200" dirty="0" err="1">
                <a:cs typeface="B Nazanin" panose="00000400000000000000" pitchFamily="2" charset="-78"/>
              </a:rPr>
              <a:t>ترویزیانو</a:t>
            </a:r>
            <a:r>
              <a:rPr lang="fa-IR" sz="3200" dirty="0">
                <a:cs typeface="B Nazanin" panose="00000400000000000000" pitchFamily="2" charset="-78"/>
              </a:rPr>
              <a:t> سفیر دولت </a:t>
            </a:r>
            <a:r>
              <a:rPr lang="fa-IR" sz="3200" dirty="0" err="1">
                <a:cs typeface="B Nazanin" panose="00000400000000000000" pitchFamily="2" charset="-78"/>
              </a:rPr>
              <a:t>ونیزیا</a:t>
            </a:r>
            <a:r>
              <a:rPr lang="fa-IR" sz="3200" dirty="0">
                <a:cs typeface="B Nazanin" panose="00000400000000000000" pitchFamily="2" charset="-78"/>
              </a:rPr>
              <a:t> در دربار سلطان عثمانی)» </a:t>
            </a:r>
          </a:p>
          <a:p>
            <a:pPr marL="282575" indent="-282575" algn="just" rtl="1">
              <a:lnSpc>
                <a:spcPct val="100000"/>
              </a:lnSpc>
            </a:pPr>
            <a:r>
              <a:rPr lang="fa-IR" sz="3200" dirty="0">
                <a:cs typeface="B Nazanin" panose="00000400000000000000" pitchFamily="2" charset="-78"/>
              </a:rPr>
              <a:t>سفیر دیگری از </a:t>
            </a:r>
            <a:r>
              <a:rPr lang="fa-IR" sz="3200" dirty="0" err="1">
                <a:cs typeface="B Nazanin" panose="00000400000000000000" pitchFamily="2" charset="-78"/>
              </a:rPr>
              <a:t>دولت‌های</a:t>
            </a:r>
            <a:r>
              <a:rPr lang="fa-IR" sz="3200" dirty="0">
                <a:cs typeface="B Nazanin" panose="00000400000000000000" pitchFamily="2" charset="-78"/>
              </a:rPr>
              <a:t> فرنگ که در استانبول به سر </a:t>
            </a:r>
            <a:r>
              <a:rPr lang="fa-IR" sz="3200" dirty="0" err="1">
                <a:cs typeface="B Nazanin" panose="00000400000000000000" pitchFamily="2" charset="-78"/>
              </a:rPr>
              <a:t>می‌برد</a:t>
            </a:r>
            <a:r>
              <a:rPr lang="fa-IR" sz="3200" dirty="0">
                <a:cs typeface="B Nazanin" panose="00000400000000000000" pitchFamily="2" charset="-78"/>
              </a:rPr>
              <a:t>، همین مضمون را بدین گونه بیان کرد که: «میان ما و ورطه هلاک تنها ایران فاصله ‌است، اگر ایران مانع نبود عثمانیان به سهولت بر ما دست </a:t>
            </a:r>
            <a:r>
              <a:rPr lang="fa-IR" sz="3200" dirty="0" err="1">
                <a:cs typeface="B Nazanin" panose="00000400000000000000" pitchFamily="2" charset="-78"/>
              </a:rPr>
              <a:t>می‌یافتند</a:t>
            </a:r>
            <a:r>
              <a:rPr lang="fa-IR" sz="3200" dirty="0">
                <a:cs typeface="B Nazanin" panose="00000400000000000000" pitchFamily="2" charset="-78"/>
              </a:rPr>
              <a:t>.»</a:t>
            </a:r>
          </a:p>
        </p:txBody>
      </p:sp>
    </p:spTree>
    <p:extLst>
      <p:ext uri="{BB962C8B-B14F-4D97-AF65-F5344CB8AC3E}">
        <p14:creationId xmlns:p14="http://schemas.microsoft.com/office/powerpoint/2010/main" val="20520283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1F8B02C-D9E0-7F34-D2FA-0A29EBEA98AC}"/>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0C2543D-7694-AA2D-621E-F1352DE85E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BFDD12C-F8F2-2F15-B445-EB5BE2563A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417A59C-F77D-9E6B-D96D-93BEFD2B7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19F4FC0-6810-BE43-9C94-DB3FCD254E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9249849A-13F5-36A3-B843-A0A916984D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27DE8487-9D57-EF64-23E7-A0AB93670963}"/>
              </a:ext>
            </a:extLst>
          </p:cNvPr>
          <p:cNvSpPr>
            <a:spLocks noGrp="1"/>
          </p:cNvSpPr>
          <p:nvPr>
            <p:ph type="title"/>
          </p:nvPr>
        </p:nvSpPr>
        <p:spPr>
          <a:xfrm>
            <a:off x="660041" y="1335419"/>
            <a:ext cx="2880828" cy="3611551"/>
          </a:xfrm>
        </p:spPr>
        <p:txBody>
          <a:bodyPr vert="horz" lIns="91440" tIns="45720" rIns="91440" bIns="45720" rtlCol="0" anchor="t">
            <a:normAutofit fontScale="90000"/>
          </a:bodyPr>
          <a:lstStyle/>
          <a:p>
            <a:pPr rtl="1">
              <a:lnSpc>
                <a:spcPct val="100000"/>
              </a:lnSpc>
            </a:pPr>
            <a:r>
              <a:rPr lang="fa-IR" sz="4000" dirty="0">
                <a:solidFill>
                  <a:srgbClr val="FFFFFF"/>
                </a:solidFill>
                <a:cs typeface="B Titr" panose="00000700000000000000" pitchFamily="2" charset="-78"/>
              </a:rPr>
              <a:t>مثال‌هایی از توفیق </a:t>
            </a:r>
            <a:r>
              <a:rPr lang="fa-IR" sz="4000" dirty="0" err="1">
                <a:solidFill>
                  <a:srgbClr val="FFFFFF"/>
                </a:solidFill>
                <a:cs typeface="B Titr" panose="00000700000000000000" pitchFamily="2" charset="-78"/>
              </a:rPr>
              <a:t>غربی‌ها</a:t>
            </a:r>
            <a:r>
              <a:rPr lang="fa-IR" sz="4000" dirty="0">
                <a:solidFill>
                  <a:srgbClr val="FFFFFF"/>
                </a:solidFill>
                <a:cs typeface="B Titr" panose="00000700000000000000" pitchFamily="2" charset="-78"/>
              </a:rPr>
              <a:t> در ایجاد خصومت میان ایرانیان و عثمانی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D73B3BDB-1CB1-B292-FC03-7A23B7A7CEA7}"/>
              </a:ext>
            </a:extLst>
          </p:cNvPr>
          <p:cNvSpPr>
            <a:spLocks noGrp="1"/>
          </p:cNvSpPr>
          <p:nvPr>
            <p:ph idx="1"/>
          </p:nvPr>
        </p:nvSpPr>
        <p:spPr>
          <a:xfrm>
            <a:off x="4241442" y="598636"/>
            <a:ext cx="7112357" cy="5657439"/>
          </a:xfrm>
        </p:spPr>
        <p:txBody>
          <a:bodyPr anchor="ctr">
            <a:normAutofit fontScale="92500"/>
          </a:bodyPr>
          <a:lstStyle/>
          <a:p>
            <a:pPr marL="282575" indent="-282575" algn="just" rtl="1">
              <a:lnSpc>
                <a:spcPct val="100000"/>
              </a:lnSpc>
            </a:pPr>
            <a:r>
              <a:rPr lang="fa-IR" sz="3200" dirty="0">
                <a:cs typeface="B Nazanin" panose="00000400000000000000" pitchFamily="2" charset="-78"/>
              </a:rPr>
              <a:t>از محمد شاه چهارم به </a:t>
            </a:r>
            <a:r>
              <a:rPr lang="fa-IR" sz="3200" dirty="0" err="1">
                <a:cs typeface="B Nazanin" panose="00000400000000000000" pitchFamily="2" charset="-78"/>
              </a:rPr>
              <a:t>شاه‌سلیمان</a:t>
            </a:r>
            <a:r>
              <a:rPr lang="fa-IR" sz="3200" dirty="0">
                <a:cs typeface="B Nazanin" panose="00000400000000000000" pitchFamily="2" charset="-78"/>
              </a:rPr>
              <a:t> شاه ایران:</a:t>
            </a:r>
          </a:p>
          <a:p>
            <a:pPr marL="282575" indent="-282575" algn="just" rtl="1">
              <a:lnSpc>
                <a:spcPct val="100000"/>
              </a:lnSpc>
            </a:pPr>
            <a:r>
              <a:rPr lang="fa-IR" sz="3200" dirty="0">
                <a:cs typeface="B Nazanin" panose="00000400000000000000" pitchFamily="2" charset="-78"/>
              </a:rPr>
              <a:t>به من خبر رسیده که شما با سپاهی گران از رود فرات عبور </a:t>
            </a:r>
            <a:r>
              <a:rPr lang="fa-IR" sz="3200" dirty="0" err="1">
                <a:cs typeface="B Nazanin" panose="00000400000000000000" pitchFamily="2" charset="-78"/>
              </a:rPr>
              <a:t>کرده‌اید</a:t>
            </a:r>
            <a:r>
              <a:rPr lang="fa-IR" sz="3200" dirty="0">
                <a:cs typeface="B Nazanin" panose="00000400000000000000" pitchFamily="2" charset="-78"/>
              </a:rPr>
              <a:t> و وارد نواحی اطراف بغداد </a:t>
            </a:r>
            <a:r>
              <a:rPr lang="fa-IR" sz="3200" dirty="0" err="1">
                <a:cs typeface="B Nazanin" panose="00000400000000000000" pitchFamily="2" charset="-78"/>
              </a:rPr>
              <a:t>شده‌اید</a:t>
            </a:r>
            <a:r>
              <a:rPr lang="fa-IR" sz="3200" dirty="0">
                <a:cs typeface="B Nazanin" panose="00000400000000000000" pitchFamily="2" charset="-78"/>
              </a:rPr>
              <a:t>… کارهای شما مانند اقدامات یک فاتح نیست، بلکه به عمل یک دزد شبیه است و همچنین اعمالی که شما مرتکب </a:t>
            </a:r>
            <a:r>
              <a:rPr lang="fa-IR" sz="3200" dirty="0" err="1">
                <a:cs typeface="B Nazanin" panose="00000400000000000000" pitchFamily="2" charset="-78"/>
              </a:rPr>
              <a:t>شده‌اید</a:t>
            </a:r>
            <a:r>
              <a:rPr lang="fa-IR" sz="3200" dirty="0">
                <a:cs typeface="B Nazanin" panose="00000400000000000000" pitchFamily="2" charset="-78"/>
              </a:rPr>
              <a:t> تشریک مساعی با دشمن خودمان، مسیحیان است…</a:t>
            </a:r>
          </a:p>
          <a:p>
            <a:pPr marL="282575" indent="-282575" algn="just" rtl="1">
              <a:lnSpc>
                <a:spcPct val="100000"/>
              </a:lnSpc>
            </a:pPr>
            <a:r>
              <a:rPr lang="fa-IR" sz="3200" dirty="0">
                <a:cs typeface="B Nazanin" panose="00000400000000000000" pitchFamily="2" charset="-78"/>
              </a:rPr>
              <a:t>پاسخ شاه سلیمان:</a:t>
            </a:r>
          </a:p>
          <a:p>
            <a:pPr marL="282575" indent="-282575" algn="just" rtl="1">
              <a:lnSpc>
                <a:spcPct val="100000"/>
              </a:lnSpc>
            </a:pPr>
            <a:r>
              <a:rPr lang="fa-IR" sz="3200" dirty="0">
                <a:cs typeface="B Nazanin" panose="00000400000000000000" pitchFamily="2" charset="-78"/>
              </a:rPr>
              <a:t>… حتی اگر شما از </a:t>
            </a:r>
            <a:r>
              <a:rPr lang="fa-IR" sz="3200" dirty="0" err="1">
                <a:cs typeface="B Nazanin" panose="00000400000000000000" pitchFamily="2" charset="-78"/>
              </a:rPr>
              <a:t>ارتباطمان</a:t>
            </a:r>
            <a:r>
              <a:rPr lang="fa-IR" sz="3200" dirty="0">
                <a:cs typeface="B Nazanin" panose="00000400000000000000" pitchFamily="2" charset="-78"/>
              </a:rPr>
              <a:t> با مسیحیان که بر خلاف شما موجب رنج و عذاب ما </a:t>
            </a:r>
            <a:r>
              <a:rPr lang="fa-IR" sz="3200" dirty="0" err="1">
                <a:cs typeface="B Nazanin" panose="00000400000000000000" pitchFamily="2" charset="-78"/>
              </a:rPr>
              <a:t>نشده‌اند</a:t>
            </a:r>
            <a:r>
              <a:rPr lang="fa-IR" sz="3200" dirty="0">
                <a:cs typeface="B Nazanin" panose="00000400000000000000" pitchFamily="2" charset="-78"/>
              </a:rPr>
              <a:t>، متعجب نشوید، هیچ غمی به خود راه </a:t>
            </a:r>
            <a:r>
              <a:rPr lang="fa-IR" sz="3200" dirty="0" err="1">
                <a:cs typeface="B Nazanin" panose="00000400000000000000" pitchFamily="2" charset="-78"/>
              </a:rPr>
              <a:t>نمی‌دهیم</a:t>
            </a:r>
            <a:r>
              <a:rPr lang="fa-IR" sz="3200" dirty="0">
                <a:cs typeface="B Nazanin" panose="00000400000000000000" pitchFamily="2" charset="-78"/>
              </a:rPr>
              <a:t>. (</a:t>
            </a:r>
            <a:r>
              <a:rPr lang="fa-IR" sz="3200" dirty="0" err="1">
                <a:cs typeface="B Nazanin" panose="00000400000000000000" pitchFamily="2" charset="-78"/>
              </a:rPr>
              <a:t>متی</a:t>
            </a:r>
            <a:r>
              <a:rPr lang="fa-IR" sz="3200" dirty="0">
                <a:cs typeface="B Nazanin" panose="00000400000000000000" pitchFamily="2" charset="-78"/>
              </a:rPr>
              <a:t>، </a:t>
            </a:r>
            <a:r>
              <a:rPr lang="fa-IR" sz="3200" dirty="0" err="1">
                <a:cs typeface="B Nazanin" panose="00000400000000000000" pitchFamily="2" charset="-78"/>
              </a:rPr>
              <a:t>صص</a:t>
            </a:r>
            <a:r>
              <a:rPr lang="fa-IR" sz="3200" dirty="0">
                <a:cs typeface="B Nazanin" panose="00000400000000000000" pitchFamily="2" charset="-78"/>
              </a:rPr>
              <a:t> ۴٠ و ۴١) </a:t>
            </a:r>
          </a:p>
        </p:txBody>
      </p:sp>
    </p:spTree>
    <p:extLst>
      <p:ext uri="{BB962C8B-B14F-4D97-AF65-F5344CB8AC3E}">
        <p14:creationId xmlns:p14="http://schemas.microsoft.com/office/powerpoint/2010/main" val="32707943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DF2EA4-82CB-5FBD-C5F0-593EA82A2588}"/>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8FD5064-ECFD-3C99-563F-294C69AA9C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1E32B0C-6E3A-F20D-CD47-271F015972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F741686-89D9-7299-CDB8-2E30A75CD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98BCE34D-06BA-37CF-907B-63B1199318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CE8058C1-E06D-BA1C-89B0-BAE2A39014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8540AC3-159C-9312-6B72-AF9B380437ED}"/>
              </a:ext>
            </a:extLst>
          </p:cNvPr>
          <p:cNvSpPr>
            <a:spLocks noGrp="1"/>
          </p:cNvSpPr>
          <p:nvPr>
            <p:ph type="title"/>
          </p:nvPr>
        </p:nvSpPr>
        <p:spPr>
          <a:xfrm>
            <a:off x="660041" y="1335418"/>
            <a:ext cx="2880828" cy="3532611"/>
          </a:xfrm>
        </p:spPr>
        <p:txBody>
          <a:bodyPr vert="horz" lIns="91440" tIns="45720" rIns="91440" bIns="45720" rtlCol="0" anchor="t">
            <a:normAutofit fontScale="90000"/>
          </a:bodyPr>
          <a:lstStyle/>
          <a:p>
            <a:pPr rtl="1">
              <a:lnSpc>
                <a:spcPct val="100000"/>
              </a:lnSpc>
            </a:pPr>
            <a:r>
              <a:rPr lang="fa-IR" sz="4000" dirty="0">
                <a:solidFill>
                  <a:srgbClr val="FFFFFF"/>
                </a:solidFill>
                <a:cs typeface="B Titr" panose="00000700000000000000" pitchFamily="2" charset="-78"/>
              </a:rPr>
              <a:t>مثال‌هایی از توفیق </a:t>
            </a:r>
            <a:r>
              <a:rPr lang="fa-IR" sz="4000" dirty="0" err="1">
                <a:solidFill>
                  <a:srgbClr val="FFFFFF"/>
                </a:solidFill>
                <a:cs typeface="B Titr" panose="00000700000000000000" pitchFamily="2" charset="-78"/>
              </a:rPr>
              <a:t>غربی‌ها</a:t>
            </a:r>
            <a:r>
              <a:rPr lang="fa-IR" sz="4000" dirty="0">
                <a:solidFill>
                  <a:srgbClr val="FFFFFF"/>
                </a:solidFill>
                <a:cs typeface="B Titr" panose="00000700000000000000" pitchFamily="2" charset="-78"/>
              </a:rPr>
              <a:t> در ایجاد خصومت میان ایرانیان و عثمانی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30C74DC9-2C13-A998-BDC6-AD2ED0B56088}"/>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اوج تعامل مثبت با غربیان: زمان شاه سلطان حسین، آخرین پادشاه صفوی</a:t>
            </a:r>
          </a:p>
          <a:p>
            <a:pPr marL="282575" indent="-282575" algn="just" rtl="1">
              <a:lnSpc>
                <a:spcPct val="100000"/>
              </a:lnSpc>
            </a:pPr>
            <a:r>
              <a:rPr lang="fa-IR" sz="3200" dirty="0">
                <a:cs typeface="B Nazanin" panose="00000400000000000000" pitchFamily="2" charset="-78"/>
              </a:rPr>
              <a:t>«در </a:t>
            </a:r>
            <a:r>
              <a:rPr lang="fa-IR" sz="3200" dirty="0" err="1">
                <a:cs typeface="B Nazanin" panose="00000400000000000000" pitchFamily="2" charset="-78"/>
              </a:rPr>
              <a:t>دورۀ</a:t>
            </a:r>
            <a:r>
              <a:rPr lang="fa-IR" sz="3200" dirty="0">
                <a:cs typeface="B Nazanin" panose="00000400000000000000" pitchFamily="2" charset="-78"/>
              </a:rPr>
              <a:t> </a:t>
            </a:r>
            <a:r>
              <a:rPr lang="fa-IR" sz="3200" dirty="0" err="1">
                <a:cs typeface="B Nazanin" panose="00000400000000000000" pitchFamily="2" charset="-78"/>
              </a:rPr>
              <a:t>زمام‌داری</a:t>
            </a:r>
            <a:r>
              <a:rPr lang="fa-IR" sz="3200" dirty="0">
                <a:cs typeface="B Nazanin" panose="00000400000000000000" pitchFamily="2" charset="-78"/>
              </a:rPr>
              <a:t> </a:t>
            </a:r>
            <a:r>
              <a:rPr lang="fa-IR" sz="3200" dirty="0" err="1">
                <a:cs typeface="B Nazanin" panose="00000400000000000000" pitchFamily="2" charset="-78"/>
              </a:rPr>
              <a:t>شاه‌سلطان</a:t>
            </a:r>
            <a:r>
              <a:rPr lang="fa-IR" sz="3200" dirty="0">
                <a:cs typeface="B Nazanin" panose="00000400000000000000" pitchFamily="2" charset="-78"/>
              </a:rPr>
              <a:t> حسین (١١٠۵ (١۶٩۴) تا ١١٣۵ (١٧٢٢))، ایران سعی </a:t>
            </a:r>
            <a:r>
              <a:rPr lang="fa-IR" sz="3200" dirty="0" err="1">
                <a:cs typeface="B Nazanin" panose="00000400000000000000" pitchFamily="2" charset="-78"/>
              </a:rPr>
              <a:t>می‌کرد</a:t>
            </a:r>
            <a:r>
              <a:rPr lang="fa-IR" sz="3200" dirty="0">
                <a:cs typeface="B Nazanin" panose="00000400000000000000" pitchFamily="2" charset="-78"/>
              </a:rPr>
              <a:t> روابط </a:t>
            </a:r>
            <a:r>
              <a:rPr lang="fa-IR" sz="3200" dirty="0" err="1">
                <a:cs typeface="B Nazanin" panose="00000400000000000000" pitchFamily="2" charset="-78"/>
              </a:rPr>
              <a:t>دوستانۀ</a:t>
            </a:r>
            <a:r>
              <a:rPr lang="fa-IR" sz="3200" dirty="0">
                <a:cs typeface="B Nazanin" panose="00000400000000000000" pitchFamily="2" charset="-78"/>
              </a:rPr>
              <a:t> خود با </a:t>
            </a:r>
            <a:r>
              <a:rPr lang="fa-IR" sz="3200" dirty="0" err="1">
                <a:cs typeface="B Nazanin" panose="00000400000000000000" pitchFamily="2" charset="-78"/>
              </a:rPr>
              <a:t>قدرت‌های</a:t>
            </a:r>
            <a:r>
              <a:rPr lang="fa-IR" sz="3200" dirty="0">
                <a:cs typeface="B Nazanin" panose="00000400000000000000" pitchFamily="2" charset="-78"/>
              </a:rPr>
              <a:t> اروپایی را تداوم بخشد. در واقع تا آخر عصر صفوی این روند به عنوان یک اصل مهم در سیاست خارجی ایران باقی ماند تا ایران با حفظ روابط دوستانه با </a:t>
            </a:r>
            <a:r>
              <a:rPr lang="fa-IR" sz="3200" dirty="0" err="1">
                <a:cs typeface="B Nazanin" panose="00000400000000000000" pitchFamily="2" charset="-78"/>
              </a:rPr>
              <a:t>قدرت‌های</a:t>
            </a:r>
            <a:r>
              <a:rPr lang="fa-IR" sz="3200" dirty="0">
                <a:cs typeface="B Nazanin" panose="00000400000000000000" pitchFamily="2" charset="-78"/>
              </a:rPr>
              <a:t> اروپایی، به عنوان کمربند حفاظتی، گرداگرد حکومت عثمانی را محافظت نمایند. </a:t>
            </a:r>
          </a:p>
        </p:txBody>
      </p:sp>
    </p:spTree>
    <p:extLst>
      <p:ext uri="{BB962C8B-B14F-4D97-AF65-F5344CB8AC3E}">
        <p14:creationId xmlns:p14="http://schemas.microsoft.com/office/powerpoint/2010/main" val="28911664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D4D3AC-07D6-1BD5-0A8E-926626F97FB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2FEFFCE-42AA-0C75-E38C-A9E663850A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EEC2137-4884-4F4A-CC45-0A683517D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A170468-777E-15AB-8E52-709C9460B5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C3319B88-9C5B-8168-7868-128EE1212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637111D4-3BDE-19AE-D3AB-3EE993BD8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57D2118-8D86-9F88-483C-1A7457A072EA}"/>
              </a:ext>
            </a:extLst>
          </p:cNvPr>
          <p:cNvSpPr>
            <a:spLocks noGrp="1"/>
          </p:cNvSpPr>
          <p:nvPr>
            <p:ph type="title"/>
          </p:nvPr>
        </p:nvSpPr>
        <p:spPr>
          <a:xfrm>
            <a:off x="660041" y="1341998"/>
            <a:ext cx="2880828" cy="3657599"/>
          </a:xfrm>
        </p:spPr>
        <p:txBody>
          <a:bodyPr vert="horz" lIns="91440" tIns="45720" rIns="91440" bIns="45720" rtlCol="0" anchor="t">
            <a:normAutofit fontScale="90000"/>
          </a:bodyPr>
          <a:lstStyle/>
          <a:p>
            <a:pPr rtl="1">
              <a:lnSpc>
                <a:spcPct val="100000"/>
              </a:lnSpc>
            </a:pPr>
            <a:r>
              <a:rPr lang="fa-IR" sz="4000" dirty="0">
                <a:solidFill>
                  <a:srgbClr val="FFFFFF"/>
                </a:solidFill>
                <a:cs typeface="B Titr" panose="00000700000000000000" pitchFamily="2" charset="-78"/>
              </a:rPr>
              <a:t>مثال‌هایی از توفیق </a:t>
            </a:r>
            <a:r>
              <a:rPr lang="fa-IR" sz="4000" dirty="0" err="1">
                <a:solidFill>
                  <a:srgbClr val="FFFFFF"/>
                </a:solidFill>
                <a:cs typeface="B Titr" panose="00000700000000000000" pitchFamily="2" charset="-78"/>
              </a:rPr>
              <a:t>غربی‌ها</a:t>
            </a:r>
            <a:r>
              <a:rPr lang="fa-IR" sz="4000" dirty="0">
                <a:solidFill>
                  <a:srgbClr val="FFFFFF"/>
                </a:solidFill>
                <a:cs typeface="B Titr" panose="00000700000000000000" pitchFamily="2" charset="-78"/>
              </a:rPr>
              <a:t> در ایجاد خصومت میان ایرانیان و عثمانی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EB101DB3-8D3A-4F33-B173-11002FA8FE0D}"/>
              </a:ext>
            </a:extLst>
          </p:cNvPr>
          <p:cNvSpPr>
            <a:spLocks noGrp="1"/>
          </p:cNvSpPr>
          <p:nvPr>
            <p:ph idx="1"/>
          </p:nvPr>
        </p:nvSpPr>
        <p:spPr>
          <a:xfrm>
            <a:off x="4241442" y="598636"/>
            <a:ext cx="7112357" cy="5657439"/>
          </a:xfrm>
        </p:spPr>
        <p:txBody>
          <a:bodyPr anchor="ctr">
            <a:normAutofit lnSpcReduction="10000"/>
          </a:bodyPr>
          <a:lstStyle/>
          <a:p>
            <a:pPr marL="282575" indent="-282575" algn="just" rtl="1">
              <a:lnSpc>
                <a:spcPct val="100000"/>
              </a:lnSpc>
            </a:pPr>
            <a:r>
              <a:rPr lang="fa-IR" sz="3200" dirty="0">
                <a:cs typeface="B Nazanin" panose="00000400000000000000" pitchFamily="2" charset="-78"/>
              </a:rPr>
              <a:t>الف: کنترل </a:t>
            </a:r>
            <a:r>
              <a:rPr lang="fa-IR" sz="3200" dirty="0" err="1">
                <a:cs typeface="B Nazanin" panose="00000400000000000000" pitchFamily="2" charset="-78"/>
              </a:rPr>
              <a:t>عثمانی‌ها</a:t>
            </a:r>
            <a:r>
              <a:rPr lang="fa-IR" sz="3200" dirty="0">
                <a:cs typeface="B Nazanin" panose="00000400000000000000" pitchFamily="2" charset="-78"/>
              </a:rPr>
              <a:t> در مرزهای اروپایی و تضعیف </a:t>
            </a:r>
            <a:r>
              <a:rPr lang="fa-IR" sz="3200" dirty="0" err="1">
                <a:cs typeface="B Nazanin" panose="00000400000000000000" pitchFamily="2" charset="-78"/>
              </a:rPr>
              <a:t>آن‌ها</a:t>
            </a:r>
            <a:endParaRPr lang="fa-IR" sz="3200" dirty="0">
              <a:cs typeface="B Nazanin" panose="00000400000000000000" pitchFamily="2" charset="-78"/>
            </a:endParaRPr>
          </a:p>
          <a:p>
            <a:pPr marL="282575" indent="-282575" algn="just" rtl="1">
              <a:lnSpc>
                <a:spcPct val="100000"/>
              </a:lnSpc>
            </a:pPr>
            <a:r>
              <a:rPr lang="fa-IR" sz="3200" dirty="0">
                <a:cs typeface="B Nazanin" panose="00000400000000000000" pitchFamily="2" charset="-78"/>
              </a:rPr>
              <a:t>ب: قطع و تضعیف مسیر تجارت زمینی و ایجاد شرایط جهت تقویت مسیر تجارت دریایی با محوریت کمپانی هند شرقی</a:t>
            </a:r>
          </a:p>
          <a:p>
            <a:pPr marL="282575" indent="-282575" algn="just" rtl="1">
              <a:lnSpc>
                <a:spcPct val="100000"/>
              </a:lnSpc>
            </a:pPr>
            <a:r>
              <a:rPr lang="fa-IR" sz="3200" dirty="0">
                <a:cs typeface="B Nazanin" panose="00000400000000000000" pitchFamily="2" charset="-78"/>
              </a:rPr>
              <a:t>ج: تقویت کمپانی هند شرقی در مواجهه با </a:t>
            </a:r>
            <a:r>
              <a:rPr lang="fa-IR" sz="3200" dirty="0" err="1">
                <a:cs typeface="B Nazanin" panose="00000400000000000000" pitchFamily="2" charset="-78"/>
              </a:rPr>
              <a:t>گورکانیان</a:t>
            </a:r>
            <a:r>
              <a:rPr lang="fa-IR" sz="3200" dirty="0">
                <a:cs typeface="B Nazanin" panose="00000400000000000000" pitchFamily="2" charset="-78"/>
              </a:rPr>
              <a:t> و تضعیف شدید </a:t>
            </a:r>
            <a:r>
              <a:rPr lang="fa-IR" sz="3200" dirty="0" err="1">
                <a:cs typeface="B Nazanin" panose="00000400000000000000" pitchFamily="2" charset="-78"/>
              </a:rPr>
              <a:t>گورکانیان</a:t>
            </a:r>
            <a:r>
              <a:rPr lang="fa-IR" sz="3200" dirty="0">
                <a:cs typeface="B Nazanin" panose="00000400000000000000" pitchFamily="2" charset="-78"/>
              </a:rPr>
              <a:t> با همکاری کمپانی هند شرقی و </a:t>
            </a:r>
            <a:r>
              <a:rPr lang="fa-IR" sz="3200" dirty="0" err="1">
                <a:cs typeface="B Nazanin" panose="00000400000000000000" pitchFamily="2" charset="-78"/>
              </a:rPr>
              <a:t>مهارجه‌های</a:t>
            </a:r>
            <a:r>
              <a:rPr lang="fa-IR" sz="3200" dirty="0">
                <a:cs typeface="B Nazanin" panose="00000400000000000000" pitchFamily="2" charset="-78"/>
              </a:rPr>
              <a:t> هندی</a:t>
            </a:r>
          </a:p>
          <a:p>
            <a:pPr marL="282575" indent="-282575" algn="just" rtl="1">
              <a:lnSpc>
                <a:spcPct val="100000"/>
              </a:lnSpc>
            </a:pPr>
            <a:r>
              <a:rPr lang="fa-IR" sz="3200" dirty="0">
                <a:cs typeface="B Nazanin" panose="00000400000000000000" pitchFamily="2" charset="-78"/>
              </a:rPr>
              <a:t>د: ایجاد روابط شدید دوستانه میان ایران و انگلستان (مثال: شکست </a:t>
            </a:r>
            <a:r>
              <a:rPr lang="fa-IR" sz="3200" dirty="0" err="1">
                <a:cs typeface="B Nazanin" panose="00000400000000000000" pitchFamily="2" charset="-78"/>
              </a:rPr>
              <a:t>پرتغالی‌ها</a:t>
            </a:r>
            <a:r>
              <a:rPr lang="fa-IR" sz="3200" dirty="0">
                <a:cs typeface="B Nazanin" panose="00000400000000000000" pitchFamily="2" charset="-78"/>
              </a:rPr>
              <a:t> با همکاری </a:t>
            </a:r>
            <a:r>
              <a:rPr lang="fa-IR" sz="3200" dirty="0" err="1">
                <a:cs typeface="B Nazanin" panose="00000400000000000000" pitchFamily="2" charset="-78"/>
              </a:rPr>
              <a:t>انگلیس‌ها</a:t>
            </a:r>
            <a:r>
              <a:rPr lang="fa-IR" sz="3200" dirty="0">
                <a:cs typeface="B Nazanin" panose="00000400000000000000" pitchFamily="2" charset="-78"/>
              </a:rPr>
              <a:t> و </a:t>
            </a:r>
            <a:r>
              <a:rPr lang="fa-IR" sz="3200" dirty="0" err="1">
                <a:cs typeface="B Nazanin" panose="00000400000000000000" pitchFamily="2" charset="-78"/>
              </a:rPr>
              <a:t>شاه‌عباس</a:t>
            </a:r>
            <a:r>
              <a:rPr lang="fa-IR" sz="3200" dirty="0">
                <a:cs typeface="B Nazanin" panose="00000400000000000000" pitchFamily="2" charset="-78"/>
              </a:rPr>
              <a:t>)</a:t>
            </a:r>
          </a:p>
        </p:txBody>
      </p:sp>
    </p:spTree>
    <p:extLst>
      <p:ext uri="{BB962C8B-B14F-4D97-AF65-F5344CB8AC3E}">
        <p14:creationId xmlns:p14="http://schemas.microsoft.com/office/powerpoint/2010/main" val="26083292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9C4AD0D1-840E-B2E5-5961-CC0073EA7B29}"/>
              </a:ext>
            </a:extLst>
          </p:cNvPr>
          <p:cNvSpPr>
            <a:spLocks noGrp="1"/>
          </p:cNvSpPr>
          <p:nvPr>
            <p:ph type="title"/>
          </p:nvPr>
        </p:nvSpPr>
        <p:spPr>
          <a:xfrm>
            <a:off x="660041" y="2484158"/>
            <a:ext cx="2880828" cy="2857517"/>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منظور از ورود سرمایه‌داری به ایران</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C8D6EBA6-8A4C-B3FB-38CA-E5B1C87C1A37}"/>
              </a:ext>
            </a:extLst>
          </p:cNvPr>
          <p:cNvSpPr>
            <a:spLocks noGrp="1"/>
          </p:cNvSpPr>
          <p:nvPr>
            <p:ph idx="1"/>
          </p:nvPr>
        </p:nvSpPr>
        <p:spPr>
          <a:xfrm>
            <a:off x="4190452" y="478712"/>
            <a:ext cx="7163347" cy="5777363"/>
          </a:xfrm>
        </p:spPr>
        <p:txBody>
          <a:bodyPr anchor="ctr">
            <a:normAutofit/>
          </a:bodyPr>
          <a:lstStyle/>
          <a:p>
            <a:pPr marL="0" indent="0" algn="just" defTabSz="914400" rtl="0" eaLnBrk="1" latinLnBrk="0" hangingPunct="1">
              <a:lnSpc>
                <a:spcPct val="100000"/>
              </a:lnSpc>
              <a:spcBef>
                <a:spcPts val="1000"/>
              </a:spcBef>
              <a:buFont typeface="Arial" panose="020B0604020202020204" pitchFamily="34" charset="0"/>
              <a:buNone/>
            </a:pPr>
            <a:endParaRPr lang="fa-IR" sz="3200" b="1" dirty="0">
              <a:cs typeface="B Nazanin" panose="00000400000000000000" pitchFamily="2" charset="-78"/>
            </a:endParaRPr>
          </a:p>
        </p:txBody>
      </p:sp>
      <p:pic>
        <p:nvPicPr>
          <p:cNvPr id="1026" name="Picture 2" descr="Learning Is A Sure Path To Happiness: Science Proves It">
            <a:extLst>
              <a:ext uri="{FF2B5EF4-FFF2-40B4-BE49-F238E27FC236}">
                <a16:creationId xmlns:a16="http://schemas.microsoft.com/office/drawing/2014/main" id="{741BE32A-6461-194E-97EB-2236E40C3D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5" y="-49862"/>
            <a:ext cx="8153396" cy="695729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9EE2363-4B68-2C4C-8B86-D6F4C8490D35}"/>
              </a:ext>
            </a:extLst>
          </p:cNvPr>
          <p:cNvSpPr txBox="1"/>
          <p:nvPr/>
        </p:nvSpPr>
        <p:spPr>
          <a:xfrm>
            <a:off x="457203" y="4738674"/>
            <a:ext cx="5371332" cy="1938992"/>
          </a:xfrm>
          <a:prstGeom prst="rect">
            <a:avLst/>
          </a:prstGeom>
          <a:solidFill>
            <a:schemeClr val="bg1"/>
          </a:solidFill>
        </p:spPr>
        <p:txBody>
          <a:bodyPr wrap="square">
            <a:spAutoFit/>
          </a:bodyPr>
          <a:lstStyle/>
          <a:p>
            <a:pPr marL="0" indent="0" algn="just" rtl="1">
              <a:lnSpc>
                <a:spcPct val="100000"/>
              </a:lnSpc>
              <a:buNone/>
            </a:pPr>
            <a:r>
              <a:rPr lang="fa-IR" sz="2400" b="1" dirty="0">
                <a:cs typeface="B Nazanin" panose="00000400000000000000" pitchFamily="2" charset="-78"/>
              </a:rPr>
              <a:t>منظور این نیست که ایران در </a:t>
            </a:r>
            <a:r>
              <a:rPr lang="fa-IR" sz="2400" b="1" dirty="0" err="1">
                <a:cs typeface="B Nazanin" panose="00000400000000000000" pitchFamily="2" charset="-78"/>
              </a:rPr>
              <a:t>بازه‌ای</a:t>
            </a:r>
            <a:r>
              <a:rPr lang="fa-IR" sz="2400" b="1" dirty="0">
                <a:cs typeface="B Nazanin" panose="00000400000000000000" pitchFamily="2" charset="-78"/>
              </a:rPr>
              <a:t> از زمانه، </a:t>
            </a:r>
            <a:r>
              <a:rPr lang="fa-IR" sz="2400" b="1" dirty="0" err="1">
                <a:cs typeface="B Nazanin" panose="00000400000000000000" pitchFamily="2" charset="-78"/>
              </a:rPr>
              <a:t>آموزه‌های</a:t>
            </a:r>
            <a:r>
              <a:rPr lang="fa-IR" sz="2400" b="1" dirty="0">
                <a:cs typeface="B Nazanin" panose="00000400000000000000" pitchFamily="2" charset="-78"/>
              </a:rPr>
              <a:t> </a:t>
            </a:r>
            <a:r>
              <a:rPr lang="fa-IR" sz="2400" b="1" dirty="0" err="1">
                <a:cs typeface="B Nazanin" panose="00000400000000000000" pitchFamily="2" charset="-78"/>
              </a:rPr>
              <a:t>سرمایه‌داری</a:t>
            </a:r>
            <a:r>
              <a:rPr lang="fa-IR" sz="2400" b="1" dirty="0">
                <a:cs typeface="B Nazanin" panose="00000400000000000000" pitchFamily="2" charset="-78"/>
              </a:rPr>
              <a:t> را درونی کرده است. بلکه مراد این است که در </a:t>
            </a:r>
            <a:r>
              <a:rPr lang="fa-IR" sz="2400" b="1" dirty="0" err="1">
                <a:cs typeface="B Nazanin" panose="00000400000000000000" pitchFamily="2" charset="-78"/>
              </a:rPr>
              <a:t>بازه‌ای</a:t>
            </a:r>
            <a:r>
              <a:rPr lang="fa-IR" sz="2400" b="1" dirty="0">
                <a:cs typeface="B Nazanin" panose="00000400000000000000" pitchFamily="2" charset="-78"/>
              </a:rPr>
              <a:t> از تاریخ، </a:t>
            </a:r>
            <a:r>
              <a:rPr lang="fa-IR" sz="2400" b="1" dirty="0" err="1">
                <a:cs typeface="B Nazanin" panose="00000400000000000000" pitchFamily="2" charset="-78"/>
              </a:rPr>
              <a:t>کنش‌های</a:t>
            </a:r>
            <a:r>
              <a:rPr lang="fa-IR" sz="2400" b="1" dirty="0">
                <a:cs typeface="B Nazanin" panose="00000400000000000000" pitchFamily="2" charset="-78"/>
              </a:rPr>
              <a:t> اقتصاد سیاسی در ایران را </a:t>
            </a:r>
            <a:r>
              <a:rPr lang="fa-IR" sz="2400" b="1" dirty="0" err="1">
                <a:cs typeface="B Nazanin" panose="00000400000000000000" pitchFamily="2" charset="-78"/>
              </a:rPr>
              <a:t>می‌توان</a:t>
            </a:r>
            <a:r>
              <a:rPr lang="fa-IR" sz="2400" b="1" dirty="0">
                <a:cs typeface="B Nazanin" panose="00000400000000000000" pitchFamily="2" charset="-78"/>
              </a:rPr>
              <a:t> متأثر از </a:t>
            </a:r>
            <a:r>
              <a:rPr lang="fa-IR" sz="2400" b="1" dirty="0" err="1">
                <a:cs typeface="B Nazanin" panose="00000400000000000000" pitchFamily="2" charset="-78"/>
              </a:rPr>
              <a:t>کنش‌ها</a:t>
            </a:r>
            <a:r>
              <a:rPr lang="fa-IR" sz="2400" b="1" dirty="0">
                <a:cs typeface="B Nazanin" panose="00000400000000000000" pitchFamily="2" charset="-78"/>
              </a:rPr>
              <a:t> و </a:t>
            </a:r>
            <a:r>
              <a:rPr lang="fa-IR" sz="2400" b="1" dirty="0" err="1">
                <a:cs typeface="B Nazanin" panose="00000400000000000000" pitchFamily="2" charset="-78"/>
              </a:rPr>
              <a:t>ایده‌های</a:t>
            </a:r>
            <a:r>
              <a:rPr lang="fa-IR" sz="2400" b="1" dirty="0">
                <a:cs typeface="B Nazanin" panose="00000400000000000000" pitchFamily="2" charset="-78"/>
              </a:rPr>
              <a:t> </a:t>
            </a:r>
            <a:r>
              <a:rPr lang="fa-IR" sz="2400" b="1" dirty="0" err="1">
                <a:cs typeface="B Nazanin" panose="00000400000000000000" pitchFamily="2" charset="-78"/>
              </a:rPr>
              <a:t>سرمایه‌داری</a:t>
            </a:r>
            <a:r>
              <a:rPr lang="fa-IR" sz="2400" b="1" dirty="0">
                <a:cs typeface="B Nazanin" panose="00000400000000000000" pitchFamily="2" charset="-78"/>
              </a:rPr>
              <a:t> دانست.</a:t>
            </a:r>
          </a:p>
        </p:txBody>
      </p:sp>
    </p:spTree>
    <p:extLst>
      <p:ext uri="{BB962C8B-B14F-4D97-AF65-F5344CB8AC3E}">
        <p14:creationId xmlns:p14="http://schemas.microsoft.com/office/powerpoint/2010/main" val="3859439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96A595-30BA-6666-55A9-F936BFF6F2CA}"/>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710781D-1C11-39C2-AF74-204E7DA8A6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977B196-7481-3D97-C944-82111B693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996DBD9-E19E-9D26-3173-A6E96F5D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A47F1E80-2A44-B8A8-F355-8FB5C616BD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4B137596-6BAF-11B6-732E-496FC379E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910E302-F1DF-861C-FCB5-C5F335D07359}"/>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نتیجه‌گیری از این بخش</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60958498-4EC6-66E2-0FD8-31E48E419E59}"/>
              </a:ext>
            </a:extLst>
          </p:cNvPr>
          <p:cNvSpPr>
            <a:spLocks noGrp="1"/>
          </p:cNvSpPr>
          <p:nvPr>
            <p:ph idx="1"/>
          </p:nvPr>
        </p:nvSpPr>
        <p:spPr>
          <a:xfrm>
            <a:off x="4241442" y="598636"/>
            <a:ext cx="7112357" cy="5657439"/>
          </a:xfrm>
        </p:spPr>
        <p:txBody>
          <a:bodyPr anchor="ctr">
            <a:normAutofit fontScale="85000" lnSpcReduction="20000"/>
          </a:bodyPr>
          <a:lstStyle/>
          <a:p>
            <a:pPr marL="282575" indent="-282575" algn="just" rtl="1">
              <a:lnSpc>
                <a:spcPct val="100000"/>
              </a:lnSpc>
            </a:pPr>
            <a:r>
              <a:rPr lang="fa-IR" sz="3200" dirty="0">
                <a:cs typeface="B Nazanin" panose="00000400000000000000" pitchFamily="2" charset="-78"/>
              </a:rPr>
              <a:t>مد تجاری اروپا در دوران </a:t>
            </a:r>
            <a:r>
              <a:rPr lang="fa-IR" sz="3200" dirty="0" err="1">
                <a:cs typeface="B Nazanin" panose="00000400000000000000" pitchFamily="2" charset="-78"/>
              </a:rPr>
              <a:t>مرکانتیلیسم</a:t>
            </a:r>
            <a:r>
              <a:rPr lang="fa-IR" sz="3200" dirty="0">
                <a:cs typeface="B Nazanin" panose="00000400000000000000" pitchFamily="2" charset="-78"/>
              </a:rPr>
              <a:t>، پاسخی به </a:t>
            </a:r>
            <a:r>
              <a:rPr lang="fa-IR" sz="3200" dirty="0" err="1">
                <a:cs typeface="B Nazanin" panose="00000400000000000000" pitchFamily="2" charset="-78"/>
              </a:rPr>
              <a:t>مولدیت</a:t>
            </a:r>
            <a:r>
              <a:rPr lang="fa-IR" sz="3200" dirty="0">
                <a:cs typeface="B Nazanin" panose="00000400000000000000" pitchFamily="2" charset="-78"/>
              </a:rPr>
              <a:t> تجاری کشورهای شرقی بود. </a:t>
            </a:r>
            <a:r>
              <a:rPr lang="fa-IR" sz="3200" dirty="0" err="1">
                <a:cs typeface="B Nazanin" panose="00000400000000000000" pitchFamily="2" charset="-78"/>
              </a:rPr>
              <a:t>مرکانتیلیست‌ها</a:t>
            </a:r>
            <a:r>
              <a:rPr lang="fa-IR" sz="3200" dirty="0">
                <a:cs typeface="B Nazanin" panose="00000400000000000000" pitchFamily="2" charset="-78"/>
              </a:rPr>
              <a:t> با افزایش قدرت دریایی و نظامی و ایجاد </a:t>
            </a:r>
            <a:r>
              <a:rPr lang="fa-IR" sz="3200" dirty="0" err="1">
                <a:cs typeface="B Nazanin" panose="00000400000000000000" pitchFamily="2" charset="-78"/>
              </a:rPr>
              <a:t>تخاصم</a:t>
            </a:r>
            <a:r>
              <a:rPr lang="fa-IR" sz="3200" dirty="0">
                <a:cs typeface="B Nazanin" panose="00000400000000000000" pitchFamily="2" charset="-78"/>
              </a:rPr>
              <a:t> در مسیر تجارت زمینی در مسیر شرق به غرب، به اهداف خود در مکتب </a:t>
            </a:r>
            <a:r>
              <a:rPr lang="fa-IR" sz="3200" dirty="0" err="1">
                <a:cs typeface="B Nazanin" panose="00000400000000000000" pitchFamily="2" charset="-78"/>
              </a:rPr>
              <a:t>مرکانتیلیسم</a:t>
            </a:r>
            <a:r>
              <a:rPr lang="fa-IR" sz="3200" dirty="0">
                <a:cs typeface="B Nazanin" panose="00000400000000000000" pitchFamily="2" charset="-78"/>
              </a:rPr>
              <a:t> دست یافتند. </a:t>
            </a:r>
          </a:p>
          <a:p>
            <a:pPr marL="282575" indent="-282575" algn="just" rtl="1">
              <a:lnSpc>
                <a:spcPct val="100000"/>
              </a:lnSpc>
            </a:pPr>
            <a:r>
              <a:rPr lang="fa-IR" sz="3200" dirty="0">
                <a:cs typeface="B Nazanin" panose="00000400000000000000" pitchFamily="2" charset="-78"/>
              </a:rPr>
              <a:t>در این مسیر، تجارت </a:t>
            </a:r>
            <a:r>
              <a:rPr lang="fa-IR" sz="3200" dirty="0" err="1">
                <a:cs typeface="B Nazanin" panose="00000400000000000000" pitchFamily="2" charset="-78"/>
              </a:rPr>
              <a:t>گورکانیان</a:t>
            </a:r>
            <a:r>
              <a:rPr lang="fa-IR" sz="3200" dirty="0">
                <a:cs typeface="B Nazanin" panose="00000400000000000000" pitchFamily="2" charset="-78"/>
              </a:rPr>
              <a:t>، ایران و عثمانی بسیار تضعیف شد و نتایج آن را </a:t>
            </a:r>
            <a:r>
              <a:rPr lang="fa-IR" sz="3200" dirty="0" err="1">
                <a:cs typeface="B Nazanin" panose="00000400000000000000" pitchFamily="2" charset="-78"/>
              </a:rPr>
              <a:t>می‌توان</a:t>
            </a:r>
            <a:r>
              <a:rPr lang="fa-IR" sz="3200" dirty="0">
                <a:cs typeface="B Nazanin" panose="00000400000000000000" pitchFamily="2" charset="-78"/>
              </a:rPr>
              <a:t> در انتهای دوران صفویه و ضعف شدید اقتصادی </a:t>
            </a:r>
            <a:r>
              <a:rPr lang="fa-IR" sz="3200" dirty="0" err="1">
                <a:cs typeface="B Nazanin" panose="00000400000000000000" pitchFamily="2" charset="-78"/>
              </a:rPr>
              <a:t>شاه‌سلطان</a:t>
            </a:r>
            <a:r>
              <a:rPr lang="fa-IR" sz="3200" dirty="0">
                <a:cs typeface="B Nazanin" panose="00000400000000000000" pitchFamily="2" charset="-78"/>
              </a:rPr>
              <a:t> حسین به وضوح مشاهده کرد. </a:t>
            </a:r>
          </a:p>
          <a:p>
            <a:pPr marL="282575" indent="-282575" algn="just" rtl="1">
              <a:lnSpc>
                <a:spcPct val="100000"/>
              </a:lnSpc>
            </a:pPr>
            <a:r>
              <a:rPr lang="fa-IR" sz="3200" dirty="0">
                <a:cs typeface="B Nazanin" panose="00000400000000000000" pitchFamily="2" charset="-78"/>
              </a:rPr>
              <a:t>پادشاهان صفوی با </a:t>
            </a:r>
            <a:r>
              <a:rPr lang="fa-IR" sz="3200" dirty="0" err="1">
                <a:cs typeface="B Nazanin" panose="00000400000000000000" pitchFamily="2" charset="-78"/>
              </a:rPr>
              <a:t>گرته‌برداری</a:t>
            </a:r>
            <a:r>
              <a:rPr lang="fa-IR" sz="3200" dirty="0">
                <a:cs typeface="B Nazanin" panose="00000400000000000000" pitchFamily="2" charset="-78"/>
              </a:rPr>
              <a:t> سطحی از نهضت </a:t>
            </a:r>
            <a:r>
              <a:rPr lang="fa-IR" sz="3200" dirty="0" err="1">
                <a:cs typeface="B Nazanin" panose="00000400000000000000" pitchFamily="2" charset="-78"/>
              </a:rPr>
              <a:t>مرکانتیلیسم</a:t>
            </a:r>
            <a:r>
              <a:rPr lang="fa-IR" sz="3200" dirty="0">
                <a:cs typeface="B Nazanin" panose="00000400000000000000" pitchFamily="2" charset="-78"/>
              </a:rPr>
              <a:t> تلاش کردند </a:t>
            </a:r>
            <a:r>
              <a:rPr lang="fa-IR" sz="3200" dirty="0" err="1">
                <a:cs typeface="B Nazanin" panose="00000400000000000000" pitchFamily="2" charset="-78"/>
              </a:rPr>
              <a:t>دخایر</a:t>
            </a:r>
            <a:r>
              <a:rPr lang="fa-IR" sz="3200" dirty="0">
                <a:cs typeface="B Nazanin" panose="00000400000000000000" pitchFamily="2" charset="-78"/>
              </a:rPr>
              <a:t> طلای خود را نه با افزایش صادرات که با فشار بر تجار ایرانی و افزایش هدایای دریافتی و </a:t>
            </a:r>
            <a:r>
              <a:rPr lang="fa-IR" sz="3200" dirty="0" err="1">
                <a:cs typeface="B Nazanin" panose="00000400000000000000" pitchFamily="2" charset="-78"/>
              </a:rPr>
              <a:t>خراج‌های</a:t>
            </a:r>
            <a:r>
              <a:rPr lang="fa-IR" sz="3200" dirty="0">
                <a:cs typeface="B Nazanin" panose="00000400000000000000" pitchFamily="2" charset="-78"/>
              </a:rPr>
              <a:t> سلطنتی افزایش دهند. نتیجه این افعال را </a:t>
            </a:r>
            <a:r>
              <a:rPr lang="fa-IR" sz="3200" dirty="0" err="1">
                <a:cs typeface="B Nazanin" panose="00000400000000000000" pitchFamily="2" charset="-78"/>
              </a:rPr>
              <a:t>می‌توان</a:t>
            </a:r>
            <a:r>
              <a:rPr lang="fa-IR" sz="3200" dirty="0">
                <a:cs typeface="B Nazanin" panose="00000400000000000000" pitchFamily="2" charset="-78"/>
              </a:rPr>
              <a:t> در ساخت ظروف طلا در </a:t>
            </a:r>
            <a:r>
              <a:rPr lang="fa-IR" sz="3200" dirty="0" err="1">
                <a:cs typeface="B Nazanin" panose="00000400000000000000" pitchFamily="2" charset="-78"/>
              </a:rPr>
              <a:t>کاخ‌های</a:t>
            </a:r>
            <a:r>
              <a:rPr lang="fa-IR" sz="3200" dirty="0">
                <a:cs typeface="B Nazanin" panose="00000400000000000000" pitchFamily="2" charset="-78"/>
              </a:rPr>
              <a:t> سلطنتی و </a:t>
            </a:r>
            <a:r>
              <a:rPr lang="fa-IR" sz="3200" dirty="0" err="1">
                <a:cs typeface="B Nazanin" panose="00000400000000000000" pitchFamily="2" charset="-78"/>
              </a:rPr>
              <a:t>طلاکاری</a:t>
            </a:r>
            <a:r>
              <a:rPr lang="fa-IR" sz="3200" dirty="0">
                <a:cs typeface="B Nazanin" panose="00000400000000000000" pitchFamily="2" charset="-78"/>
              </a:rPr>
              <a:t> </a:t>
            </a:r>
            <a:r>
              <a:rPr lang="fa-IR" sz="3200" dirty="0" err="1">
                <a:cs typeface="B Nazanin" panose="00000400000000000000" pitchFamily="2" charset="-78"/>
              </a:rPr>
              <a:t>حرم‌های</a:t>
            </a:r>
            <a:r>
              <a:rPr lang="fa-IR" sz="3200" dirty="0">
                <a:cs typeface="B Nazanin" panose="00000400000000000000" pitchFamily="2" charset="-78"/>
              </a:rPr>
              <a:t> </a:t>
            </a:r>
            <a:r>
              <a:rPr lang="fa-IR" sz="3200" dirty="0" err="1">
                <a:cs typeface="B Nazanin" panose="00000400000000000000" pitchFamily="2" charset="-78"/>
              </a:rPr>
              <a:t>اهل‌البیت</a:t>
            </a:r>
            <a:r>
              <a:rPr lang="fa-IR" sz="3200" dirty="0">
                <a:cs typeface="B Nazanin" panose="00000400000000000000" pitchFamily="2" charset="-78"/>
              </a:rPr>
              <a:t> مشاهده کرد. </a:t>
            </a:r>
          </a:p>
          <a:p>
            <a:pPr marL="282575" indent="-282575" algn="just" rtl="1">
              <a:lnSpc>
                <a:spcPct val="100000"/>
              </a:lnSpc>
            </a:pPr>
            <a:r>
              <a:rPr lang="fa-IR" sz="3200" dirty="0">
                <a:cs typeface="B Nazanin" panose="00000400000000000000" pitchFamily="2" charset="-78"/>
              </a:rPr>
              <a:t>این خود موجب تضعیف اقتصاد صفوی شد.</a:t>
            </a:r>
          </a:p>
        </p:txBody>
      </p:sp>
    </p:spTree>
    <p:extLst>
      <p:ext uri="{BB962C8B-B14F-4D97-AF65-F5344CB8AC3E}">
        <p14:creationId xmlns:p14="http://schemas.microsoft.com/office/powerpoint/2010/main" val="13887764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B2E6B3-6275-303E-6B84-9D38A7A066F2}"/>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6CA1BCC-70BA-1863-F31F-BD8E8E4C5C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755F4D7-A463-AB08-0D95-C51873A695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D502A8F-C487-8E2A-E7F1-97B4F572C5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C08BEB37-3052-FB6E-A44E-2D630F9BD8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7DEE2BD6-1C36-729F-0C0E-7B5F9CEE1D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B2D9291-4389-06D4-B8AA-BEC28B9FE571}"/>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نتیجه‌گیری از این بخش</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62086E35-B96E-E1D0-EAC7-3EE52CA80BE8}"/>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نادرشاه نیز این </a:t>
            </a:r>
            <a:r>
              <a:rPr lang="fa-IR" sz="3200" dirty="0" err="1">
                <a:cs typeface="B Nazanin" panose="00000400000000000000" pitchFamily="2" charset="-78"/>
              </a:rPr>
              <a:t>گرته‌برداری</a:t>
            </a:r>
            <a:r>
              <a:rPr lang="fa-IR" sz="3200" dirty="0">
                <a:cs typeface="B Nazanin" panose="00000400000000000000" pitchFamily="2" charset="-78"/>
              </a:rPr>
              <a:t> سطحی را با </a:t>
            </a:r>
            <a:r>
              <a:rPr lang="fa-IR" sz="3200" dirty="0" err="1">
                <a:cs typeface="B Nazanin" panose="00000400000000000000" pitchFamily="2" charset="-78"/>
              </a:rPr>
              <a:t>نظامی‌گری</a:t>
            </a:r>
            <a:r>
              <a:rPr lang="fa-IR" sz="3200" dirty="0">
                <a:cs typeface="B Nazanin" panose="00000400000000000000" pitchFamily="2" charset="-78"/>
              </a:rPr>
              <a:t> </a:t>
            </a:r>
            <a:r>
              <a:rPr lang="fa-IR" sz="3200" dirty="0" err="1">
                <a:cs typeface="B Nazanin" panose="00000400000000000000" pitchFamily="2" charset="-78"/>
              </a:rPr>
              <a:t>درآمیخت</a:t>
            </a:r>
            <a:r>
              <a:rPr lang="fa-IR" sz="3200" dirty="0">
                <a:cs typeface="B Nazanin" panose="00000400000000000000" pitchFamily="2" charset="-78"/>
              </a:rPr>
              <a:t> و با حمله به کشورهای اسلامی همسایه (</a:t>
            </a:r>
            <a:r>
              <a:rPr lang="fa-IR" sz="3200" dirty="0" err="1">
                <a:cs typeface="B Nazanin" panose="00000400000000000000" pitchFamily="2" charset="-78"/>
              </a:rPr>
              <a:t>گورکانیان</a:t>
            </a:r>
            <a:r>
              <a:rPr lang="fa-IR" sz="3200" dirty="0">
                <a:cs typeface="B Nazanin" panose="00000400000000000000" pitchFamily="2" charset="-78"/>
              </a:rPr>
              <a:t> و </a:t>
            </a:r>
            <a:r>
              <a:rPr lang="fa-IR" sz="3200" dirty="0" err="1">
                <a:cs typeface="B Nazanin" panose="00000400000000000000" pitchFamily="2" charset="-78"/>
              </a:rPr>
              <a:t>عثمانی‌ها</a:t>
            </a:r>
            <a:r>
              <a:rPr lang="fa-IR" sz="3200" dirty="0">
                <a:cs typeface="B Nazanin" panose="00000400000000000000" pitchFamily="2" charset="-78"/>
              </a:rPr>
              <a:t>) تلاش کرد بر ذخایر طلای سلطنتی </a:t>
            </a:r>
            <a:r>
              <a:rPr lang="fa-IR" sz="3200" dirty="0" err="1">
                <a:cs typeface="B Nazanin" panose="00000400000000000000" pitchFamily="2" charset="-78"/>
              </a:rPr>
              <a:t>بیافزاید</a:t>
            </a:r>
            <a:r>
              <a:rPr lang="fa-IR" sz="3200" dirty="0">
                <a:cs typeface="B Nazanin" panose="00000400000000000000" pitchFamily="2" charset="-78"/>
              </a:rPr>
              <a:t> که در </a:t>
            </a:r>
            <a:r>
              <a:rPr lang="fa-IR" sz="3200" dirty="0" err="1">
                <a:cs typeface="B Nazanin" panose="00000400000000000000" pitchFamily="2" charset="-78"/>
              </a:rPr>
              <a:t>مواردی</a:t>
            </a:r>
            <a:r>
              <a:rPr lang="fa-IR" sz="3200" dirty="0">
                <a:cs typeface="B Nazanin" panose="00000400000000000000" pitchFamily="2" charset="-78"/>
              </a:rPr>
              <a:t> موفق شد اما </a:t>
            </a:r>
            <a:r>
              <a:rPr lang="fa-IR" sz="3200" dirty="0" err="1">
                <a:cs typeface="B Nazanin" panose="00000400000000000000" pitchFamily="2" charset="-78"/>
              </a:rPr>
              <a:t>نهایتاً</a:t>
            </a:r>
            <a:r>
              <a:rPr lang="fa-IR" sz="3200" dirty="0">
                <a:cs typeface="B Nazanin" panose="00000400000000000000" pitchFamily="2" charset="-78"/>
              </a:rPr>
              <a:t> </a:t>
            </a:r>
            <a:r>
              <a:rPr lang="fa-IR" sz="3200" dirty="0" err="1">
                <a:cs typeface="B Nazanin" panose="00000400000000000000" pitchFamily="2" charset="-78"/>
              </a:rPr>
              <a:t>افشاریه</a:t>
            </a:r>
            <a:r>
              <a:rPr lang="fa-IR" sz="3200" dirty="0">
                <a:cs typeface="B Nazanin" panose="00000400000000000000" pitchFamily="2" charset="-78"/>
              </a:rPr>
              <a:t> </a:t>
            </a:r>
            <a:r>
              <a:rPr lang="fa-IR" sz="3200" dirty="0" err="1">
                <a:cs typeface="B Nazanin" panose="00000400000000000000" pitchFamily="2" charset="-78"/>
              </a:rPr>
              <a:t>شکست‌های</a:t>
            </a:r>
            <a:r>
              <a:rPr lang="fa-IR" sz="3200" dirty="0">
                <a:cs typeface="B Nazanin" panose="00000400000000000000" pitchFamily="2" charset="-78"/>
              </a:rPr>
              <a:t> سنگینی را متحمل شد و دوران این سلسله از </a:t>
            </a:r>
            <a:r>
              <a:rPr lang="fa-IR" sz="3200" dirty="0" err="1">
                <a:cs typeface="B Nazanin" panose="00000400000000000000" pitchFamily="2" charset="-78"/>
              </a:rPr>
              <a:t>یازده‌سال</a:t>
            </a:r>
            <a:r>
              <a:rPr lang="fa-IR" sz="3200" dirty="0">
                <a:cs typeface="B Nazanin" panose="00000400000000000000" pitchFamily="2" charset="-78"/>
              </a:rPr>
              <a:t> تجاوز نکرد. </a:t>
            </a:r>
          </a:p>
          <a:p>
            <a:pPr marL="282575" indent="-282575" algn="just" rtl="1">
              <a:lnSpc>
                <a:spcPct val="100000"/>
              </a:lnSpc>
            </a:pPr>
            <a:r>
              <a:rPr lang="fa-IR" sz="3200" dirty="0">
                <a:cs typeface="B Nazanin" panose="00000400000000000000" pitchFamily="2" charset="-78"/>
              </a:rPr>
              <a:t>لذا </a:t>
            </a:r>
            <a:r>
              <a:rPr lang="fa-IR" sz="3200" dirty="0" err="1">
                <a:cs typeface="B Nazanin" panose="00000400000000000000" pitchFamily="2" charset="-78"/>
              </a:rPr>
              <a:t>مرکانتیلیسم</a:t>
            </a:r>
            <a:r>
              <a:rPr lang="fa-IR" sz="3200" dirty="0">
                <a:cs typeface="B Nazanin" panose="00000400000000000000" pitchFamily="2" charset="-78"/>
              </a:rPr>
              <a:t> ضمن توفیق در اهداف خود، ایران را گرفتار </a:t>
            </a:r>
            <a:r>
              <a:rPr lang="fa-IR" sz="3200" dirty="0" err="1">
                <a:cs typeface="B Nazanin" panose="00000400000000000000" pitchFamily="2" charset="-78"/>
              </a:rPr>
              <a:t>گونه‌ای</a:t>
            </a:r>
            <a:r>
              <a:rPr lang="fa-IR" sz="3200" dirty="0">
                <a:cs typeface="B Nazanin" panose="00000400000000000000" pitchFamily="2" charset="-78"/>
              </a:rPr>
              <a:t> از </a:t>
            </a:r>
            <a:r>
              <a:rPr lang="fa-IR" sz="3200" dirty="0" err="1">
                <a:cs typeface="B Nazanin" panose="00000400000000000000" pitchFamily="2" charset="-78"/>
              </a:rPr>
              <a:t>گرته‌برداری</a:t>
            </a:r>
            <a:r>
              <a:rPr lang="fa-IR" sz="3200" dirty="0">
                <a:cs typeface="B Nazanin" panose="00000400000000000000" pitchFamily="2" charset="-78"/>
              </a:rPr>
              <a:t> سطحی کرد. </a:t>
            </a:r>
          </a:p>
        </p:txBody>
      </p:sp>
    </p:spTree>
    <p:extLst>
      <p:ext uri="{BB962C8B-B14F-4D97-AF65-F5344CB8AC3E}">
        <p14:creationId xmlns:p14="http://schemas.microsoft.com/office/powerpoint/2010/main" val="1544917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93CAD4-9939-4F05-1FA5-34F0A993A641}"/>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CC9C994-04B4-868A-8E6A-837866FEAF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8EFC85FF-27E8-26A1-08BE-67675469C2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07883E9B-4A83-1E28-4251-9B866AF5CB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67ECBBE2-2297-E76E-EEA1-19CF48693A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5AB8920C-D8AA-A989-13C3-8286B815E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0D05F8FA-5442-600C-4B0F-889B73F88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BBBEE1C-83DD-635A-DFBA-F9E1E668E735}"/>
              </a:ext>
            </a:extLst>
          </p:cNvPr>
          <p:cNvSpPr>
            <a:spLocks noGrp="1"/>
          </p:cNvSpPr>
          <p:nvPr>
            <p:ph type="ctrTitle"/>
          </p:nvPr>
        </p:nvSpPr>
        <p:spPr>
          <a:xfrm>
            <a:off x="1314824" y="735106"/>
            <a:ext cx="10053763" cy="2928470"/>
          </a:xfrm>
        </p:spPr>
        <p:txBody>
          <a:bodyPr anchor="b">
            <a:normAutofit/>
          </a:bodyPr>
          <a:lstStyle/>
          <a:p>
            <a:pPr rtl="1">
              <a:lnSpc>
                <a:spcPct val="150000"/>
              </a:lnSpc>
            </a:pPr>
            <a:r>
              <a:rPr lang="fa-IR" sz="4800" dirty="0">
                <a:solidFill>
                  <a:srgbClr val="FFFFFF"/>
                </a:solidFill>
                <a:cs typeface="B Titr" panose="00000700000000000000" pitchFamily="2" charset="-78"/>
              </a:rPr>
              <a:t>مدهای سرمایه‌داری در ایران</a:t>
            </a:r>
            <a:br>
              <a:rPr lang="fa-IR" sz="4800" dirty="0">
                <a:solidFill>
                  <a:srgbClr val="FFFFFF"/>
                </a:solidFill>
                <a:cs typeface="B Titr" panose="00000700000000000000" pitchFamily="2" charset="-78"/>
              </a:rPr>
            </a:br>
            <a:r>
              <a:rPr lang="fa-IR" sz="4800" dirty="0">
                <a:solidFill>
                  <a:srgbClr val="FFFFFF"/>
                </a:solidFill>
                <a:cs typeface="B Titr" panose="00000700000000000000" pitchFamily="2" charset="-78"/>
              </a:rPr>
              <a:t>مدهای دوم و سوم: مد پولی و مد تولیدی</a:t>
            </a:r>
          </a:p>
        </p:txBody>
      </p:sp>
      <p:sp>
        <p:nvSpPr>
          <p:cNvPr id="3" name="Subtitle 2">
            <a:extLst>
              <a:ext uri="{FF2B5EF4-FFF2-40B4-BE49-F238E27FC236}">
                <a16:creationId xmlns:a16="http://schemas.microsoft.com/office/drawing/2014/main" id="{F68B0BE0-CBE3-DC3D-B981-44B5CEC22111}"/>
              </a:ext>
            </a:extLst>
          </p:cNvPr>
          <p:cNvSpPr>
            <a:spLocks noGrp="1"/>
          </p:cNvSpPr>
          <p:nvPr>
            <p:ph type="subTitle" idx="1"/>
          </p:nvPr>
        </p:nvSpPr>
        <p:spPr>
          <a:xfrm>
            <a:off x="1350682" y="4870824"/>
            <a:ext cx="10005951" cy="1458258"/>
          </a:xfrm>
        </p:spPr>
        <p:txBody>
          <a:bodyPr anchor="ctr">
            <a:normAutofit/>
          </a:bodyPr>
          <a:lstStyle/>
          <a:p>
            <a:pPr algn="l"/>
            <a:endParaRPr lang="fa-IR"/>
          </a:p>
        </p:txBody>
      </p:sp>
    </p:spTree>
    <p:extLst>
      <p:ext uri="{BB962C8B-B14F-4D97-AF65-F5344CB8AC3E}">
        <p14:creationId xmlns:p14="http://schemas.microsoft.com/office/powerpoint/2010/main" val="38530137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F67E7E-8444-CD4D-9474-581DE784B159}"/>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36E46B7-E224-47D4-F779-0CB6EF34EF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8ACFBE1-A6F4-9240-9E70-316C9738B1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1503B75-FD78-943A-640B-939411E8D3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AEA88C5C-FD3A-7721-4AD2-2892DCA5D9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BD57CBEC-9910-19F9-3008-F623741E4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3E8F4C7-ABFA-2D49-1C48-F373A46856F8}"/>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مد پولی  و مد تولیدی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D7D07087-8959-5756-100A-AF9AC21CEE08}"/>
              </a:ext>
            </a:extLst>
          </p:cNvPr>
          <p:cNvSpPr>
            <a:spLocks noGrp="1"/>
          </p:cNvSpPr>
          <p:nvPr>
            <p:ph idx="1"/>
          </p:nvPr>
        </p:nvSpPr>
        <p:spPr>
          <a:xfrm>
            <a:off x="4241442" y="598636"/>
            <a:ext cx="7112357" cy="2355073"/>
          </a:xfrm>
        </p:spPr>
        <p:txBody>
          <a:bodyPr anchor="ctr">
            <a:normAutofit/>
          </a:bodyPr>
          <a:lstStyle/>
          <a:p>
            <a:pPr marL="282575" indent="-282575" algn="just" rtl="1">
              <a:lnSpc>
                <a:spcPct val="100000"/>
              </a:lnSpc>
            </a:pPr>
            <a:r>
              <a:rPr lang="fa-IR" sz="3200" dirty="0" err="1">
                <a:cs typeface="B Nazanin" panose="00000400000000000000" pitchFamily="2" charset="-78"/>
              </a:rPr>
              <a:t>مد‌های</a:t>
            </a:r>
            <a:r>
              <a:rPr lang="fa-IR" sz="3200" dirty="0">
                <a:cs typeface="B Nazanin" panose="00000400000000000000" pitchFamily="2" charset="-78"/>
              </a:rPr>
              <a:t> دوم و سوم در اثربخشی سرمایه‌داری در ایران را </a:t>
            </a:r>
            <a:r>
              <a:rPr lang="fa-IR" sz="3200" dirty="0" err="1">
                <a:cs typeface="B Nazanin" panose="00000400000000000000" pitchFamily="2" charset="-78"/>
              </a:rPr>
              <a:t>می‌توان</a:t>
            </a:r>
            <a:r>
              <a:rPr lang="fa-IR" sz="3200" dirty="0">
                <a:cs typeface="B Nazanin" panose="00000400000000000000" pitchFamily="2" charset="-78"/>
              </a:rPr>
              <a:t> مد پولی و مد تولیدی دانست. </a:t>
            </a:r>
          </a:p>
          <a:p>
            <a:pPr marL="282575" indent="-282575" algn="just" rtl="1">
              <a:lnSpc>
                <a:spcPct val="100000"/>
              </a:lnSpc>
            </a:pPr>
            <a:r>
              <a:rPr lang="fa-IR" sz="3200" dirty="0">
                <a:cs typeface="B Nazanin" panose="00000400000000000000" pitchFamily="2" charset="-78"/>
              </a:rPr>
              <a:t>این </a:t>
            </a:r>
            <a:r>
              <a:rPr lang="fa-IR" sz="3200" dirty="0" err="1">
                <a:cs typeface="B Nazanin" panose="00000400000000000000" pitchFamily="2" charset="-78"/>
              </a:rPr>
              <a:t>مدها</a:t>
            </a:r>
            <a:r>
              <a:rPr lang="fa-IR" sz="3200" dirty="0">
                <a:cs typeface="B Nazanin" panose="00000400000000000000" pitchFamily="2" charset="-78"/>
              </a:rPr>
              <a:t> را </a:t>
            </a:r>
            <a:r>
              <a:rPr lang="fa-IR" sz="3200" dirty="0" err="1">
                <a:cs typeface="B Nazanin" panose="00000400000000000000" pitchFamily="2" charset="-78"/>
              </a:rPr>
              <a:t>می‌توان</a:t>
            </a:r>
            <a:r>
              <a:rPr lang="fa-IR" sz="3200" dirty="0">
                <a:cs typeface="B Nazanin" panose="00000400000000000000" pitchFamily="2" charset="-78"/>
              </a:rPr>
              <a:t> در دوران انقلاب صنعتی </a:t>
            </a:r>
            <a:r>
              <a:rPr lang="fa-IR" sz="3200" dirty="0" err="1">
                <a:cs typeface="B Nazanin" panose="00000400000000000000" pitchFamily="2" charset="-78"/>
              </a:rPr>
              <a:t>ریشه‌یابی</a:t>
            </a:r>
            <a:r>
              <a:rPr lang="fa-IR" sz="3200" dirty="0">
                <a:cs typeface="B Nazanin" panose="00000400000000000000" pitchFamily="2" charset="-78"/>
              </a:rPr>
              <a:t> کرد. </a:t>
            </a:r>
          </a:p>
        </p:txBody>
      </p:sp>
      <p:graphicFrame>
        <p:nvGraphicFramePr>
          <p:cNvPr id="3" name="Table 2">
            <a:extLst>
              <a:ext uri="{FF2B5EF4-FFF2-40B4-BE49-F238E27FC236}">
                <a16:creationId xmlns:a16="http://schemas.microsoft.com/office/drawing/2014/main" id="{3C1DCEE8-D0DE-47E3-8CF1-DDB06ABBBB31}"/>
              </a:ext>
            </a:extLst>
          </p:cNvPr>
          <p:cNvGraphicFramePr>
            <a:graphicFrameLocks noGrp="1"/>
          </p:cNvGraphicFramePr>
          <p:nvPr>
            <p:extLst>
              <p:ext uri="{D42A27DB-BD31-4B8C-83A1-F6EECF244321}">
                <p14:modId xmlns:p14="http://schemas.microsoft.com/office/powerpoint/2010/main" val="1395808806"/>
              </p:ext>
            </p:extLst>
          </p:nvPr>
        </p:nvGraphicFramePr>
        <p:xfrm>
          <a:off x="4601043" y="3265380"/>
          <a:ext cx="6752757" cy="1746568"/>
        </p:xfrm>
        <a:graphic>
          <a:graphicData uri="http://schemas.openxmlformats.org/drawingml/2006/table">
            <a:tbl>
              <a:tblPr firstRow="1" bandRow="1">
                <a:tableStyleId>{5C22544A-7EE6-4342-B048-85BDC9FD1C3A}</a:tableStyleId>
              </a:tblPr>
              <a:tblGrid>
                <a:gridCol w="2227354">
                  <a:extLst>
                    <a:ext uri="{9D8B030D-6E8A-4147-A177-3AD203B41FA5}">
                      <a16:colId xmlns:a16="http://schemas.microsoft.com/office/drawing/2014/main" val="20000"/>
                    </a:ext>
                  </a:extLst>
                </a:gridCol>
                <a:gridCol w="973606">
                  <a:extLst>
                    <a:ext uri="{9D8B030D-6E8A-4147-A177-3AD203B41FA5}">
                      <a16:colId xmlns:a16="http://schemas.microsoft.com/office/drawing/2014/main" val="20001"/>
                    </a:ext>
                  </a:extLst>
                </a:gridCol>
                <a:gridCol w="2111672">
                  <a:extLst>
                    <a:ext uri="{9D8B030D-6E8A-4147-A177-3AD203B41FA5}">
                      <a16:colId xmlns:a16="http://schemas.microsoft.com/office/drawing/2014/main" val="20002"/>
                    </a:ext>
                  </a:extLst>
                </a:gridCol>
                <a:gridCol w="811961">
                  <a:extLst>
                    <a:ext uri="{9D8B030D-6E8A-4147-A177-3AD203B41FA5}">
                      <a16:colId xmlns:a16="http://schemas.microsoft.com/office/drawing/2014/main" val="20003"/>
                    </a:ext>
                  </a:extLst>
                </a:gridCol>
                <a:gridCol w="628164">
                  <a:extLst>
                    <a:ext uri="{9D8B030D-6E8A-4147-A177-3AD203B41FA5}">
                      <a16:colId xmlns:a16="http://schemas.microsoft.com/office/drawing/2014/main" val="20004"/>
                    </a:ext>
                  </a:extLst>
                </a:gridCol>
              </a:tblGrid>
              <a:tr h="424020">
                <a:tc>
                  <a:txBody>
                    <a:bodyPr/>
                    <a:lstStyle/>
                    <a:p>
                      <a:pPr algn="ctr" rtl="1"/>
                      <a:endParaRPr lang="en-US" sz="2000" dirty="0">
                        <a:latin typeface="IRMitra" panose="02000506000000020002" pitchFamily="2" charset="-78"/>
                        <a:cs typeface="B Nazanin" panose="00000400000000000000"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sz="2000" dirty="0">
                          <a:latin typeface="IRMitra" panose="02000506000000020002" pitchFamily="2" charset="-78"/>
                          <a:cs typeface="B Nazanin" panose="00000400000000000000" pitchFamily="2" charset="-78"/>
                        </a:rPr>
                        <a:t>میلادی </a:t>
                      </a:r>
                      <a:endParaRPr lang="en-US" sz="2000" dirty="0">
                        <a:latin typeface="IRMitra" panose="02000506000000020002" pitchFamily="2" charset="-78"/>
                        <a:cs typeface="B Nazanin" panose="00000400000000000000" pitchFamily="2" charset="-78"/>
                      </a:endParaRPr>
                    </a:p>
                  </a:txBody>
                  <a:tcPr anchor="ctr"/>
                </a:tc>
                <a:tc>
                  <a:txBody>
                    <a:bodyPr/>
                    <a:lstStyle/>
                    <a:p>
                      <a:pPr algn="ctr" rtl="1"/>
                      <a:endParaRPr lang="en-US" sz="2000" dirty="0">
                        <a:latin typeface="IRMitra" panose="02000506000000020002" pitchFamily="2" charset="-78"/>
                        <a:cs typeface="B Nazanin" panose="00000400000000000000" pitchFamily="2" charset="-78"/>
                      </a:endParaRPr>
                    </a:p>
                  </a:txBody>
                  <a:tcPr anchor="ctr"/>
                </a:tc>
                <a:tc>
                  <a:txBody>
                    <a:bodyPr/>
                    <a:lstStyle/>
                    <a:p>
                      <a:pPr algn="ctr" rtl="1"/>
                      <a:r>
                        <a:rPr lang="fa-IR" sz="2000" dirty="0">
                          <a:latin typeface="IRMitra" panose="02000506000000020002" pitchFamily="2" charset="-78"/>
                          <a:cs typeface="B Nazanin" panose="00000400000000000000" pitchFamily="2" charset="-78"/>
                        </a:rPr>
                        <a:t>شمسی</a:t>
                      </a:r>
                      <a:endParaRPr lang="en-US" sz="2000" dirty="0">
                        <a:latin typeface="IRMitra" panose="02000506000000020002" pitchFamily="2" charset="-78"/>
                        <a:cs typeface="B Nazanin" panose="00000400000000000000" pitchFamily="2" charset="-78"/>
                      </a:endParaRPr>
                    </a:p>
                  </a:txBody>
                  <a:tcPr anchor="ctr"/>
                </a:tc>
                <a:tc>
                  <a:txBody>
                    <a:bodyPr/>
                    <a:lstStyle/>
                    <a:p>
                      <a:pPr algn="ctr" rtl="1"/>
                      <a:endParaRPr lang="en-US" sz="20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0"/>
                  </a:ext>
                </a:extLst>
              </a:tr>
              <a:tr h="424020">
                <a:tc>
                  <a:txBody>
                    <a:bodyPr/>
                    <a:lstStyle/>
                    <a:p>
                      <a:pPr algn="ctr" rtl="1"/>
                      <a:r>
                        <a:rPr lang="fa-IR" sz="2000" dirty="0">
                          <a:latin typeface="IRMitra" panose="02000506000000020002" pitchFamily="2" charset="-78"/>
                          <a:cs typeface="B Nazanin" panose="00000400000000000000" pitchFamily="2" charset="-78"/>
                        </a:rPr>
                        <a:t>قبل از انتشار ثروت ملل اسمیت</a:t>
                      </a:r>
                      <a:endParaRPr lang="en-US" sz="2000" dirty="0">
                        <a:latin typeface="IRMitra" panose="02000506000000020002" pitchFamily="2" charset="-78"/>
                        <a:cs typeface="B Nazanin" panose="00000400000000000000" pitchFamily="2" charset="-78"/>
                      </a:endParaRPr>
                    </a:p>
                  </a:txBody>
                  <a:tcPr anchor="ctr"/>
                </a:tc>
                <a:tc>
                  <a:txBody>
                    <a:bodyPr/>
                    <a:lstStyle/>
                    <a:p>
                      <a:pPr algn="ctr" rtl="1"/>
                      <a:r>
                        <a:rPr lang="fa-IR" sz="2000" dirty="0">
                          <a:latin typeface="IRMitra" panose="02000506000000020002" pitchFamily="2" charset="-78"/>
                          <a:cs typeface="B Nazanin" panose="00000400000000000000" pitchFamily="2" charset="-78"/>
                        </a:rPr>
                        <a:t>١٧۶٠</a:t>
                      </a:r>
                      <a:endParaRPr lang="en-US" sz="2000" dirty="0">
                        <a:latin typeface="IRMitra" panose="02000506000000020002" pitchFamily="2" charset="-78"/>
                        <a:cs typeface="B Nazanin" panose="00000400000000000000" pitchFamily="2" charset="-78"/>
                      </a:endParaRPr>
                    </a:p>
                  </a:txBody>
                  <a:tcPr anchor="ctr"/>
                </a:tc>
                <a:tc rowSpan="2">
                  <a:txBody>
                    <a:bodyPr/>
                    <a:lstStyle/>
                    <a:p>
                      <a:pPr algn="ctr" rtl="1"/>
                      <a:r>
                        <a:rPr lang="fa-IR" sz="2000" dirty="0">
                          <a:latin typeface="IRMitra" panose="02000506000000020002" pitchFamily="2" charset="-78"/>
                          <a:cs typeface="B Nazanin" panose="00000400000000000000" pitchFamily="2" charset="-78"/>
                        </a:rPr>
                        <a:t>صاحب جواهر، شیخ</a:t>
                      </a:r>
                      <a:r>
                        <a:rPr lang="fa-IR" sz="2000" baseline="0" dirty="0">
                          <a:latin typeface="IRMitra" panose="02000506000000020002" pitchFamily="2" charset="-78"/>
                          <a:cs typeface="B Nazanin" panose="00000400000000000000" pitchFamily="2" charset="-78"/>
                        </a:rPr>
                        <a:t> انصاری، میرزای بزرگ شیرازی، آخوند خراسانی، شیخ فضل‌الله نوری</a:t>
                      </a:r>
                      <a:endParaRPr lang="en-US" sz="2000" dirty="0">
                        <a:latin typeface="IRMitra" panose="02000506000000020002" pitchFamily="2" charset="-78"/>
                        <a:cs typeface="B Nazanin" panose="00000400000000000000" pitchFamily="2" charset="-78"/>
                      </a:endParaRPr>
                    </a:p>
                  </a:txBody>
                  <a:tcPr anchor="ctr"/>
                </a:tc>
                <a:tc>
                  <a:txBody>
                    <a:bodyPr/>
                    <a:lstStyle/>
                    <a:p>
                      <a:pPr algn="ctr" rtl="1"/>
                      <a:r>
                        <a:rPr lang="fa-IR" sz="2000" dirty="0">
                          <a:latin typeface="IRMitra" panose="02000506000000020002" pitchFamily="2" charset="-78"/>
                          <a:cs typeface="B Nazanin" panose="00000400000000000000" pitchFamily="2" charset="-78"/>
                        </a:rPr>
                        <a:t>١١٣٩</a:t>
                      </a:r>
                      <a:endParaRPr lang="en-US" sz="2000" dirty="0">
                        <a:latin typeface="IRMitra" panose="02000506000000020002" pitchFamily="2" charset="-78"/>
                        <a:cs typeface="B Nazanin" panose="00000400000000000000" pitchFamily="2" charset="-78"/>
                      </a:endParaRPr>
                    </a:p>
                  </a:txBody>
                  <a:tcPr anchor="ctr"/>
                </a:tc>
                <a:tc>
                  <a:txBody>
                    <a:bodyPr/>
                    <a:lstStyle/>
                    <a:p>
                      <a:pPr algn="ctr" rtl="1"/>
                      <a:r>
                        <a:rPr lang="fa-IR" sz="2000" dirty="0">
                          <a:latin typeface="IRMitra" panose="02000506000000020002" pitchFamily="2" charset="-78"/>
                          <a:cs typeface="B Nazanin" panose="00000400000000000000" pitchFamily="2" charset="-78"/>
                        </a:rPr>
                        <a:t>آغاز </a:t>
                      </a:r>
                      <a:endParaRPr lang="en-US" sz="20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1"/>
                  </a:ext>
                </a:extLst>
              </a:tr>
              <a:tr h="621508">
                <a:tc>
                  <a:txBody>
                    <a:bodyPr/>
                    <a:lstStyle/>
                    <a:p>
                      <a:pPr algn="ctr" rtl="1"/>
                      <a:r>
                        <a:rPr lang="fa-IR" sz="2000" dirty="0">
                          <a:latin typeface="IRMitra" panose="02000506000000020002" pitchFamily="2" charset="-78"/>
                          <a:cs typeface="B Nazanin" panose="00000400000000000000" pitchFamily="2" charset="-78"/>
                        </a:rPr>
                        <a:t>قبل</a:t>
                      </a:r>
                      <a:r>
                        <a:rPr lang="fa-IR" sz="2000" baseline="0" dirty="0">
                          <a:latin typeface="IRMitra" panose="02000506000000020002" pitchFamily="2" charset="-78"/>
                          <a:cs typeface="B Nazanin" panose="00000400000000000000" pitchFamily="2" charset="-78"/>
                        </a:rPr>
                        <a:t> از انتشار مانیفست</a:t>
                      </a:r>
                      <a:endParaRPr lang="en-US" sz="2000" dirty="0">
                        <a:latin typeface="IRMitra" panose="02000506000000020002" pitchFamily="2" charset="-78"/>
                        <a:cs typeface="B Nazanin" panose="00000400000000000000" pitchFamily="2" charset="-78"/>
                      </a:endParaRPr>
                    </a:p>
                  </a:txBody>
                  <a:tcPr anchor="ctr"/>
                </a:tc>
                <a:tc>
                  <a:txBody>
                    <a:bodyPr/>
                    <a:lstStyle/>
                    <a:p>
                      <a:pPr algn="ctr" rtl="1"/>
                      <a:r>
                        <a:rPr lang="fa-IR" sz="2000" dirty="0">
                          <a:latin typeface="IRMitra" panose="02000506000000020002" pitchFamily="2" charset="-78"/>
                          <a:cs typeface="B Nazanin" panose="00000400000000000000" pitchFamily="2" charset="-78"/>
                        </a:rPr>
                        <a:t>١٨۴٠</a:t>
                      </a:r>
                      <a:endParaRPr lang="en-US" sz="2000" dirty="0">
                        <a:latin typeface="IRMitra" panose="02000506000000020002" pitchFamily="2" charset="-78"/>
                        <a:cs typeface="B Nazanin" panose="00000400000000000000" pitchFamily="2" charset="-78"/>
                      </a:endParaRPr>
                    </a:p>
                  </a:txBody>
                  <a:tcPr anchor="ctr"/>
                </a:tc>
                <a:tc vMerge="1">
                  <a:txBody>
                    <a:bodyPr/>
                    <a:lstStyle/>
                    <a:p>
                      <a:endParaRPr lang="en-US" dirty="0"/>
                    </a:p>
                  </a:txBody>
                  <a:tcPr/>
                </a:tc>
                <a:tc>
                  <a:txBody>
                    <a:bodyPr/>
                    <a:lstStyle/>
                    <a:p>
                      <a:pPr algn="ctr" rtl="1"/>
                      <a:r>
                        <a:rPr lang="fa-IR" sz="2000" dirty="0">
                          <a:latin typeface="IRMitra" panose="02000506000000020002" pitchFamily="2" charset="-78"/>
                          <a:cs typeface="B Nazanin" panose="00000400000000000000" pitchFamily="2" charset="-78"/>
                        </a:rPr>
                        <a:t>١٢١٩</a:t>
                      </a:r>
                      <a:endParaRPr lang="en-US" sz="2000" dirty="0">
                        <a:latin typeface="IRMitra" panose="02000506000000020002" pitchFamily="2" charset="-78"/>
                        <a:cs typeface="B Nazanin" panose="00000400000000000000" pitchFamily="2" charset="-78"/>
                      </a:endParaRPr>
                    </a:p>
                  </a:txBody>
                  <a:tcPr anchor="ctr"/>
                </a:tc>
                <a:tc>
                  <a:txBody>
                    <a:bodyPr/>
                    <a:lstStyle/>
                    <a:p>
                      <a:pPr algn="ctr" rtl="1"/>
                      <a:r>
                        <a:rPr lang="fa-IR" sz="2000" dirty="0">
                          <a:latin typeface="IRMitra" panose="02000506000000020002" pitchFamily="2" charset="-78"/>
                          <a:cs typeface="B Nazanin" panose="00000400000000000000" pitchFamily="2" charset="-78"/>
                        </a:rPr>
                        <a:t>پایان</a:t>
                      </a:r>
                      <a:endParaRPr lang="en-US" sz="20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8925109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C9C141-D1BF-A205-BA80-1C258D1D148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DEA2659-1198-6FD0-60D0-C6AF16CB5F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EB3CB79-871E-B478-8CC7-2AFF7981C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A9CB8B7-974F-82A2-D558-FFB295C18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23D77DA4-82B9-CDFF-E1D9-55134D05F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194ED010-D5E6-D9B5-9C91-5050D5405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5A0679A9-94B0-C8FD-143C-B2B116829368}"/>
              </a:ext>
            </a:extLst>
          </p:cNvPr>
          <p:cNvSpPr>
            <a:spLocks noGrp="1"/>
          </p:cNvSpPr>
          <p:nvPr>
            <p:ph type="title"/>
          </p:nvPr>
        </p:nvSpPr>
        <p:spPr>
          <a:xfrm>
            <a:off x="660041" y="1374890"/>
            <a:ext cx="2880828" cy="2953710"/>
          </a:xfrm>
        </p:spPr>
        <p:txBody>
          <a:bodyPr vert="horz" lIns="91440" tIns="45720" rIns="91440" bIns="45720" rtlCol="0" anchor="t">
            <a:normAutofit fontScale="90000"/>
          </a:bodyPr>
          <a:lstStyle/>
          <a:p>
            <a:pPr rtl="1">
              <a:lnSpc>
                <a:spcPct val="100000"/>
              </a:lnSpc>
            </a:pPr>
            <a:r>
              <a:rPr lang="fa-IR" sz="4000" dirty="0">
                <a:solidFill>
                  <a:srgbClr val="FFFFFF"/>
                </a:solidFill>
                <a:cs typeface="B Titr" panose="00000700000000000000" pitchFamily="2" charset="-78"/>
              </a:rPr>
              <a:t>عامل مؤثر در </a:t>
            </a:r>
            <a:r>
              <a:rPr lang="fa-IR" sz="4000" dirty="0" err="1">
                <a:solidFill>
                  <a:srgbClr val="FFFFFF"/>
                </a:solidFill>
                <a:cs typeface="B Titr" panose="00000700000000000000" pitchFamily="2" charset="-78"/>
              </a:rPr>
              <a:t>کنش‌گری</a:t>
            </a:r>
            <a:r>
              <a:rPr lang="fa-IR" sz="4000" dirty="0">
                <a:solidFill>
                  <a:srgbClr val="FFFFFF"/>
                </a:solidFill>
                <a:cs typeface="B Titr" panose="00000700000000000000" pitchFamily="2" charset="-78"/>
              </a:rPr>
              <a:t> مد تجاری سرمایه‌داری در ایران</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E09E98B3-81E9-34B5-55CE-8184072847F9}"/>
              </a:ext>
            </a:extLst>
          </p:cNvPr>
          <p:cNvSpPr>
            <a:spLocks noGrp="1"/>
          </p:cNvSpPr>
          <p:nvPr>
            <p:ph idx="1"/>
          </p:nvPr>
        </p:nvSpPr>
        <p:spPr>
          <a:xfrm>
            <a:off x="4241442" y="598636"/>
            <a:ext cx="7112357" cy="1903341"/>
          </a:xfrm>
        </p:spPr>
        <p:txBody>
          <a:bodyPr anchor="ctr">
            <a:normAutofit/>
          </a:bodyPr>
          <a:lstStyle/>
          <a:p>
            <a:pPr marL="282575" indent="-282575" algn="just" rtl="1">
              <a:lnSpc>
                <a:spcPct val="100000"/>
              </a:lnSpc>
            </a:pPr>
            <a:r>
              <a:rPr lang="fa-IR" sz="3200" dirty="0">
                <a:cs typeface="B Nazanin" panose="00000400000000000000" pitchFamily="2" charset="-78"/>
              </a:rPr>
              <a:t>نسبت اقتصاد سیاسی میان اروپا و ایران در دوران اثربخشی مدهای تولیدی و پولی</a:t>
            </a:r>
          </a:p>
        </p:txBody>
      </p:sp>
      <p:graphicFrame>
        <p:nvGraphicFramePr>
          <p:cNvPr id="3" name="Table 2">
            <a:extLst>
              <a:ext uri="{FF2B5EF4-FFF2-40B4-BE49-F238E27FC236}">
                <a16:creationId xmlns:a16="http://schemas.microsoft.com/office/drawing/2014/main" id="{2F4EF94F-2771-4EC7-B702-AAF3ECF931CD}"/>
              </a:ext>
            </a:extLst>
          </p:cNvPr>
          <p:cNvGraphicFramePr>
            <a:graphicFrameLocks noGrp="1"/>
          </p:cNvGraphicFramePr>
          <p:nvPr>
            <p:extLst>
              <p:ext uri="{D42A27DB-BD31-4B8C-83A1-F6EECF244321}">
                <p14:modId xmlns:p14="http://schemas.microsoft.com/office/powerpoint/2010/main" val="1544482117"/>
              </p:ext>
            </p:extLst>
          </p:nvPr>
        </p:nvGraphicFramePr>
        <p:xfrm>
          <a:off x="4495807" y="2890211"/>
          <a:ext cx="6857993" cy="2103120"/>
        </p:xfrm>
        <a:graphic>
          <a:graphicData uri="http://schemas.openxmlformats.org/drawingml/2006/table">
            <a:tbl>
              <a:tblPr firstRow="1" bandRow="1">
                <a:tableStyleId>{5C22544A-7EE6-4342-B048-85BDC9FD1C3A}</a:tableStyleId>
              </a:tblPr>
              <a:tblGrid>
                <a:gridCol w="1806317">
                  <a:extLst>
                    <a:ext uri="{9D8B030D-6E8A-4147-A177-3AD203B41FA5}">
                      <a16:colId xmlns:a16="http://schemas.microsoft.com/office/drawing/2014/main" val="20006"/>
                    </a:ext>
                  </a:extLst>
                </a:gridCol>
                <a:gridCol w="708278">
                  <a:extLst>
                    <a:ext uri="{9D8B030D-6E8A-4147-A177-3AD203B41FA5}">
                      <a16:colId xmlns:a16="http://schemas.microsoft.com/office/drawing/2014/main" val="20000"/>
                    </a:ext>
                  </a:extLst>
                </a:gridCol>
                <a:gridCol w="692925">
                  <a:extLst>
                    <a:ext uri="{9D8B030D-6E8A-4147-A177-3AD203B41FA5}">
                      <a16:colId xmlns:a16="http://schemas.microsoft.com/office/drawing/2014/main" val="20001"/>
                    </a:ext>
                  </a:extLst>
                </a:gridCol>
                <a:gridCol w="743361">
                  <a:extLst>
                    <a:ext uri="{9D8B030D-6E8A-4147-A177-3AD203B41FA5}">
                      <a16:colId xmlns:a16="http://schemas.microsoft.com/office/drawing/2014/main" val="20002"/>
                    </a:ext>
                  </a:extLst>
                </a:gridCol>
                <a:gridCol w="723626">
                  <a:extLst>
                    <a:ext uri="{9D8B030D-6E8A-4147-A177-3AD203B41FA5}">
                      <a16:colId xmlns:a16="http://schemas.microsoft.com/office/drawing/2014/main" val="20003"/>
                    </a:ext>
                  </a:extLst>
                </a:gridCol>
                <a:gridCol w="1460408">
                  <a:extLst>
                    <a:ext uri="{9D8B030D-6E8A-4147-A177-3AD203B41FA5}">
                      <a16:colId xmlns:a16="http://schemas.microsoft.com/office/drawing/2014/main" val="20004"/>
                    </a:ext>
                  </a:extLst>
                </a:gridCol>
                <a:gridCol w="723078">
                  <a:extLst>
                    <a:ext uri="{9D8B030D-6E8A-4147-A177-3AD203B41FA5}">
                      <a16:colId xmlns:a16="http://schemas.microsoft.com/office/drawing/2014/main" val="20005"/>
                    </a:ext>
                  </a:extLst>
                </a:gridCol>
              </a:tblGrid>
              <a:tr h="370840">
                <a:tc>
                  <a:txBody>
                    <a:bodyPr/>
                    <a:lstStyle/>
                    <a:p>
                      <a:pPr algn="ct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پایان</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آغاز </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پایان</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آغاز</a:t>
                      </a:r>
                      <a:endParaRPr lang="en-US" sz="2000" dirty="0">
                        <a:cs typeface="B Nazanin" panose="00000400000000000000" pitchFamily="2" charset="-78"/>
                      </a:endParaRPr>
                    </a:p>
                  </a:txBody>
                  <a:tcPr anchor="ctr"/>
                </a:tc>
                <a:tc>
                  <a:txBody>
                    <a:bodyPr/>
                    <a:lstStyle/>
                    <a:p>
                      <a:pPr algn="ctr"/>
                      <a:endParaRPr lang="en-US" sz="2000" dirty="0">
                        <a:cs typeface="B Nazanin" panose="00000400000000000000" pitchFamily="2" charset="-78"/>
                      </a:endParaRPr>
                    </a:p>
                  </a:txBody>
                  <a:tcPr anchor="ctr"/>
                </a:tc>
                <a:tc>
                  <a:txBody>
                    <a:bodyPr/>
                    <a:lstStyle/>
                    <a:p>
                      <a:pPr algn="ctr"/>
                      <a:endParaRPr lang="en-US" sz="2000" dirty="0">
                        <a:cs typeface="B Nazanin" panose="00000400000000000000" pitchFamily="2" charset="-78"/>
                      </a:endParaRPr>
                    </a:p>
                  </a:txBody>
                  <a:tcPr anchor="ctr"/>
                </a:tc>
                <a:extLst>
                  <a:ext uri="{0D108BD9-81ED-4DB2-BD59-A6C34878D82A}">
                    <a16:rowId xmlns:a16="http://schemas.microsoft.com/office/drawing/2014/main" val="10000"/>
                  </a:ext>
                </a:extLst>
              </a:tr>
              <a:tr h="370840">
                <a:tc rowSpan="2">
                  <a:txBody>
                    <a:bodyPr/>
                    <a:lstStyle/>
                    <a:p>
                      <a:pPr algn="ctr"/>
                      <a:r>
                        <a:rPr lang="fa-IR" sz="2000" dirty="0">
                          <a:cs typeface="B Nazanin" panose="00000400000000000000" pitchFamily="2" charset="-78"/>
                        </a:rPr>
                        <a:t>کمی پس از آغاز انقلاب صنعتی تا</a:t>
                      </a:r>
                      <a:r>
                        <a:rPr lang="fa-IR" sz="2000" baseline="0" dirty="0">
                          <a:cs typeface="B Nazanin" panose="00000400000000000000" pitchFamily="2" charset="-78"/>
                        </a:rPr>
                        <a:t> رکود بزرگ</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١٩٣٠</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١٧٧۶</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١٣٠٩</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١١۵۵</a:t>
                      </a:r>
                      <a:endParaRPr lang="en-US" sz="2000" dirty="0">
                        <a:cs typeface="B Nazanin" panose="00000400000000000000" pitchFamily="2" charset="-78"/>
                      </a:endParaRPr>
                    </a:p>
                  </a:txBody>
                  <a:tcPr anchor="ctr"/>
                </a:tc>
                <a:tc>
                  <a:txBody>
                    <a:bodyPr/>
                    <a:lstStyle/>
                    <a:p>
                      <a:pPr algn="ctr"/>
                      <a:r>
                        <a:rPr lang="fa-IR" sz="2000" b="1" dirty="0">
                          <a:cs typeface="B Nazanin" panose="00000400000000000000" pitchFamily="2" charset="-78"/>
                        </a:rPr>
                        <a:t>کلاسیک</a:t>
                      </a:r>
                      <a:r>
                        <a:rPr lang="fa-IR" sz="2000" b="1" baseline="0" dirty="0">
                          <a:cs typeface="B Nazanin" panose="00000400000000000000" pitchFamily="2" charset="-78"/>
                        </a:rPr>
                        <a:t>/ </a:t>
                      </a:r>
                      <a:r>
                        <a:rPr lang="fa-IR" sz="2000" b="1" dirty="0">
                          <a:cs typeface="B Nazanin" panose="00000400000000000000" pitchFamily="2" charset="-78"/>
                        </a:rPr>
                        <a:t>مارجینالیسم/ مارکس/</a:t>
                      </a:r>
                      <a:r>
                        <a:rPr lang="fa-IR" sz="2000" b="1" baseline="0" dirty="0">
                          <a:cs typeface="B Nazanin" panose="00000400000000000000" pitchFamily="2" charset="-78"/>
                        </a:rPr>
                        <a:t> </a:t>
                      </a:r>
                      <a:r>
                        <a:rPr lang="fa-IR" sz="2000" b="1" dirty="0">
                          <a:cs typeface="B Nazanin" panose="00000400000000000000" pitchFamily="2" charset="-78"/>
                        </a:rPr>
                        <a:t>نئوکلاسیک</a:t>
                      </a:r>
                      <a:endParaRPr lang="en-US" sz="2000" b="1" dirty="0">
                        <a:cs typeface="B Nazanin" panose="00000400000000000000" pitchFamily="2" charset="-78"/>
                      </a:endParaRPr>
                    </a:p>
                  </a:txBody>
                  <a:tcPr anchor="ctr"/>
                </a:tc>
                <a:tc>
                  <a:txBody>
                    <a:bodyPr/>
                    <a:lstStyle/>
                    <a:p>
                      <a:pPr algn="ctr"/>
                      <a:r>
                        <a:rPr lang="fa-IR" sz="2000" b="1" dirty="0">
                          <a:cs typeface="B Nazanin" panose="00000400000000000000" pitchFamily="2" charset="-78"/>
                        </a:rPr>
                        <a:t>اروپا</a:t>
                      </a:r>
                      <a:endParaRPr lang="en-US" sz="2000" b="1" dirty="0">
                        <a:cs typeface="B Nazanin" panose="00000400000000000000" pitchFamily="2" charset="-78"/>
                      </a:endParaRPr>
                    </a:p>
                  </a:txBody>
                  <a:tcPr anchor="ctr"/>
                </a:tc>
                <a:extLst>
                  <a:ext uri="{0D108BD9-81ED-4DB2-BD59-A6C34878D82A}">
                    <a16:rowId xmlns:a16="http://schemas.microsoft.com/office/drawing/2014/main" val="10001"/>
                  </a:ext>
                </a:extLst>
              </a:tr>
              <a:tr h="370840">
                <a:tc vMerge="1">
                  <a:txBody>
                    <a:bodyPr/>
                    <a:lstStyle/>
                    <a:p>
                      <a:pPr algn="ctr"/>
                      <a:endParaRPr lang="en-US" dirty="0">
                        <a:cs typeface="B Lotus" panose="00000400000000000000" pitchFamily="2" charset="-78"/>
                      </a:endParaRPr>
                    </a:p>
                  </a:txBody>
                  <a:tcPr/>
                </a:tc>
                <a:tc>
                  <a:txBody>
                    <a:bodyPr/>
                    <a:lstStyle/>
                    <a:p>
                      <a:pPr algn="ctr"/>
                      <a:r>
                        <a:rPr lang="fa-IR" sz="2000" dirty="0">
                          <a:cs typeface="B Nazanin" panose="00000400000000000000" pitchFamily="2" charset="-78"/>
                        </a:rPr>
                        <a:t>١٩٢۴</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١٢٩٩</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١٣٠۴</a:t>
                      </a:r>
                      <a:endParaRPr lang="en-US" sz="2000" dirty="0">
                        <a:cs typeface="B Nazanin" panose="00000400000000000000" pitchFamily="2" charset="-78"/>
                      </a:endParaRPr>
                    </a:p>
                  </a:txBody>
                  <a:tcPr anchor="ctr"/>
                </a:tc>
                <a:tc>
                  <a:txBody>
                    <a:bodyPr/>
                    <a:lstStyle/>
                    <a:p>
                      <a:pPr algn="ctr"/>
                      <a:r>
                        <a:rPr lang="fa-IR" sz="2000" dirty="0">
                          <a:cs typeface="B Nazanin" panose="00000400000000000000" pitchFamily="2" charset="-78"/>
                        </a:rPr>
                        <a:t>١١٧۴</a:t>
                      </a:r>
                      <a:endParaRPr lang="en-US" sz="2000" dirty="0">
                        <a:cs typeface="B Nazanin" panose="00000400000000000000" pitchFamily="2" charset="-78"/>
                      </a:endParaRPr>
                    </a:p>
                  </a:txBody>
                  <a:tcPr anchor="ctr"/>
                </a:tc>
                <a:tc>
                  <a:txBody>
                    <a:bodyPr/>
                    <a:lstStyle/>
                    <a:p>
                      <a:pPr algn="ctr"/>
                      <a:r>
                        <a:rPr lang="fa-IR" sz="2000" b="1" dirty="0">
                          <a:cs typeface="B Nazanin" panose="00000400000000000000" pitchFamily="2" charset="-78"/>
                        </a:rPr>
                        <a:t>قاجاریه</a:t>
                      </a:r>
                      <a:endParaRPr lang="en-US" sz="2000" b="1" dirty="0">
                        <a:cs typeface="B Nazanin" panose="00000400000000000000" pitchFamily="2" charset="-78"/>
                      </a:endParaRPr>
                    </a:p>
                  </a:txBody>
                  <a:tcPr anchor="ctr"/>
                </a:tc>
                <a:tc>
                  <a:txBody>
                    <a:bodyPr/>
                    <a:lstStyle/>
                    <a:p>
                      <a:pPr algn="ctr"/>
                      <a:r>
                        <a:rPr lang="fa-IR" sz="2000" b="1" dirty="0">
                          <a:cs typeface="B Nazanin" panose="00000400000000000000" pitchFamily="2" charset="-78"/>
                        </a:rPr>
                        <a:t>ایران</a:t>
                      </a:r>
                      <a:endParaRPr lang="en-US" sz="2000" b="1" dirty="0">
                        <a:cs typeface="B Nazanin" panose="00000400000000000000" pitchFamily="2" charset="-78"/>
                      </a:endParaRP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316353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216AD5-2D8A-AEEB-3EC0-70E9E768909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6EC8BBB-4DFC-954B-28C2-067B2B6DB9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1A94B12-DF66-8F46-D45A-B85F8B02AA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CEBC1520-F2AA-BE52-31CD-D388A0678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304A080F-FC23-ED1A-FFA2-28157F787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E65BE4F2-44B7-4DFD-EA32-0517F5EAF2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69C8C3D-E657-FC98-1578-F18FA5655DF7}"/>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انقلاب صنعتی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02EC4888-368C-7178-65EE-A4095659ED63}"/>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انقلاب صنعتی با اختراع </a:t>
            </a:r>
            <a:r>
              <a:rPr lang="fa-IR" sz="3200" dirty="0" err="1">
                <a:cs typeface="B Nazanin" panose="00000400000000000000" pitchFamily="2" charset="-78"/>
              </a:rPr>
              <a:t>ماشین‌های</a:t>
            </a:r>
            <a:r>
              <a:rPr lang="fa-IR" sz="3200" dirty="0">
                <a:cs typeface="B Nazanin" panose="00000400000000000000" pitchFamily="2" charset="-78"/>
              </a:rPr>
              <a:t> بخار، ذوب مدرن آهن، ماشین چاپ و ماشین </a:t>
            </a:r>
            <a:r>
              <a:rPr lang="fa-IR" sz="3200" dirty="0" err="1">
                <a:cs typeface="B Nazanin" panose="00000400000000000000" pitchFamily="2" charset="-78"/>
              </a:rPr>
              <a:t>ریسندگی</a:t>
            </a:r>
            <a:r>
              <a:rPr lang="fa-IR" sz="3200" dirty="0">
                <a:cs typeface="B Nazanin" panose="00000400000000000000" pitchFamily="2" charset="-78"/>
              </a:rPr>
              <a:t> آغاز شد. </a:t>
            </a:r>
          </a:p>
          <a:p>
            <a:pPr marL="282575" indent="-282575" algn="just" rtl="1">
              <a:lnSpc>
                <a:spcPct val="100000"/>
              </a:lnSpc>
            </a:pPr>
            <a:r>
              <a:rPr lang="fa-IR" sz="3200" dirty="0">
                <a:cs typeface="B Nazanin" panose="00000400000000000000" pitchFamily="2" charset="-78"/>
              </a:rPr>
              <a:t>این اختراعات زمینه را برای تولید انبوه تکنولوژیک فراهم ساخت. </a:t>
            </a:r>
          </a:p>
          <a:p>
            <a:pPr marL="282575" indent="-282575" algn="just" rtl="1">
              <a:lnSpc>
                <a:spcPct val="100000"/>
              </a:lnSpc>
            </a:pPr>
            <a:r>
              <a:rPr lang="fa-IR" sz="3200" dirty="0">
                <a:cs typeface="B Nazanin" panose="00000400000000000000" pitchFamily="2" charset="-78"/>
              </a:rPr>
              <a:t>جایگزینی سرمایه </a:t>
            </a:r>
            <a:r>
              <a:rPr lang="fa-IR" sz="3200" dirty="0" err="1">
                <a:cs typeface="B Nazanin" panose="00000400000000000000" pitchFamily="2" charset="-78"/>
              </a:rPr>
              <a:t>به‌جای</a:t>
            </a:r>
            <a:r>
              <a:rPr lang="fa-IR" sz="3200" dirty="0">
                <a:cs typeface="B Nazanin" panose="00000400000000000000" pitchFamily="2" charset="-78"/>
              </a:rPr>
              <a:t> کار و ایجاد </a:t>
            </a:r>
            <a:r>
              <a:rPr lang="fa-IR" sz="3200" dirty="0" err="1">
                <a:cs typeface="B Nazanin" panose="00000400000000000000" pitchFamily="2" charset="-78"/>
              </a:rPr>
              <a:t>کارخانه‌های</a:t>
            </a:r>
            <a:r>
              <a:rPr lang="fa-IR" sz="3200" dirty="0">
                <a:cs typeface="B Nazanin" panose="00000400000000000000" pitchFamily="2" charset="-78"/>
              </a:rPr>
              <a:t> بزرگ، به سرمایه فراوان پولی نیاز داشت. این سرمایه توسط نظام بانکی و بازار سرمایه فراهم شد. </a:t>
            </a:r>
          </a:p>
          <a:p>
            <a:pPr marL="282575" indent="-282575" algn="just" rtl="1">
              <a:lnSpc>
                <a:spcPct val="100000"/>
              </a:lnSpc>
            </a:pPr>
            <a:r>
              <a:rPr lang="fa-IR" sz="3200" dirty="0">
                <a:cs typeface="B Nazanin" panose="00000400000000000000" pitchFamily="2" charset="-78"/>
              </a:rPr>
              <a:t>لذا در انقلاب صنعتی، نظام تولیدی با نظام پولی ارتباط </a:t>
            </a:r>
            <a:r>
              <a:rPr lang="fa-IR" sz="3200" dirty="0" err="1">
                <a:cs typeface="B Nazanin" panose="00000400000000000000" pitchFamily="2" charset="-78"/>
              </a:rPr>
              <a:t>وثیقی</a:t>
            </a:r>
            <a:r>
              <a:rPr lang="fa-IR" sz="3200" dirty="0">
                <a:cs typeface="B Nazanin" panose="00000400000000000000" pitchFamily="2" charset="-78"/>
              </a:rPr>
              <a:t> پیدا کرد و </a:t>
            </a:r>
            <a:r>
              <a:rPr lang="fa-IR" sz="3200" dirty="0" err="1">
                <a:cs typeface="B Nazanin" panose="00000400000000000000" pitchFamily="2" charset="-78"/>
              </a:rPr>
              <a:t>بانک‌های</a:t>
            </a:r>
            <a:r>
              <a:rPr lang="fa-IR" sz="3200" dirty="0">
                <a:cs typeface="B Nazanin" panose="00000400000000000000" pitchFamily="2" charset="-78"/>
              </a:rPr>
              <a:t> متعددی در سراسر اروپا </a:t>
            </a:r>
            <a:r>
              <a:rPr lang="fa-IR" sz="3200" dirty="0" err="1">
                <a:cs typeface="B Nazanin" panose="00000400000000000000" pitchFamily="2" charset="-78"/>
              </a:rPr>
              <a:t>به‌وجود</a:t>
            </a:r>
            <a:r>
              <a:rPr lang="fa-IR" sz="3200" dirty="0">
                <a:cs typeface="B Nazanin" panose="00000400000000000000" pitchFamily="2" charset="-78"/>
              </a:rPr>
              <a:t> آمدند.</a:t>
            </a:r>
          </a:p>
        </p:txBody>
      </p:sp>
    </p:spTree>
    <p:extLst>
      <p:ext uri="{BB962C8B-B14F-4D97-AF65-F5344CB8AC3E}">
        <p14:creationId xmlns:p14="http://schemas.microsoft.com/office/powerpoint/2010/main" val="2879235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D4EF4F-0101-6F34-68CA-525CF5C5755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C9EF509-88C9-824B-89B8-736EA698C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7FE4E8EF-0032-1E11-7075-3D03F2D343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B3D4DDF8-AE7E-A29D-B5B0-37D259517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E892F93D-E94C-CB7D-73BE-FAF61103A1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8EDEC39D-0B1E-3065-2BC9-859E86D07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4DFEA19A-6322-5610-8B25-E87EB19E4418}"/>
              </a:ext>
            </a:extLst>
          </p:cNvPr>
          <p:cNvSpPr>
            <a:spLocks noGrp="1"/>
          </p:cNvSpPr>
          <p:nvPr>
            <p:ph type="title"/>
          </p:nvPr>
        </p:nvSpPr>
        <p:spPr>
          <a:xfrm>
            <a:off x="660041" y="2501549"/>
            <a:ext cx="2880828" cy="2741451"/>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اثرات انقلاب صنعتی بر ایران</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08739BC6-2829-6D2C-E033-4C2D0F51F6A7}"/>
              </a:ext>
            </a:extLst>
          </p:cNvPr>
          <p:cNvSpPr>
            <a:spLocks noGrp="1"/>
          </p:cNvSpPr>
          <p:nvPr>
            <p:ph idx="1"/>
          </p:nvPr>
        </p:nvSpPr>
        <p:spPr>
          <a:xfrm>
            <a:off x="4241442" y="598636"/>
            <a:ext cx="7112357" cy="5657439"/>
          </a:xfrm>
        </p:spPr>
        <p:txBody>
          <a:bodyPr anchor="ctr">
            <a:normAutofit fontScale="92500"/>
          </a:bodyPr>
          <a:lstStyle/>
          <a:p>
            <a:pPr marL="282575" indent="-282575" algn="just" rtl="1">
              <a:lnSpc>
                <a:spcPct val="100000"/>
              </a:lnSpc>
            </a:pPr>
            <a:r>
              <a:rPr lang="fa-IR" sz="3200" dirty="0">
                <a:cs typeface="B Nazanin" panose="00000400000000000000" pitchFamily="2" charset="-78"/>
              </a:rPr>
              <a:t>دومینوی </a:t>
            </a:r>
            <a:r>
              <a:rPr lang="fa-IR" sz="3200" dirty="0" err="1">
                <a:cs typeface="B Nazanin" panose="00000400000000000000" pitchFamily="2" charset="-78"/>
              </a:rPr>
              <a:t>بانک‌سازی</a:t>
            </a:r>
            <a:r>
              <a:rPr lang="fa-IR" sz="3200" dirty="0">
                <a:cs typeface="B Nazanin" panose="00000400000000000000" pitchFamily="2" charset="-78"/>
              </a:rPr>
              <a:t> به زودی به ایران نیز رسید و امری غیرقابل اجتناب جلوه کرد. این در حالی بود که در ایران برخلاف اروپا، میلی به </a:t>
            </a:r>
            <a:r>
              <a:rPr lang="fa-IR" sz="3200" dirty="0" err="1">
                <a:cs typeface="B Nazanin" panose="00000400000000000000" pitchFamily="2" charset="-78"/>
              </a:rPr>
              <a:t>شیوۀ</a:t>
            </a:r>
            <a:r>
              <a:rPr lang="fa-IR" sz="3200" dirty="0">
                <a:cs typeface="B Nazanin" panose="00000400000000000000" pitchFamily="2" charset="-78"/>
              </a:rPr>
              <a:t> تولید انبوه وجود نداشت و ساختار اجتماعی ایران </a:t>
            </a:r>
            <a:r>
              <a:rPr lang="fa-IR" sz="3200" dirty="0" err="1">
                <a:cs typeface="B Nazanin" panose="00000400000000000000" pitchFamily="2" charset="-78"/>
              </a:rPr>
              <a:t>اجازۀ</a:t>
            </a:r>
            <a:r>
              <a:rPr lang="fa-IR" sz="3200" dirty="0">
                <a:cs typeface="B Nazanin" panose="00000400000000000000" pitchFamily="2" charset="-78"/>
              </a:rPr>
              <a:t> چنین کاری را </a:t>
            </a:r>
            <a:r>
              <a:rPr lang="fa-IR" sz="3200" dirty="0" err="1">
                <a:cs typeface="B Nazanin" panose="00000400000000000000" pitchFamily="2" charset="-78"/>
              </a:rPr>
              <a:t>نمی‌داد</a:t>
            </a:r>
            <a:r>
              <a:rPr lang="fa-IR" sz="3200" dirty="0">
                <a:cs typeface="B Nazanin" panose="00000400000000000000" pitchFamily="2" charset="-78"/>
              </a:rPr>
              <a:t>. </a:t>
            </a:r>
          </a:p>
          <a:p>
            <a:pPr marL="282575" indent="-282575" algn="just" rtl="1">
              <a:lnSpc>
                <a:spcPct val="100000"/>
              </a:lnSpc>
            </a:pPr>
            <a:r>
              <a:rPr lang="fa-IR" sz="3200" dirty="0">
                <a:cs typeface="B Nazanin" panose="00000400000000000000" pitchFamily="2" charset="-78"/>
              </a:rPr>
              <a:t>با </a:t>
            </a:r>
            <a:r>
              <a:rPr lang="fa-IR" sz="3200" dirty="0" err="1">
                <a:cs typeface="B Nazanin" panose="00000400000000000000" pitchFamily="2" charset="-78"/>
              </a:rPr>
              <a:t>این‌حال</a:t>
            </a:r>
            <a:r>
              <a:rPr lang="fa-IR" sz="3200" dirty="0">
                <a:cs typeface="B Nazanin" panose="00000400000000000000" pitchFamily="2" charset="-78"/>
              </a:rPr>
              <a:t> افرادی چون امین </a:t>
            </a:r>
            <a:r>
              <a:rPr lang="fa-IR" sz="3200" dirty="0" err="1">
                <a:cs typeface="B Nazanin" panose="00000400000000000000" pitchFamily="2" charset="-78"/>
              </a:rPr>
              <a:t>الضرب</a:t>
            </a:r>
            <a:r>
              <a:rPr lang="fa-IR" sz="3200" dirty="0">
                <a:cs typeface="B Nazanin" panose="00000400000000000000" pitchFamily="2" charset="-78"/>
              </a:rPr>
              <a:t>، با ایجاد </a:t>
            </a:r>
            <a:r>
              <a:rPr lang="fa-IR" sz="3200" dirty="0" err="1">
                <a:cs typeface="B Nazanin" panose="00000400000000000000" pitchFamily="2" charset="-78"/>
              </a:rPr>
              <a:t>کارخانه‌هایی</a:t>
            </a:r>
            <a:r>
              <a:rPr lang="fa-IR" sz="3200" dirty="0">
                <a:cs typeface="B Nazanin" panose="00000400000000000000" pitchFamily="2" charset="-78"/>
              </a:rPr>
              <a:t> ابتدایی، </a:t>
            </a:r>
            <a:r>
              <a:rPr lang="fa-IR" sz="3200" dirty="0" err="1">
                <a:cs typeface="B Nazanin" panose="00000400000000000000" pitchFamily="2" charset="-78"/>
              </a:rPr>
              <a:t>نمادسازی</a:t>
            </a:r>
            <a:r>
              <a:rPr lang="fa-IR" sz="3200" dirty="0">
                <a:cs typeface="B Nazanin" panose="00000400000000000000" pitchFamily="2" charset="-78"/>
              </a:rPr>
              <a:t> برای تبدیل نظام تولیدی ایران به نظام تولید انبوه را آغاز کردند. </a:t>
            </a:r>
            <a:r>
              <a:rPr lang="fa-IR" sz="3200" dirty="0" err="1">
                <a:cs typeface="B Nazanin" panose="00000400000000000000" pitchFamily="2" charset="-78"/>
              </a:rPr>
              <a:t>فرایندی</a:t>
            </a:r>
            <a:r>
              <a:rPr lang="fa-IR" sz="3200" dirty="0">
                <a:cs typeface="B Nazanin" panose="00000400000000000000" pitchFamily="2" charset="-78"/>
              </a:rPr>
              <a:t> که هرگز محقق نشد. چرا که این نظام تولیدی با ساخت اجتماعی ایران تناسب نداشته و ندارد. </a:t>
            </a:r>
          </a:p>
          <a:p>
            <a:pPr marL="282575" indent="-282575" algn="just" rtl="1">
              <a:lnSpc>
                <a:spcPct val="100000"/>
              </a:lnSpc>
            </a:pPr>
            <a:r>
              <a:rPr lang="fa-IR" sz="3200" dirty="0">
                <a:cs typeface="B Nazanin" panose="00000400000000000000" pitchFamily="2" charset="-78"/>
              </a:rPr>
              <a:t>با </a:t>
            </a:r>
            <a:r>
              <a:rPr lang="fa-IR" sz="3200" dirty="0" err="1">
                <a:cs typeface="B Nazanin" panose="00000400000000000000" pitchFamily="2" charset="-78"/>
              </a:rPr>
              <a:t>این‌حال</a:t>
            </a:r>
            <a:r>
              <a:rPr lang="fa-IR" sz="3200" dirty="0">
                <a:cs typeface="B Nazanin" panose="00000400000000000000" pitchFamily="2" charset="-78"/>
              </a:rPr>
              <a:t> </a:t>
            </a:r>
            <a:r>
              <a:rPr lang="fa-IR" sz="3200" dirty="0" err="1">
                <a:cs typeface="B Nazanin" panose="00000400000000000000" pitchFamily="2" charset="-78"/>
              </a:rPr>
              <a:t>بانکداران</a:t>
            </a:r>
            <a:r>
              <a:rPr lang="fa-IR" sz="3200" dirty="0">
                <a:cs typeface="B Nazanin" panose="00000400000000000000" pitchFamily="2" charset="-78"/>
              </a:rPr>
              <a:t> موفق شدند ضرورت بانک را چه در نظام شاهنشاهی قاجار و چه در میان علما القاء کنند. </a:t>
            </a:r>
          </a:p>
        </p:txBody>
      </p:sp>
    </p:spTree>
    <p:extLst>
      <p:ext uri="{BB962C8B-B14F-4D97-AF65-F5344CB8AC3E}">
        <p14:creationId xmlns:p14="http://schemas.microsoft.com/office/powerpoint/2010/main" val="32783955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CF7FD1F-73D1-8F2A-49DF-AD6F896E839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19CEB3A-BD0D-3292-B232-64AFF14F86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3684289-5CC3-F8D9-588B-BDA29940B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DA5F4C2-AA01-8091-B057-1A0C66D69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49B2518A-B927-2316-9BAF-EE703DDFF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D3D8ACAE-3D82-CD71-2AE9-38C62181C0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D372A5F-2069-A0F0-CB8F-7507C6A0AAF4}"/>
              </a:ext>
            </a:extLst>
          </p:cNvPr>
          <p:cNvSpPr>
            <a:spLocks noGrp="1"/>
          </p:cNvSpPr>
          <p:nvPr>
            <p:ph type="title"/>
          </p:nvPr>
        </p:nvSpPr>
        <p:spPr>
          <a:xfrm>
            <a:off x="660041" y="1855114"/>
            <a:ext cx="2880828" cy="2690572"/>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نمونه القاء ضرورت احداث بانک در میان علما</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8D7DDF9D-7849-9361-C6D1-BAF59CEBCFF8}"/>
              </a:ext>
            </a:extLst>
          </p:cNvPr>
          <p:cNvSpPr>
            <a:spLocks noGrp="1"/>
          </p:cNvSpPr>
          <p:nvPr>
            <p:ph idx="1"/>
          </p:nvPr>
        </p:nvSpPr>
        <p:spPr>
          <a:xfrm>
            <a:off x="4241442" y="598636"/>
            <a:ext cx="7112357" cy="5657439"/>
          </a:xfrm>
        </p:spPr>
        <p:txBody>
          <a:bodyPr anchor="ctr">
            <a:normAutofit fontScale="92500" lnSpcReduction="10000"/>
          </a:bodyPr>
          <a:lstStyle/>
          <a:p>
            <a:pPr marL="282575" indent="-282575" algn="just" rtl="1">
              <a:lnSpc>
                <a:spcPct val="100000"/>
              </a:lnSpc>
            </a:pPr>
            <a:r>
              <a:rPr lang="fa-IR" sz="3200" dirty="0">
                <a:cs typeface="B Nazanin" panose="00000400000000000000" pitchFamily="2" charset="-78"/>
              </a:rPr>
              <a:t>برخی علمای طراز اول حوزه، </a:t>
            </a:r>
            <a:r>
              <a:rPr lang="fa-IR" sz="3200" dirty="0" err="1">
                <a:cs typeface="B Nazanin" panose="00000400000000000000" pitchFamily="2" charset="-78"/>
              </a:rPr>
              <a:t>هم‌چون</a:t>
            </a:r>
            <a:r>
              <a:rPr lang="fa-IR" sz="3200" dirty="0">
                <a:cs typeface="B Nazanin" panose="00000400000000000000" pitchFamily="2" charset="-78"/>
              </a:rPr>
              <a:t> آخوند خراسانی، نظر موافق خود را اعلام نموده و تأسیس بانک را ضروری و منفعت آن را اجتناب­ناپذیر دانستند؛ البته باوجود دو شرط مهم: حذف «ربا» و حذف «</a:t>
            </a:r>
            <a:r>
              <a:rPr lang="fa-IR" sz="3200" dirty="0" err="1">
                <a:cs typeface="B Nazanin" panose="00000400000000000000" pitchFamily="2" charset="-78"/>
              </a:rPr>
              <a:t>سلطۀ</a:t>
            </a:r>
            <a:r>
              <a:rPr lang="fa-IR" sz="3200" dirty="0">
                <a:cs typeface="B Nazanin" panose="00000400000000000000" pitchFamily="2" charset="-78"/>
              </a:rPr>
              <a:t> کفار». </a:t>
            </a:r>
          </a:p>
          <a:p>
            <a:pPr marL="282575" indent="-282575" algn="just" rtl="1">
              <a:lnSpc>
                <a:spcPct val="100000"/>
              </a:lnSpc>
            </a:pPr>
            <a:endParaRPr lang="fa-IR" sz="3200" dirty="0">
              <a:cs typeface="B Nazanin" panose="00000400000000000000" pitchFamily="2" charset="-78"/>
            </a:endParaRPr>
          </a:p>
          <a:p>
            <a:pPr marL="282575" indent="-282575" algn="just" rtl="1">
              <a:lnSpc>
                <a:spcPct val="100000"/>
              </a:lnSpc>
            </a:pPr>
            <a:r>
              <a:rPr lang="fa-IR" sz="3200" dirty="0">
                <a:cs typeface="B Nazanin" panose="00000400000000000000" pitchFamily="2" charset="-78"/>
              </a:rPr>
              <a:t>جواز و رجحان امور </a:t>
            </a:r>
            <a:r>
              <a:rPr lang="fa-IR" sz="3200" dirty="0" err="1">
                <a:cs typeface="B Nazanin" panose="00000400000000000000" pitchFamily="2" charset="-78"/>
              </a:rPr>
              <a:t>مزبوره</a:t>
            </a:r>
            <a:r>
              <a:rPr lang="fa-IR" sz="3200" dirty="0">
                <a:cs typeface="B Nazanin" panose="00000400000000000000" pitchFamily="2" charset="-78"/>
              </a:rPr>
              <a:t>، بر </a:t>
            </a:r>
            <a:r>
              <a:rPr lang="fa-IR" sz="3200" dirty="0" err="1">
                <a:cs typeface="B Nazanin" panose="00000400000000000000" pitchFamily="2" charset="-78"/>
              </a:rPr>
              <a:t>نهج</a:t>
            </a:r>
            <a:r>
              <a:rPr lang="fa-IR" sz="3200" dirty="0">
                <a:cs typeface="B Nazanin" panose="00000400000000000000" pitchFamily="2" charset="-78"/>
              </a:rPr>
              <a:t> مذکور و به حفظ از ربای محرم و مراقبت در حفظ عقاید و اعمال، محل شک و شبهه نیست. بلکه نظر به توقف بیضه اسلام و سد ابواب </a:t>
            </a:r>
            <a:r>
              <a:rPr lang="fa-IR" sz="3200" dirty="0" err="1">
                <a:cs typeface="B Nazanin" panose="00000400000000000000" pitchFamily="2" charset="-78"/>
              </a:rPr>
              <a:t>مداخلۀ</a:t>
            </a:r>
            <a:r>
              <a:rPr lang="fa-IR" sz="3200" dirty="0">
                <a:cs typeface="B Nazanin" panose="00000400000000000000" pitchFamily="2" charset="-78"/>
              </a:rPr>
              <a:t> </a:t>
            </a:r>
            <a:r>
              <a:rPr lang="fa-IR" sz="3200" dirty="0" err="1">
                <a:cs typeface="B Nazanin" panose="00000400000000000000" pitchFamily="2" charset="-78"/>
              </a:rPr>
              <a:t>اجانب</a:t>
            </a:r>
            <a:r>
              <a:rPr lang="fa-IR" sz="3200" dirty="0">
                <a:cs typeface="B Nazanin" panose="00000400000000000000" pitchFamily="2" charset="-78"/>
              </a:rPr>
              <a:t> بر آن، از اهم </a:t>
            </a:r>
            <a:r>
              <a:rPr lang="fa-IR" sz="3200" dirty="0" err="1">
                <a:cs typeface="B Nazanin" panose="00000400000000000000" pitchFamily="2" charset="-78"/>
              </a:rPr>
              <a:t>تکالیفِ</a:t>
            </a:r>
            <a:r>
              <a:rPr lang="fa-IR" sz="3200" dirty="0">
                <a:cs typeface="B Nazanin" panose="00000400000000000000" pitchFamily="2" charset="-78"/>
              </a:rPr>
              <a:t> لازمه بر نوع مسلمین است. و ان </a:t>
            </a:r>
            <a:r>
              <a:rPr lang="fa-IR" sz="3200" dirty="0" err="1">
                <a:cs typeface="B Nazanin" panose="00000400000000000000" pitchFamily="2" charset="-78"/>
              </a:rPr>
              <a:t>شاء</a:t>
            </a:r>
            <a:r>
              <a:rPr lang="fa-IR" sz="3200" dirty="0">
                <a:cs typeface="B Nazanin" panose="00000400000000000000" pitchFamily="2" charset="-78"/>
              </a:rPr>
              <a:t> الله تعالی، حضرت ولی عصر </a:t>
            </a:r>
            <a:r>
              <a:rPr lang="fa-IR" sz="3200" dirty="0" err="1">
                <a:cs typeface="B Nazanin" panose="00000400000000000000" pitchFamily="2" charset="-78"/>
              </a:rPr>
              <a:t>ارواحنا</a:t>
            </a:r>
            <a:r>
              <a:rPr lang="fa-IR" sz="3200" dirty="0">
                <a:cs typeface="B Nazanin" panose="00000400000000000000" pitchFamily="2" charset="-78"/>
              </a:rPr>
              <a:t> </a:t>
            </a:r>
            <a:r>
              <a:rPr lang="fa-IR" sz="3200" dirty="0" err="1">
                <a:cs typeface="B Nazanin" panose="00000400000000000000" pitchFamily="2" charset="-78"/>
              </a:rPr>
              <a:t>فداه</a:t>
            </a:r>
            <a:r>
              <a:rPr lang="fa-IR" sz="3200" dirty="0">
                <a:cs typeface="B Nazanin" panose="00000400000000000000" pitchFamily="2" charset="-78"/>
              </a:rPr>
              <a:t> نصرت و تأیید خواهد فرمود. و </a:t>
            </a:r>
            <a:r>
              <a:rPr lang="fa-IR" sz="3200" dirty="0" err="1">
                <a:cs typeface="B Nazanin" panose="00000400000000000000" pitchFamily="2" charset="-78"/>
              </a:rPr>
              <a:t>لاحول</a:t>
            </a:r>
            <a:r>
              <a:rPr lang="fa-IR" sz="3200" dirty="0">
                <a:cs typeface="B Nazanin" panose="00000400000000000000" pitchFamily="2" charset="-78"/>
              </a:rPr>
              <a:t> و لا قوه الا بالله </a:t>
            </a:r>
            <a:r>
              <a:rPr lang="fa-IR" sz="3200" dirty="0" err="1">
                <a:cs typeface="B Nazanin" panose="00000400000000000000" pitchFamily="2" charset="-78"/>
              </a:rPr>
              <a:t>العلی</a:t>
            </a:r>
            <a:r>
              <a:rPr lang="fa-IR" sz="3200" dirty="0">
                <a:cs typeface="B Nazanin" panose="00000400000000000000" pitchFamily="2" charset="-78"/>
              </a:rPr>
              <a:t> </a:t>
            </a:r>
            <a:r>
              <a:rPr lang="fa-IR" sz="3200" dirty="0" err="1">
                <a:cs typeface="B Nazanin" panose="00000400000000000000" pitchFamily="2" charset="-78"/>
              </a:rPr>
              <a:t>العظیم</a:t>
            </a:r>
            <a:r>
              <a:rPr lang="fa-IR" sz="3200" dirty="0">
                <a:cs typeface="B Nazanin" panose="00000400000000000000" pitchFamily="2" charset="-78"/>
              </a:rPr>
              <a:t>.</a:t>
            </a:r>
          </a:p>
        </p:txBody>
      </p:sp>
    </p:spTree>
    <p:extLst>
      <p:ext uri="{BB962C8B-B14F-4D97-AF65-F5344CB8AC3E}">
        <p14:creationId xmlns:p14="http://schemas.microsoft.com/office/powerpoint/2010/main" val="2978078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615EDB-7059-82FC-CF0D-CEFE8E48A0DA}"/>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886E84C-04D6-1E7F-4A25-3051FF17D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2C33A181-B475-D67B-BB61-3A1E7C536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8D558C5-AD19-FAC0-E348-4DD071F7C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75BC118B-4E79-DF13-9429-0E94BC00F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1B99BEB9-6977-FA70-9721-676595548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CAE7503-AFC8-F3AD-3DDE-F8E84506D00E}"/>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نمونه مخالفت علما با احداث بانک</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43E06842-9CC6-49C9-CCB9-032A4A812598}"/>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آیت الله </a:t>
            </a:r>
            <a:r>
              <a:rPr lang="fa-IR" sz="3200" dirty="0" err="1">
                <a:cs typeface="B Nazanin" panose="00000400000000000000" pitchFamily="2" charset="-78"/>
              </a:rPr>
              <a:t>شاه‌آبادی</a:t>
            </a:r>
            <a:r>
              <a:rPr lang="fa-IR" sz="3200" dirty="0">
                <a:cs typeface="B Nazanin" panose="00000400000000000000" pitchFamily="2" charset="-78"/>
              </a:rPr>
              <a:t> در «</a:t>
            </a:r>
            <a:r>
              <a:rPr lang="fa-IR" sz="3200" dirty="0" err="1">
                <a:cs typeface="B Nazanin" panose="00000400000000000000" pitchFamily="2" charset="-78"/>
              </a:rPr>
              <a:t>شذارات</a:t>
            </a:r>
            <a:r>
              <a:rPr lang="fa-IR" sz="3200" dirty="0">
                <a:cs typeface="B Nazanin" panose="00000400000000000000" pitchFamily="2" charset="-78"/>
              </a:rPr>
              <a:t> </a:t>
            </a:r>
            <a:r>
              <a:rPr lang="fa-IR" sz="3200" dirty="0" err="1">
                <a:cs typeface="B Nazanin" panose="00000400000000000000" pitchFamily="2" charset="-78"/>
              </a:rPr>
              <a:t>المعارف</a:t>
            </a:r>
            <a:r>
              <a:rPr lang="fa-IR" sz="3200" dirty="0">
                <a:cs typeface="B Nazanin" panose="00000400000000000000" pitchFamily="2" charset="-78"/>
              </a:rPr>
              <a:t>»: بانک برخاسته از ساختار اجتماعی </a:t>
            </a:r>
            <a:r>
              <a:rPr lang="fa-IR" sz="3200" dirty="0" err="1">
                <a:cs typeface="B Nazanin" panose="00000400000000000000" pitchFamily="2" charset="-78"/>
              </a:rPr>
              <a:t>جامعۀ</a:t>
            </a:r>
            <a:r>
              <a:rPr lang="fa-IR" sz="3200" dirty="0">
                <a:cs typeface="B Nazanin" panose="00000400000000000000" pitchFamily="2" charset="-78"/>
              </a:rPr>
              <a:t> یهودی است و </a:t>
            </a:r>
            <a:r>
              <a:rPr lang="fa-IR" sz="3200" dirty="0" err="1">
                <a:cs typeface="B Nazanin" panose="00000400000000000000" pitchFamily="2" charset="-78"/>
              </a:rPr>
              <a:t>نمی‌تواند</a:t>
            </a:r>
            <a:r>
              <a:rPr lang="fa-IR" sz="3200" dirty="0">
                <a:cs typeface="B Nazanin" panose="00000400000000000000" pitchFamily="2" charset="-78"/>
              </a:rPr>
              <a:t> در ساختار جامعه اسلامی فعالیت کند.</a:t>
            </a:r>
          </a:p>
        </p:txBody>
      </p:sp>
    </p:spTree>
    <p:extLst>
      <p:ext uri="{BB962C8B-B14F-4D97-AF65-F5344CB8AC3E}">
        <p14:creationId xmlns:p14="http://schemas.microsoft.com/office/powerpoint/2010/main" val="14746086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EB0C1E-4BB3-568B-90AC-584703FA3DFA}"/>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D747C5F-0895-1F7C-0C35-8645DBC55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54F3DDB3-8679-5ED0-DF8D-3375B5C386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CC2382C-E9F7-DCD2-C3BF-FD2E94998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1EEA991E-3BBF-1677-A536-DAB9D8EF93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7E6C8D17-37E2-4B37-432D-1A63075B8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AFA00DA-70CC-C4D0-1D2E-E79F4A009FD5}"/>
              </a:ext>
            </a:extLst>
          </p:cNvPr>
          <p:cNvSpPr>
            <a:spLocks noGrp="1"/>
          </p:cNvSpPr>
          <p:nvPr>
            <p:ph type="title"/>
          </p:nvPr>
        </p:nvSpPr>
        <p:spPr>
          <a:xfrm>
            <a:off x="660041" y="1841957"/>
            <a:ext cx="2880828" cy="3997055"/>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مد پولی در ایران (تأسیس </a:t>
            </a:r>
            <a:r>
              <a:rPr lang="fa-IR" sz="4000" dirty="0" err="1">
                <a:solidFill>
                  <a:srgbClr val="FFFFFF"/>
                </a:solidFill>
                <a:cs typeface="B Titr" panose="00000700000000000000" pitchFamily="2" charset="-78"/>
              </a:rPr>
              <a:t>بانک‌ها</a:t>
            </a:r>
            <a:r>
              <a:rPr lang="fa-IR" sz="4000" dirty="0">
                <a:solidFill>
                  <a:srgbClr val="FFFFFF"/>
                </a:solidFill>
                <a:cs typeface="B Titr" panose="00000700000000000000" pitchFamily="2" charset="-78"/>
              </a:rPr>
              <a:t>) در دوران قاجار</a:t>
            </a:r>
            <a:endParaRPr lang="en-US" sz="4000" dirty="0">
              <a:solidFill>
                <a:srgbClr val="FFFFFF"/>
              </a:solidFill>
              <a:cs typeface="B Titr" panose="00000700000000000000" pitchFamily="2" charset="-78"/>
            </a:endParaRPr>
          </a:p>
        </p:txBody>
      </p:sp>
      <p:graphicFrame>
        <p:nvGraphicFramePr>
          <p:cNvPr id="6" name="Content Placeholder 3">
            <a:extLst>
              <a:ext uri="{FF2B5EF4-FFF2-40B4-BE49-F238E27FC236}">
                <a16:creationId xmlns:a16="http://schemas.microsoft.com/office/drawing/2014/main" id="{181F67B2-71EE-1A84-353B-24046B00A17D}"/>
              </a:ext>
            </a:extLst>
          </p:cNvPr>
          <p:cNvGraphicFramePr>
            <a:graphicFrameLocks/>
          </p:cNvGraphicFramePr>
          <p:nvPr>
            <p:extLst>
              <p:ext uri="{D42A27DB-BD31-4B8C-83A1-F6EECF244321}">
                <p14:modId xmlns:p14="http://schemas.microsoft.com/office/powerpoint/2010/main" val="727742064"/>
              </p:ext>
            </p:extLst>
          </p:nvPr>
        </p:nvGraphicFramePr>
        <p:xfrm>
          <a:off x="4518971" y="1371385"/>
          <a:ext cx="7192660" cy="4114800"/>
        </p:xfrm>
        <a:graphic>
          <a:graphicData uri="http://schemas.openxmlformats.org/drawingml/2006/table">
            <a:tbl>
              <a:tblPr firstRow="1" bandRow="1">
                <a:tableStyleId>{5C22544A-7EE6-4342-B048-85BDC9FD1C3A}</a:tableStyleId>
              </a:tblPr>
              <a:tblGrid>
                <a:gridCol w="1253730">
                  <a:extLst>
                    <a:ext uri="{9D8B030D-6E8A-4147-A177-3AD203B41FA5}">
                      <a16:colId xmlns:a16="http://schemas.microsoft.com/office/drawing/2014/main" val="20000"/>
                    </a:ext>
                  </a:extLst>
                </a:gridCol>
                <a:gridCol w="1506457">
                  <a:extLst>
                    <a:ext uri="{9D8B030D-6E8A-4147-A177-3AD203B41FA5}">
                      <a16:colId xmlns:a16="http://schemas.microsoft.com/office/drawing/2014/main" val="20001"/>
                    </a:ext>
                  </a:extLst>
                </a:gridCol>
                <a:gridCol w="1131488">
                  <a:extLst>
                    <a:ext uri="{9D8B030D-6E8A-4147-A177-3AD203B41FA5}">
                      <a16:colId xmlns:a16="http://schemas.microsoft.com/office/drawing/2014/main" val="20002"/>
                    </a:ext>
                  </a:extLst>
                </a:gridCol>
                <a:gridCol w="1150496">
                  <a:extLst>
                    <a:ext uri="{9D8B030D-6E8A-4147-A177-3AD203B41FA5}">
                      <a16:colId xmlns:a16="http://schemas.microsoft.com/office/drawing/2014/main" val="20003"/>
                    </a:ext>
                  </a:extLst>
                </a:gridCol>
                <a:gridCol w="1757164">
                  <a:extLst>
                    <a:ext uri="{9D8B030D-6E8A-4147-A177-3AD203B41FA5}">
                      <a16:colId xmlns:a16="http://schemas.microsoft.com/office/drawing/2014/main" val="20004"/>
                    </a:ext>
                  </a:extLst>
                </a:gridCol>
                <a:gridCol w="393325">
                  <a:extLst>
                    <a:ext uri="{9D8B030D-6E8A-4147-A177-3AD203B41FA5}">
                      <a16:colId xmlns:a16="http://schemas.microsoft.com/office/drawing/2014/main" val="20005"/>
                    </a:ext>
                  </a:extLst>
                </a:gridCol>
              </a:tblGrid>
              <a:tr h="370840">
                <a:tc>
                  <a:txBody>
                    <a:bodyPr/>
                    <a:lstStyle/>
                    <a:p>
                      <a:pPr algn="ctr" rtl="1"/>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مالک</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تأسیس</a:t>
                      </a:r>
                      <a:r>
                        <a:rPr lang="en-US" sz="2400" dirty="0">
                          <a:latin typeface="IRMitra" panose="02000506000000020002" pitchFamily="2" charset="-78"/>
                          <a:cs typeface="B Nazanin" panose="00000400000000000000" pitchFamily="2" charset="-78"/>
                        </a:rPr>
                        <a:t> </a:t>
                      </a:r>
                      <a:r>
                        <a:rPr lang="fa-IR" sz="2400" dirty="0">
                          <a:latin typeface="IRMitra" panose="02000506000000020002" pitchFamily="2" charset="-78"/>
                          <a:cs typeface="B Nazanin" panose="00000400000000000000" pitchFamily="2" charset="-78"/>
                        </a:rPr>
                        <a:t>(م)</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تأسیس</a:t>
                      </a:r>
                      <a:r>
                        <a:rPr lang="en-US" sz="2400" dirty="0">
                          <a:latin typeface="IRMitra" panose="02000506000000020002" pitchFamily="2" charset="-78"/>
                          <a:cs typeface="B Nazanin" panose="00000400000000000000" pitchFamily="2" charset="-78"/>
                        </a:rPr>
                        <a:t> </a:t>
                      </a:r>
                      <a:r>
                        <a:rPr lang="fa-IR" sz="2400" dirty="0">
                          <a:latin typeface="IRMitra" panose="02000506000000020002" pitchFamily="2" charset="-78"/>
                          <a:cs typeface="B Nazanin" panose="00000400000000000000" pitchFamily="2" charset="-78"/>
                        </a:rPr>
                        <a:t>(ش)</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نام</a:t>
                      </a:r>
                      <a:r>
                        <a:rPr lang="fa-IR" sz="2400" baseline="0" dirty="0">
                          <a:latin typeface="IRMitra" panose="02000506000000020002" pitchFamily="2" charset="-78"/>
                          <a:cs typeface="B Nazanin" panose="00000400000000000000" pitchFamily="2" charset="-78"/>
                        </a:rPr>
                        <a:t> بانک</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endParaRPr lang="en-US" sz="24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0"/>
                  </a:ext>
                </a:extLst>
              </a:tr>
              <a:tr h="370840">
                <a:tc>
                  <a:txBody>
                    <a:bodyPr/>
                    <a:lstStyle/>
                    <a:p>
                      <a:pPr algn="ctr" rtl="1"/>
                      <a:r>
                        <a:rPr lang="fa-IR" sz="2400" dirty="0">
                          <a:latin typeface="IRMitra" panose="02000506000000020002" pitchFamily="2" charset="-78"/>
                          <a:cs typeface="B Nazanin" panose="00000400000000000000" pitchFamily="2" charset="-78"/>
                        </a:rPr>
                        <a:t>ناصرالدین شاه</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کمپانی هند شرقی</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١٨٨٧</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١٢۶۶</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بانک جدید شرق</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a:t>
                      </a:r>
                      <a:endParaRPr lang="en-US" sz="24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1"/>
                  </a:ext>
                </a:extLst>
              </a:tr>
              <a:tr h="370840">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sz="2400" dirty="0">
                          <a:latin typeface="IRMitra" panose="02000506000000020002" pitchFamily="2" charset="-78"/>
                          <a:cs typeface="B Nazanin" panose="00000400000000000000" pitchFamily="2" charset="-78"/>
                        </a:rPr>
                        <a:t>ناصرالدین شاه</a:t>
                      </a:r>
                      <a:endParaRPr lang="en-US" sz="2400" dirty="0">
                        <a:latin typeface="IRMitra" panose="02000506000000020002" pitchFamily="2" charset="-78"/>
                        <a:cs typeface="B Nazanin" panose="00000400000000000000" pitchFamily="2" charset="-78"/>
                      </a:endParaRPr>
                    </a:p>
                    <a:p>
                      <a:pPr algn="ctr" rtl="1"/>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رویتر انگلیسی</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١٨٨٩</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١٢۶٧</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بانک شاهنشاهی</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٢</a:t>
                      </a:r>
                      <a:endParaRPr lang="en-US" sz="24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2"/>
                  </a:ext>
                </a:extLst>
              </a:tr>
              <a:tr h="370840">
                <a:tc>
                  <a:txBody>
                    <a:bodyPr/>
                    <a:lstStyle/>
                    <a:p>
                      <a:pPr algn="ctr" rtl="1"/>
                      <a:r>
                        <a:rPr lang="fa-IR" sz="2400" dirty="0">
                          <a:latin typeface="IRMitra" panose="02000506000000020002" pitchFamily="2" charset="-78"/>
                          <a:cs typeface="B Nazanin" panose="00000400000000000000" pitchFamily="2" charset="-78"/>
                        </a:rPr>
                        <a:t>ناصرالدین شاه</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پولیاکوف روس</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١٨٩٠</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١٢۶٩</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بانک استقراضی ایران</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٣</a:t>
                      </a:r>
                      <a:endParaRPr lang="en-US" sz="24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3"/>
                  </a:ext>
                </a:extLst>
              </a:tr>
              <a:tr h="370840">
                <a:tc>
                  <a:txBody>
                    <a:bodyPr/>
                    <a:lstStyle/>
                    <a:p>
                      <a:pPr algn="ctr" rtl="1"/>
                      <a:r>
                        <a:rPr lang="fa-IR" sz="2400" dirty="0">
                          <a:latin typeface="IRMitra" panose="02000506000000020002" pitchFamily="2" charset="-78"/>
                          <a:cs typeface="B Nazanin" panose="00000400000000000000" pitchFamily="2" charset="-78"/>
                        </a:rPr>
                        <a:t>احمدشاه</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دولت عثمانی</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١٩٢٢</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١٣٠١</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بانک عثمانی</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۴</a:t>
                      </a:r>
                      <a:endParaRPr lang="en-US" sz="24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2751426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B5DC79-BB03-D25A-322D-3DA6357E1DE4}"/>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4B9E88-C894-B9DF-7143-505ADA2409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8D30F721-1A78-1E6E-B288-DC7AA8F09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D7D36FC-8B4E-12BB-99D1-8611754DA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2D78CEC-07E6-5935-11D5-A1459EA3B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66E6CF85-C07E-F0C1-19A9-333C41807A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1C072DF-73D0-5415-A0D3-68717215F321}"/>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err="1">
                <a:solidFill>
                  <a:srgbClr val="FFFFFF"/>
                </a:solidFill>
                <a:cs typeface="B Titr" panose="00000700000000000000" pitchFamily="2" charset="-78"/>
              </a:rPr>
              <a:t>ممیزه‌های</a:t>
            </a:r>
            <a:r>
              <a:rPr lang="fa-IR" sz="4000" dirty="0">
                <a:solidFill>
                  <a:srgbClr val="FFFFFF"/>
                </a:solidFill>
                <a:cs typeface="B Titr" panose="00000700000000000000" pitchFamily="2" charset="-78"/>
              </a:rPr>
              <a:t> هر مکتب اقتصادی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7D124DAB-5A0A-1AA4-018D-0D7BFC9BDFCD}"/>
              </a:ext>
            </a:extLst>
          </p:cNvPr>
          <p:cNvSpPr>
            <a:spLocks noGrp="1"/>
          </p:cNvSpPr>
          <p:nvPr>
            <p:ph idx="1"/>
          </p:nvPr>
        </p:nvSpPr>
        <p:spPr>
          <a:xfrm>
            <a:off x="4495807" y="478712"/>
            <a:ext cx="6857992" cy="5777363"/>
          </a:xfrm>
        </p:spPr>
        <p:txBody>
          <a:bodyPr anchor="ctr">
            <a:normAutofit/>
          </a:bodyPr>
          <a:lstStyle/>
          <a:p>
            <a:pPr marL="282575" indent="-282575" algn="just">
              <a:lnSpc>
                <a:spcPct val="100000"/>
              </a:lnSpc>
            </a:pPr>
            <a:r>
              <a:rPr lang="en-US" sz="3200" b="1" dirty="0">
                <a:cs typeface="B Nazanin" panose="00000400000000000000" pitchFamily="2" charset="-78"/>
              </a:rPr>
              <a:t>Mode of allocation of resource</a:t>
            </a:r>
          </a:p>
          <a:p>
            <a:pPr marL="282575" indent="-282575" algn="just">
              <a:lnSpc>
                <a:spcPct val="100000"/>
              </a:lnSpc>
            </a:pPr>
            <a:r>
              <a:rPr lang="en-US" sz="3200" b="1" dirty="0">
                <a:cs typeface="B Nazanin" panose="00000400000000000000" pitchFamily="2" charset="-78"/>
              </a:rPr>
              <a:t>Mode of production</a:t>
            </a:r>
          </a:p>
          <a:p>
            <a:pPr marL="282575" indent="-282575" algn="just">
              <a:lnSpc>
                <a:spcPct val="100000"/>
              </a:lnSpc>
            </a:pPr>
            <a:r>
              <a:rPr lang="en-US" sz="3200" b="1" dirty="0">
                <a:cs typeface="B Nazanin" panose="00000400000000000000" pitchFamily="2" charset="-78"/>
              </a:rPr>
              <a:t>Mode of </a:t>
            </a:r>
            <a:r>
              <a:rPr lang="en-US" sz="3200" b="1" dirty="0" err="1">
                <a:cs typeface="B Nazanin" panose="00000400000000000000" pitchFamily="2" charset="-78"/>
              </a:rPr>
              <a:t>monitarization</a:t>
            </a:r>
            <a:endParaRPr lang="en-US" sz="3200" b="1" dirty="0">
              <a:cs typeface="B Nazanin" panose="00000400000000000000" pitchFamily="2" charset="-78"/>
            </a:endParaRPr>
          </a:p>
          <a:p>
            <a:pPr marL="282575" indent="-282575" algn="just">
              <a:lnSpc>
                <a:spcPct val="100000"/>
              </a:lnSpc>
            </a:pPr>
            <a:r>
              <a:rPr lang="en-US" sz="3200" b="1" dirty="0">
                <a:cs typeface="B Nazanin" panose="00000400000000000000" pitchFamily="2" charset="-78"/>
              </a:rPr>
              <a:t>Mode of consumption</a:t>
            </a:r>
          </a:p>
          <a:p>
            <a:pPr marL="282575" indent="-282575" algn="just">
              <a:lnSpc>
                <a:spcPct val="100000"/>
              </a:lnSpc>
            </a:pPr>
            <a:r>
              <a:rPr lang="en-US" sz="3200" b="1" dirty="0">
                <a:cs typeface="B Nazanin" panose="00000400000000000000" pitchFamily="2" charset="-78"/>
              </a:rPr>
              <a:t>Value theory</a:t>
            </a:r>
          </a:p>
          <a:p>
            <a:pPr marL="282575" indent="-282575" algn="just">
              <a:lnSpc>
                <a:spcPct val="100000"/>
              </a:lnSpc>
            </a:pPr>
            <a:r>
              <a:rPr lang="en-US" sz="3200" b="1" dirty="0">
                <a:cs typeface="B Nazanin" panose="00000400000000000000" pitchFamily="2" charset="-78"/>
              </a:rPr>
              <a:t>Mode of distribution</a:t>
            </a:r>
          </a:p>
          <a:p>
            <a:pPr marL="282575" indent="-282575" algn="just">
              <a:lnSpc>
                <a:spcPct val="100000"/>
              </a:lnSpc>
            </a:pPr>
            <a:r>
              <a:rPr lang="en-US" sz="3200" b="1" dirty="0">
                <a:cs typeface="B Nazanin" panose="00000400000000000000" pitchFamily="2" charset="-78"/>
              </a:rPr>
              <a:t>Mode of commerce</a:t>
            </a:r>
          </a:p>
        </p:txBody>
      </p:sp>
      <p:pic>
        <p:nvPicPr>
          <p:cNvPr id="2050" name="Picture 2" descr="Economics Teacher Mode Off | Creative Economics Teacher&quot; Poster for Sale by  YAHIA-14 | Redbubble">
            <a:extLst>
              <a:ext uri="{FF2B5EF4-FFF2-40B4-BE49-F238E27FC236}">
                <a16:creationId xmlns:a16="http://schemas.microsoft.com/office/drawing/2014/main" id="{6ECB2421-AFCC-194A-81E0-DF623924FC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31329" y="2033053"/>
            <a:ext cx="2463800" cy="3289300"/>
          </a:xfrm>
          <a:prstGeom prst="rect">
            <a:avLst/>
          </a:prstGeom>
          <a:noFill/>
          <a:effectLst>
            <a:softEdge rad="496699"/>
          </a:effectLst>
          <a:scene3d>
            <a:camera prst="orthographicFront"/>
            <a:lightRig rig="threePt" dir="t"/>
          </a:scene3d>
          <a:sp3d>
            <a:bevelT prst="slope"/>
            <a:bevelB prst="slope"/>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3141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7A8FC5-BFA9-015C-49FF-09A2AFC53D44}"/>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392BD38-DEB3-640D-DD81-75FF9BD6F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725F40F-142D-B8E2-FBBF-98156B8BA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FAB9FC1-39FE-1E1D-9FA6-18889E51E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160C101D-4CDD-8961-B399-32A222ED50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4FBF2890-64B2-204A-7CD6-DBBC18ED8A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204499E-4200-FA08-0740-546B55063769}"/>
              </a:ext>
            </a:extLst>
          </p:cNvPr>
          <p:cNvSpPr>
            <a:spLocks noGrp="1"/>
          </p:cNvSpPr>
          <p:nvPr>
            <p:ph type="title"/>
          </p:nvPr>
        </p:nvSpPr>
        <p:spPr>
          <a:xfrm>
            <a:off x="660041" y="1868270"/>
            <a:ext cx="2880828" cy="3970741"/>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مد تولیدی در ایران (تأسیس </a:t>
            </a:r>
            <a:r>
              <a:rPr lang="fa-IR" sz="4000" dirty="0" err="1">
                <a:solidFill>
                  <a:srgbClr val="FFFFFF"/>
                </a:solidFill>
                <a:cs typeface="B Titr" panose="00000700000000000000" pitchFamily="2" charset="-78"/>
              </a:rPr>
              <a:t>کارخانه‌ها</a:t>
            </a:r>
            <a:r>
              <a:rPr lang="fa-IR" sz="4000" dirty="0">
                <a:solidFill>
                  <a:srgbClr val="FFFFFF"/>
                </a:solidFill>
                <a:cs typeface="B Titr" panose="00000700000000000000" pitchFamily="2" charset="-78"/>
              </a:rPr>
              <a:t>) در دوران قاجار</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DAF71E00-9C76-B679-5968-EE915251033E}"/>
              </a:ext>
            </a:extLst>
          </p:cNvPr>
          <p:cNvSpPr>
            <a:spLocks noGrp="1"/>
          </p:cNvSpPr>
          <p:nvPr>
            <p:ph idx="1"/>
          </p:nvPr>
        </p:nvSpPr>
        <p:spPr>
          <a:xfrm>
            <a:off x="4241442" y="361813"/>
            <a:ext cx="7112357" cy="6196869"/>
          </a:xfrm>
        </p:spPr>
        <p:txBody>
          <a:bodyPr anchor="ctr">
            <a:normAutofit fontScale="85000" lnSpcReduction="20000"/>
          </a:bodyPr>
          <a:lstStyle/>
          <a:p>
            <a:pPr marL="282575" indent="-282575" algn="just" rtl="1">
              <a:lnSpc>
                <a:spcPct val="100000"/>
              </a:lnSpc>
            </a:pPr>
            <a:r>
              <a:rPr lang="fa-IR" sz="3200" dirty="0">
                <a:cs typeface="B Nazanin" panose="00000400000000000000" pitchFamily="2" charset="-78"/>
              </a:rPr>
              <a:t>نماد مد تولیدی صنعتی (تولید انبوه تکنولوژیک) در ایران، حاج محمد حسن امین </a:t>
            </a:r>
            <a:r>
              <a:rPr lang="fa-IR" sz="3200" dirty="0" err="1">
                <a:cs typeface="B Nazanin" panose="00000400000000000000" pitchFamily="2" charset="-78"/>
              </a:rPr>
              <a:t>الضرب</a:t>
            </a:r>
            <a:r>
              <a:rPr lang="fa-IR" sz="3200" dirty="0">
                <a:cs typeface="B Nazanin" panose="00000400000000000000" pitchFamily="2" charset="-78"/>
              </a:rPr>
              <a:t> است که اولین پیشنهاد برای تأسیس بانک نیز از جانب او طرح و البته توسط دربار رد شد. </a:t>
            </a:r>
          </a:p>
          <a:p>
            <a:pPr marL="282575" indent="-282575" algn="just" rtl="1">
              <a:lnSpc>
                <a:spcPct val="100000"/>
              </a:lnSpc>
            </a:pPr>
            <a:r>
              <a:rPr lang="fa-IR" sz="3200" dirty="0">
                <a:cs typeface="B Nazanin" panose="00000400000000000000" pitchFamily="2" charset="-78"/>
              </a:rPr>
              <a:t>او بعدها توانست با استفاده از ثروت فراوان و ارتباطات وثیق خود، </a:t>
            </a:r>
            <a:r>
              <a:rPr lang="fa-IR" sz="3200" dirty="0" err="1">
                <a:cs typeface="B Nazanin" panose="00000400000000000000" pitchFamily="2" charset="-78"/>
              </a:rPr>
              <a:t>کارخانه‌هایی</a:t>
            </a:r>
            <a:r>
              <a:rPr lang="fa-IR" sz="3200" dirty="0">
                <a:cs typeface="B Nazanin" panose="00000400000000000000" pitchFamily="2" charset="-78"/>
              </a:rPr>
              <a:t> را در ایران </a:t>
            </a:r>
            <a:r>
              <a:rPr lang="fa-IR" sz="3200" dirty="0" err="1">
                <a:cs typeface="B Nazanin" panose="00000400000000000000" pitchFamily="2" charset="-78"/>
              </a:rPr>
              <a:t>راه‌اندازی</a:t>
            </a:r>
            <a:r>
              <a:rPr lang="fa-IR" sz="3200" dirty="0">
                <a:cs typeface="B Nazanin" panose="00000400000000000000" pitchFamily="2" charset="-78"/>
              </a:rPr>
              <a:t> کند. این فرایند به شکلی </a:t>
            </a:r>
            <a:r>
              <a:rPr lang="fa-IR" sz="3200" dirty="0" err="1">
                <a:cs typeface="B Nazanin" panose="00000400000000000000" pitchFamily="2" charset="-78"/>
              </a:rPr>
              <a:t>ضعیف‌تر</a:t>
            </a:r>
            <a:r>
              <a:rPr lang="fa-IR" sz="3200" dirty="0">
                <a:cs typeface="B Nazanin" panose="00000400000000000000" pitchFamily="2" charset="-78"/>
              </a:rPr>
              <a:t> توسط فرزندش محمد حسین </a:t>
            </a:r>
            <a:r>
              <a:rPr lang="fa-IR" sz="3200" dirty="0" err="1">
                <a:cs typeface="B Nazanin" panose="00000400000000000000" pitchFamily="2" charset="-78"/>
              </a:rPr>
              <a:t>امین‌الضرب</a:t>
            </a:r>
            <a:r>
              <a:rPr lang="fa-IR" sz="3200" dirty="0">
                <a:cs typeface="B Nazanin" panose="00000400000000000000" pitchFamily="2" charset="-78"/>
              </a:rPr>
              <a:t> ادامه پیدا کرد. </a:t>
            </a:r>
          </a:p>
          <a:p>
            <a:pPr lvl="1" algn="just" rtl="1">
              <a:lnSpc>
                <a:spcPct val="100000"/>
              </a:lnSpc>
              <a:buFont typeface="Wingdings" panose="05000000000000000000" pitchFamily="2" charset="2"/>
              <a:buChar char="ü"/>
            </a:pPr>
            <a:r>
              <a:rPr lang="fa-IR" sz="2800" dirty="0">
                <a:cs typeface="B Nazanin" panose="00000400000000000000" pitchFamily="2" charset="-78"/>
              </a:rPr>
              <a:t> </a:t>
            </a:r>
            <a:r>
              <a:rPr lang="fa-IR" sz="2800" dirty="0" err="1">
                <a:cs typeface="B Nazanin" panose="00000400000000000000" pitchFamily="2" charset="-78"/>
              </a:rPr>
              <a:t>ايجاد</a:t>
            </a:r>
            <a:r>
              <a:rPr lang="fa-IR" sz="2800" dirty="0">
                <a:cs typeface="B Nazanin" panose="00000400000000000000" pitchFamily="2" charset="-78"/>
              </a:rPr>
              <a:t> خط راه آهن </a:t>
            </a:r>
            <a:r>
              <a:rPr lang="fa-IR" sz="2800" dirty="0" err="1">
                <a:cs typeface="B Nazanin" panose="00000400000000000000" pitchFamily="2" charset="-78"/>
              </a:rPr>
              <a:t>بين</a:t>
            </a:r>
            <a:r>
              <a:rPr lang="fa-IR" sz="2800" dirty="0">
                <a:cs typeface="B Nazanin" panose="00000400000000000000" pitchFamily="2" charset="-78"/>
              </a:rPr>
              <a:t> </a:t>
            </a:r>
            <a:r>
              <a:rPr lang="fa-IR" sz="2800" dirty="0" err="1">
                <a:cs typeface="B Nazanin" panose="00000400000000000000" pitchFamily="2" charset="-78"/>
              </a:rPr>
              <a:t>محمودآباد</a:t>
            </a:r>
            <a:r>
              <a:rPr lang="fa-IR" sz="2800" dirty="0">
                <a:cs typeface="B Nazanin" panose="00000400000000000000" pitchFamily="2" charset="-78"/>
              </a:rPr>
              <a:t> و آمل ۱۳08ق</a:t>
            </a:r>
          </a:p>
          <a:p>
            <a:pPr lvl="1" algn="just" rtl="1">
              <a:lnSpc>
                <a:spcPct val="100000"/>
              </a:lnSpc>
              <a:buFont typeface="Wingdings" panose="05000000000000000000" pitchFamily="2" charset="2"/>
              <a:buChar char="ü"/>
            </a:pPr>
            <a:r>
              <a:rPr lang="fa-IR" sz="2800" dirty="0">
                <a:cs typeface="B Nazanin" panose="00000400000000000000" pitchFamily="2" charset="-78"/>
              </a:rPr>
              <a:t> احداث کارخانه برق</a:t>
            </a:r>
          </a:p>
          <a:p>
            <a:pPr lvl="1" algn="just" rtl="1">
              <a:lnSpc>
                <a:spcPct val="100000"/>
              </a:lnSpc>
              <a:buFont typeface="Wingdings" panose="05000000000000000000" pitchFamily="2" charset="2"/>
              <a:buChar char="ü"/>
            </a:pPr>
            <a:r>
              <a:rPr lang="fa-IR" sz="2800" dirty="0">
                <a:cs typeface="B Nazanin" panose="00000400000000000000" pitchFamily="2" charset="-78"/>
              </a:rPr>
              <a:t> احداث کارخانه </a:t>
            </a:r>
            <a:r>
              <a:rPr lang="fa-IR" sz="2800" dirty="0" err="1">
                <a:cs typeface="B Nazanin" panose="00000400000000000000" pitchFamily="2" charset="-78"/>
              </a:rPr>
              <a:t>بلورسازي</a:t>
            </a:r>
            <a:r>
              <a:rPr lang="fa-IR" sz="2800" dirty="0">
                <a:cs typeface="B Nazanin" panose="00000400000000000000" pitchFamily="2" charset="-78"/>
              </a:rPr>
              <a:t> ۱۳۰۵ق</a:t>
            </a:r>
          </a:p>
          <a:p>
            <a:pPr lvl="1" algn="just" rtl="1">
              <a:lnSpc>
                <a:spcPct val="100000"/>
              </a:lnSpc>
              <a:buFont typeface="Wingdings" panose="05000000000000000000" pitchFamily="2" charset="2"/>
              <a:buChar char="ü"/>
            </a:pPr>
            <a:r>
              <a:rPr lang="fa-IR" sz="2800" dirty="0">
                <a:cs typeface="B Nazanin" panose="00000400000000000000" pitchFamily="2" charset="-78"/>
              </a:rPr>
              <a:t> </a:t>
            </a:r>
            <a:r>
              <a:rPr lang="fa-IR" sz="2800" dirty="0" err="1">
                <a:cs typeface="B Nazanin" panose="00000400000000000000" pitchFamily="2" charset="-78"/>
              </a:rPr>
              <a:t>تأسيس</a:t>
            </a:r>
            <a:r>
              <a:rPr lang="fa-IR" sz="2800" dirty="0">
                <a:cs typeface="B Nazanin" panose="00000400000000000000" pitchFamily="2" charset="-78"/>
              </a:rPr>
              <a:t> کارخانه </a:t>
            </a:r>
            <a:r>
              <a:rPr lang="fa-IR" sz="2800" dirty="0" err="1">
                <a:cs typeface="B Nazanin" panose="00000400000000000000" pitchFamily="2" charset="-78"/>
              </a:rPr>
              <a:t>چيني</a:t>
            </a:r>
            <a:r>
              <a:rPr lang="fa-IR" sz="2800" dirty="0">
                <a:cs typeface="B Nazanin" panose="00000400000000000000" pitchFamily="2" charset="-78"/>
              </a:rPr>
              <a:t> </a:t>
            </a:r>
            <a:r>
              <a:rPr lang="fa-IR" sz="2800" dirty="0" err="1">
                <a:cs typeface="B Nazanin" panose="00000400000000000000" pitchFamily="2" charset="-78"/>
              </a:rPr>
              <a:t>سازي</a:t>
            </a:r>
            <a:r>
              <a:rPr lang="fa-IR" sz="2800" dirty="0">
                <a:cs typeface="B Nazanin" panose="00000400000000000000" pitchFamily="2" charset="-78"/>
              </a:rPr>
              <a:t> در تهران</a:t>
            </a:r>
          </a:p>
          <a:p>
            <a:pPr lvl="1" algn="just" rtl="1">
              <a:lnSpc>
                <a:spcPct val="100000"/>
              </a:lnSpc>
              <a:buFont typeface="Wingdings" panose="05000000000000000000" pitchFamily="2" charset="2"/>
              <a:buChar char="ü"/>
            </a:pPr>
            <a:r>
              <a:rPr lang="fa-IR" sz="2800" dirty="0">
                <a:cs typeface="B Nazanin" panose="00000400000000000000" pitchFamily="2" charset="-78"/>
              </a:rPr>
              <a:t> </a:t>
            </a:r>
            <a:r>
              <a:rPr lang="fa-IR" sz="2800" dirty="0" err="1">
                <a:cs typeface="B Nazanin" panose="00000400000000000000" pitchFamily="2" charset="-78"/>
              </a:rPr>
              <a:t>ايجاد</a:t>
            </a:r>
            <a:r>
              <a:rPr lang="fa-IR" sz="2800" dirty="0">
                <a:cs typeface="B Nazanin" panose="00000400000000000000" pitchFamily="2" charset="-78"/>
              </a:rPr>
              <a:t> کارخانه </a:t>
            </a:r>
            <a:r>
              <a:rPr lang="fa-IR" sz="2800" dirty="0" err="1">
                <a:cs typeface="B Nazanin" panose="00000400000000000000" pitchFamily="2" charset="-78"/>
              </a:rPr>
              <a:t>ابريشم</a:t>
            </a:r>
            <a:r>
              <a:rPr lang="fa-IR" sz="2800" dirty="0">
                <a:cs typeface="B Nazanin" panose="00000400000000000000" pitchFamily="2" charset="-78"/>
              </a:rPr>
              <a:t> </a:t>
            </a:r>
            <a:r>
              <a:rPr lang="fa-IR" sz="2800" dirty="0" err="1">
                <a:cs typeface="B Nazanin" panose="00000400000000000000" pitchFamily="2" charset="-78"/>
              </a:rPr>
              <a:t>تابي</a:t>
            </a:r>
            <a:r>
              <a:rPr lang="fa-IR" sz="2800" dirty="0">
                <a:cs typeface="B Nazanin" panose="00000400000000000000" pitchFamily="2" charset="-78"/>
              </a:rPr>
              <a:t> و </a:t>
            </a:r>
            <a:r>
              <a:rPr lang="fa-IR" sz="2800" dirty="0" err="1">
                <a:cs typeface="B Nazanin" panose="00000400000000000000" pitchFamily="2" charset="-78"/>
              </a:rPr>
              <a:t>ابريشم</a:t>
            </a:r>
            <a:r>
              <a:rPr lang="fa-IR" sz="2800" dirty="0">
                <a:cs typeface="B Nazanin" panose="00000400000000000000" pitchFamily="2" charset="-78"/>
              </a:rPr>
              <a:t> </a:t>
            </a:r>
            <a:r>
              <a:rPr lang="fa-IR" sz="2800" dirty="0" err="1">
                <a:cs typeface="B Nazanin" panose="00000400000000000000" pitchFamily="2" charset="-78"/>
              </a:rPr>
              <a:t>بافي</a:t>
            </a:r>
            <a:endParaRPr lang="fa-IR" sz="2800" dirty="0">
              <a:cs typeface="B Nazanin" panose="00000400000000000000" pitchFamily="2" charset="-78"/>
            </a:endParaRPr>
          </a:p>
          <a:p>
            <a:pPr lvl="1" algn="just" rtl="1">
              <a:lnSpc>
                <a:spcPct val="100000"/>
              </a:lnSpc>
              <a:buFont typeface="Wingdings" panose="05000000000000000000" pitchFamily="2" charset="2"/>
              <a:buChar char="ü"/>
            </a:pPr>
            <a:r>
              <a:rPr lang="fa-IR" sz="2800" dirty="0">
                <a:cs typeface="B Nazanin" panose="00000400000000000000" pitchFamily="2" charset="-78"/>
              </a:rPr>
              <a:t> </a:t>
            </a:r>
            <a:r>
              <a:rPr lang="fa-IR" sz="2800" dirty="0" err="1">
                <a:cs typeface="B Nazanin" panose="00000400000000000000" pitchFamily="2" charset="-78"/>
              </a:rPr>
              <a:t>بناي</a:t>
            </a:r>
            <a:r>
              <a:rPr lang="fa-IR" sz="2800" dirty="0">
                <a:cs typeface="B Nazanin" panose="00000400000000000000" pitchFamily="2" charset="-78"/>
              </a:rPr>
              <a:t> </a:t>
            </a:r>
            <a:r>
              <a:rPr lang="fa-IR" sz="2800" dirty="0" err="1">
                <a:cs typeface="B Nazanin" panose="00000400000000000000" pitchFamily="2" charset="-78"/>
              </a:rPr>
              <a:t>کاروانسراي</a:t>
            </a:r>
            <a:r>
              <a:rPr lang="fa-IR" sz="2800" dirty="0">
                <a:cs typeface="B Nazanin" panose="00000400000000000000" pitchFamily="2" charset="-78"/>
              </a:rPr>
              <a:t> حسن آباد </a:t>
            </a:r>
            <a:r>
              <a:rPr lang="fa-IR" sz="2800" dirty="0" err="1">
                <a:cs typeface="B Nazanin" panose="00000400000000000000" pitchFamily="2" charset="-78"/>
              </a:rPr>
              <a:t>ميان</a:t>
            </a:r>
            <a:r>
              <a:rPr lang="fa-IR" sz="2800" dirty="0">
                <a:cs typeface="B Nazanin" panose="00000400000000000000" pitchFamily="2" charset="-78"/>
              </a:rPr>
              <a:t> راه تهران – قم</a:t>
            </a:r>
          </a:p>
          <a:p>
            <a:pPr lvl="1" algn="just" rtl="1">
              <a:lnSpc>
                <a:spcPct val="100000"/>
              </a:lnSpc>
              <a:buFont typeface="Wingdings" panose="05000000000000000000" pitchFamily="2" charset="2"/>
              <a:buChar char="ü"/>
            </a:pPr>
            <a:r>
              <a:rPr lang="fa-IR" sz="2800" dirty="0">
                <a:cs typeface="B Nazanin" panose="00000400000000000000" pitchFamily="2" charset="-78"/>
              </a:rPr>
              <a:t> ساخت راه </a:t>
            </a:r>
            <a:r>
              <a:rPr lang="fa-IR" sz="2800" dirty="0" err="1">
                <a:cs typeface="B Nazanin" panose="00000400000000000000" pitchFamily="2" charset="-78"/>
              </a:rPr>
              <a:t>افجه</a:t>
            </a:r>
            <a:r>
              <a:rPr lang="fa-IR" sz="2800" dirty="0">
                <a:cs typeface="B Nazanin" panose="00000400000000000000" pitchFamily="2" charset="-78"/>
              </a:rPr>
              <a:t> به تهران</a:t>
            </a:r>
          </a:p>
          <a:p>
            <a:pPr lvl="1" algn="just" rtl="1">
              <a:lnSpc>
                <a:spcPct val="100000"/>
              </a:lnSpc>
              <a:buFont typeface="Wingdings" panose="05000000000000000000" pitchFamily="2" charset="2"/>
              <a:buChar char="ü"/>
            </a:pPr>
            <a:r>
              <a:rPr lang="fa-IR" sz="2800" dirty="0">
                <a:cs typeface="B Nazanin" panose="00000400000000000000" pitchFamily="2" charset="-78"/>
              </a:rPr>
              <a:t> </a:t>
            </a:r>
            <a:r>
              <a:rPr lang="fa-IR" sz="2800" dirty="0" err="1">
                <a:cs typeface="B Nazanin" panose="00000400000000000000" pitchFamily="2" charset="-78"/>
              </a:rPr>
              <a:t>پيشنهاد</a:t>
            </a:r>
            <a:r>
              <a:rPr lang="fa-IR" sz="2800" dirty="0">
                <a:cs typeface="B Nazanin" panose="00000400000000000000" pitchFamily="2" charset="-78"/>
              </a:rPr>
              <a:t> </a:t>
            </a:r>
            <a:r>
              <a:rPr lang="fa-IR" sz="2800" dirty="0" err="1">
                <a:cs typeface="B Nazanin" panose="00000400000000000000" pitchFamily="2" charset="-78"/>
              </a:rPr>
              <a:t>تأسيس</a:t>
            </a:r>
            <a:r>
              <a:rPr lang="fa-IR" sz="2800" dirty="0">
                <a:cs typeface="B Nazanin" panose="00000400000000000000" pitchFamily="2" charset="-78"/>
              </a:rPr>
              <a:t> بانک در ۱۲۹۶ق</a:t>
            </a:r>
          </a:p>
          <a:p>
            <a:pPr lvl="1" algn="just" rtl="1">
              <a:lnSpc>
                <a:spcPct val="100000"/>
              </a:lnSpc>
              <a:buFont typeface="Wingdings" panose="05000000000000000000" pitchFamily="2" charset="2"/>
              <a:buChar char="ü"/>
            </a:pPr>
            <a:r>
              <a:rPr lang="fa-IR" sz="2800" dirty="0">
                <a:cs typeface="B Nazanin" panose="00000400000000000000" pitchFamily="2" charset="-78"/>
              </a:rPr>
              <a:t> </a:t>
            </a:r>
            <a:r>
              <a:rPr lang="fa-IR" sz="2800" dirty="0" err="1">
                <a:cs typeface="B Nazanin" panose="00000400000000000000" pitchFamily="2" charset="-78"/>
              </a:rPr>
              <a:t>پيشنهاد</a:t>
            </a:r>
            <a:r>
              <a:rPr lang="fa-IR" sz="2800" dirty="0">
                <a:cs typeface="B Nazanin" panose="00000400000000000000" pitchFamily="2" charset="-78"/>
              </a:rPr>
              <a:t> احداث </a:t>
            </a:r>
            <a:r>
              <a:rPr lang="fa-IR" sz="2800" dirty="0" err="1">
                <a:cs typeface="B Nazanin" panose="00000400000000000000" pitchFamily="2" charset="-78"/>
              </a:rPr>
              <a:t>اولين</a:t>
            </a:r>
            <a:r>
              <a:rPr lang="fa-IR" sz="2800" dirty="0">
                <a:cs typeface="B Nazanin" panose="00000400000000000000" pitchFamily="2" charset="-78"/>
              </a:rPr>
              <a:t> کارخانه ذوب آهن </a:t>
            </a:r>
            <a:r>
              <a:rPr lang="fa-IR" sz="2800" dirty="0" err="1">
                <a:cs typeface="B Nazanin" panose="00000400000000000000" pitchFamily="2" charset="-78"/>
              </a:rPr>
              <a:t>ايران</a:t>
            </a:r>
            <a:r>
              <a:rPr lang="fa-IR" sz="2800" dirty="0">
                <a:cs typeface="B Nazanin" panose="00000400000000000000" pitchFamily="2" charset="-78"/>
              </a:rPr>
              <a:t> در ۱۳۰۴ق بود که </a:t>
            </a:r>
            <a:r>
              <a:rPr lang="fa-IR" sz="2800" dirty="0" err="1">
                <a:cs typeface="B Nazanin" panose="00000400000000000000" pitchFamily="2" charset="-78"/>
              </a:rPr>
              <a:t>امتياز</a:t>
            </a:r>
            <a:r>
              <a:rPr lang="fa-IR" sz="2800" dirty="0">
                <a:cs typeface="B Nazanin" panose="00000400000000000000" pitchFamily="2" charset="-78"/>
              </a:rPr>
              <a:t> آن را از شاه گرفت، اما موفق به </a:t>
            </a:r>
            <a:r>
              <a:rPr lang="fa-IR" sz="2800" dirty="0" err="1">
                <a:cs typeface="B Nazanin" panose="00000400000000000000" pitchFamily="2" charset="-78"/>
              </a:rPr>
              <a:t>اجراي</a:t>
            </a:r>
            <a:r>
              <a:rPr lang="fa-IR" sz="2800" dirty="0">
                <a:cs typeface="B Nazanin" panose="00000400000000000000" pitchFamily="2" charset="-78"/>
              </a:rPr>
              <a:t> آن نشد نام برد.</a:t>
            </a:r>
          </a:p>
        </p:txBody>
      </p:sp>
    </p:spTree>
    <p:extLst>
      <p:ext uri="{BB962C8B-B14F-4D97-AF65-F5344CB8AC3E}">
        <p14:creationId xmlns:p14="http://schemas.microsoft.com/office/powerpoint/2010/main" val="27909978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5E024E-BD40-871D-4A0C-DC2653BA12BA}"/>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18CFA1B-9841-418F-EEA8-F5CB319F7F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B7A5616-A894-A4D0-EF47-50359287CC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54C7F6B-3E40-7EA0-A9EB-1C6B6D9F4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37357162-E357-E588-4577-0E7EE977BB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12FED878-4B57-86BC-177E-778D7628B9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4BF50A3-4F02-D85D-0C37-51635AA7177C}"/>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تعامل مدهای پولی و تولیدی در ایران</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7D13058C-4C82-47A0-2DEF-BF17BA333B8B}"/>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مدهای تولیدی و پولی در ایران هرگز نتوانستند </a:t>
            </a:r>
            <a:r>
              <a:rPr lang="fa-IR" sz="3200" dirty="0" err="1">
                <a:cs typeface="B Nazanin" panose="00000400000000000000" pitchFamily="2" charset="-78"/>
              </a:rPr>
              <a:t>مقوم</a:t>
            </a:r>
            <a:r>
              <a:rPr lang="fa-IR" sz="3200" dirty="0">
                <a:cs typeface="B Nazanin" panose="00000400000000000000" pitchFamily="2" charset="-78"/>
              </a:rPr>
              <a:t> یکدیگر شوند. چرا که همانگونه که گفته شد، ساخت اجتماعی ایران با تولید انبوه </a:t>
            </a:r>
            <a:r>
              <a:rPr lang="fa-IR" sz="3200" dirty="0" err="1">
                <a:cs typeface="B Nazanin" panose="00000400000000000000" pitchFamily="2" charset="-78"/>
              </a:rPr>
              <a:t>سنخیت</a:t>
            </a:r>
            <a:r>
              <a:rPr lang="fa-IR" sz="3200" dirty="0">
                <a:cs typeface="B Nazanin" panose="00000400000000000000" pitchFamily="2" charset="-78"/>
              </a:rPr>
              <a:t> ندارد. </a:t>
            </a:r>
          </a:p>
          <a:p>
            <a:pPr marL="282575" indent="-282575" algn="just" rtl="1">
              <a:lnSpc>
                <a:spcPct val="100000"/>
              </a:lnSpc>
            </a:pPr>
            <a:r>
              <a:rPr lang="fa-IR" sz="3200" dirty="0">
                <a:cs typeface="B Nazanin" panose="00000400000000000000" pitchFamily="2" charset="-78"/>
              </a:rPr>
              <a:t>لذا بخش پولی </a:t>
            </a:r>
            <a:r>
              <a:rPr lang="fa-IR" sz="3200" dirty="0" err="1">
                <a:cs typeface="B Nazanin" panose="00000400000000000000" pitchFamily="2" charset="-78"/>
              </a:rPr>
              <a:t>به‌جای</a:t>
            </a:r>
            <a:r>
              <a:rPr lang="fa-IR" sz="3200" dirty="0">
                <a:cs typeface="B Nazanin" panose="00000400000000000000" pitchFamily="2" charset="-78"/>
              </a:rPr>
              <a:t> قرار گرفتن در خدمت تولید انبوه، همواره در ساختار </a:t>
            </a:r>
            <a:r>
              <a:rPr lang="fa-IR" sz="3200" dirty="0" err="1">
                <a:cs typeface="B Nazanin" panose="00000400000000000000" pitchFamily="2" charset="-78"/>
              </a:rPr>
              <a:t>رانتی</a:t>
            </a:r>
            <a:r>
              <a:rPr lang="fa-IR" sz="3200" dirty="0">
                <a:cs typeface="B Nazanin" panose="00000400000000000000" pitchFamily="2" charset="-78"/>
              </a:rPr>
              <a:t> دولتی و در میان </a:t>
            </a:r>
            <a:r>
              <a:rPr lang="fa-IR" sz="3200" dirty="0" err="1">
                <a:cs typeface="B Nazanin" panose="00000400000000000000" pitchFamily="2" charset="-78"/>
              </a:rPr>
              <a:t>متنفذین</a:t>
            </a:r>
            <a:r>
              <a:rPr lang="fa-IR" sz="3200" dirty="0">
                <a:cs typeface="B Nazanin" panose="00000400000000000000" pitchFamily="2" charset="-78"/>
              </a:rPr>
              <a:t> به خدمت گرفته شده است. </a:t>
            </a:r>
          </a:p>
          <a:p>
            <a:pPr marL="282575" indent="-282575" algn="just" rtl="1">
              <a:lnSpc>
                <a:spcPct val="100000"/>
              </a:lnSpc>
            </a:pPr>
            <a:r>
              <a:rPr lang="fa-IR" sz="3200" dirty="0">
                <a:cs typeface="B Nazanin" panose="00000400000000000000" pitchFamily="2" charset="-78"/>
              </a:rPr>
              <a:t>اتفاقی که هنوز هم اقتصاد ایران از آن رنج </a:t>
            </a:r>
            <a:r>
              <a:rPr lang="fa-IR" sz="3200" dirty="0" err="1">
                <a:cs typeface="B Nazanin" panose="00000400000000000000" pitchFamily="2" charset="-78"/>
              </a:rPr>
              <a:t>می‌برد</a:t>
            </a:r>
            <a:r>
              <a:rPr lang="fa-IR" sz="3200" dirty="0">
                <a:cs typeface="B Nazanin" panose="00000400000000000000" pitchFamily="2" charset="-78"/>
              </a:rPr>
              <a:t>. </a:t>
            </a:r>
          </a:p>
        </p:txBody>
      </p:sp>
    </p:spTree>
    <p:extLst>
      <p:ext uri="{BB962C8B-B14F-4D97-AF65-F5344CB8AC3E}">
        <p14:creationId xmlns:p14="http://schemas.microsoft.com/office/powerpoint/2010/main" val="37284463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D432D4-2288-7174-6E81-8601EB924DE7}"/>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B6A0C67-8AD3-B5A9-3BEC-7807FFD59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429F9168-9193-3BE6-A3B7-1DD641BE20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DE173AB9-7EE0-0DB5-5D77-98F0B33FB7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B0CE03A6-D171-6191-2E3F-4E0021B9CD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4EB21D94-B8FE-3159-6DA5-41123C7DC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B8C190D-6EBD-8254-CF37-0A3DD66EA5E8}"/>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نتیجه گیری از این بخش</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1B8D3B75-F767-E651-AA88-440AAC8F0ABE}"/>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مدهای تولیدی سرمایه‌داری بدون توجه به </a:t>
            </a:r>
            <a:r>
              <a:rPr lang="fa-IR" sz="3200" dirty="0" err="1">
                <a:cs typeface="B Nazanin" panose="00000400000000000000" pitchFamily="2" charset="-78"/>
              </a:rPr>
              <a:t>ساخت‌های</a:t>
            </a:r>
            <a:r>
              <a:rPr lang="fa-IR" sz="3200" dirty="0">
                <a:cs typeface="B Nazanin" panose="00000400000000000000" pitchFamily="2" charset="-78"/>
              </a:rPr>
              <a:t> اجتماعی و اقتصادی ایران و با </a:t>
            </a:r>
            <a:r>
              <a:rPr lang="fa-IR" sz="3200" dirty="0" err="1">
                <a:cs typeface="B Nazanin" panose="00000400000000000000" pitchFamily="2" charset="-78"/>
              </a:rPr>
              <a:t>گرته‌برداری</a:t>
            </a:r>
            <a:r>
              <a:rPr lang="fa-IR" sz="3200" dirty="0">
                <a:cs typeface="B Nazanin" panose="00000400000000000000" pitchFamily="2" charset="-78"/>
              </a:rPr>
              <a:t> سطحی از دنیای سرمایه‌داری و البته توسط خارجیان در ایران </a:t>
            </a:r>
            <a:r>
              <a:rPr lang="fa-IR" sz="3200" dirty="0" err="1">
                <a:cs typeface="B Nazanin" panose="00000400000000000000" pitchFamily="2" charset="-78"/>
              </a:rPr>
              <a:t>راه‌اندازی</a:t>
            </a:r>
            <a:r>
              <a:rPr lang="fa-IR" sz="3200" dirty="0">
                <a:cs typeface="B Nazanin" panose="00000400000000000000" pitchFamily="2" charset="-78"/>
              </a:rPr>
              <a:t> شدند. و </a:t>
            </a:r>
            <a:r>
              <a:rPr lang="fa-IR" sz="3200" dirty="0" err="1">
                <a:cs typeface="B Nazanin" panose="00000400000000000000" pitchFamily="2" charset="-78"/>
              </a:rPr>
              <a:t>هیچ‌گاه</a:t>
            </a:r>
            <a:r>
              <a:rPr lang="fa-IR" sz="3200" dirty="0">
                <a:cs typeface="B Nazanin" panose="00000400000000000000" pitchFamily="2" charset="-78"/>
              </a:rPr>
              <a:t> نتوانستند کارایی اقتصادی پیدا کنند. </a:t>
            </a:r>
          </a:p>
        </p:txBody>
      </p:sp>
    </p:spTree>
    <p:extLst>
      <p:ext uri="{BB962C8B-B14F-4D97-AF65-F5344CB8AC3E}">
        <p14:creationId xmlns:p14="http://schemas.microsoft.com/office/powerpoint/2010/main" val="42688118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C072C5-D603-7408-EFE9-A86AE7C87D15}"/>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7C29A29-5615-FEBE-18F4-3EE91425B2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E59E080E-40E2-2ED1-8DDE-5526FF9DA1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FAE2DA74-3B1A-ED39-A3CC-44183C65D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814745B8-DC5F-9F7F-2F4D-60CBAD252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DF171DEB-517A-01C2-7AD8-4049B4F674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077328AC-8EF2-4CB6-790E-C568FBFEDA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1AE7D53B-772F-76A8-71B3-69D77C9E2138}"/>
              </a:ext>
            </a:extLst>
          </p:cNvPr>
          <p:cNvSpPr>
            <a:spLocks noGrp="1"/>
          </p:cNvSpPr>
          <p:nvPr>
            <p:ph type="ctrTitle"/>
          </p:nvPr>
        </p:nvSpPr>
        <p:spPr>
          <a:xfrm>
            <a:off x="1314824" y="735106"/>
            <a:ext cx="10053763" cy="2928470"/>
          </a:xfrm>
        </p:spPr>
        <p:txBody>
          <a:bodyPr anchor="b">
            <a:normAutofit/>
          </a:bodyPr>
          <a:lstStyle/>
          <a:p>
            <a:pPr rtl="1">
              <a:lnSpc>
                <a:spcPct val="150000"/>
              </a:lnSpc>
            </a:pPr>
            <a:r>
              <a:rPr lang="fa-IR" sz="4800" dirty="0">
                <a:solidFill>
                  <a:srgbClr val="FFFFFF"/>
                </a:solidFill>
                <a:cs typeface="B Titr" panose="00000700000000000000" pitchFamily="2" charset="-78"/>
              </a:rPr>
              <a:t>مدهای سرمایه‌داری در ایران</a:t>
            </a:r>
            <a:br>
              <a:rPr lang="fa-IR" sz="4800" dirty="0">
                <a:solidFill>
                  <a:srgbClr val="FFFFFF"/>
                </a:solidFill>
                <a:cs typeface="B Titr" panose="00000700000000000000" pitchFamily="2" charset="-78"/>
              </a:rPr>
            </a:br>
            <a:r>
              <a:rPr lang="fa-IR" sz="4800" dirty="0">
                <a:solidFill>
                  <a:srgbClr val="FFFFFF"/>
                </a:solidFill>
                <a:cs typeface="B Titr" panose="00000700000000000000" pitchFamily="2" charset="-78"/>
              </a:rPr>
              <a:t>مد چهارم: مد مصرفی</a:t>
            </a:r>
          </a:p>
        </p:txBody>
      </p:sp>
      <p:sp>
        <p:nvSpPr>
          <p:cNvPr id="3" name="Subtitle 2">
            <a:extLst>
              <a:ext uri="{FF2B5EF4-FFF2-40B4-BE49-F238E27FC236}">
                <a16:creationId xmlns:a16="http://schemas.microsoft.com/office/drawing/2014/main" id="{D1563984-4D78-EDCA-4237-4231722FCD8E}"/>
              </a:ext>
            </a:extLst>
          </p:cNvPr>
          <p:cNvSpPr>
            <a:spLocks noGrp="1"/>
          </p:cNvSpPr>
          <p:nvPr>
            <p:ph type="subTitle" idx="1"/>
          </p:nvPr>
        </p:nvSpPr>
        <p:spPr>
          <a:xfrm>
            <a:off x="1350682" y="4870824"/>
            <a:ext cx="10005951" cy="1458258"/>
          </a:xfrm>
        </p:spPr>
        <p:txBody>
          <a:bodyPr anchor="ctr">
            <a:normAutofit/>
          </a:bodyPr>
          <a:lstStyle/>
          <a:p>
            <a:pPr algn="l"/>
            <a:endParaRPr lang="fa-IR"/>
          </a:p>
        </p:txBody>
      </p:sp>
    </p:spTree>
    <p:extLst>
      <p:ext uri="{BB962C8B-B14F-4D97-AF65-F5344CB8AC3E}">
        <p14:creationId xmlns:p14="http://schemas.microsoft.com/office/powerpoint/2010/main" val="37138715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D31F0C-F4A9-00E4-DE8F-9E4F9F7726C2}"/>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D931C08-6C7D-25F8-7CF6-326181F2C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F92B28F2-FA8F-E25A-B7E5-173041241D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E9F35427-95D1-C0A1-09AB-D91FD829D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1591B428-C03D-76DC-2789-2F772FD557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D721918D-720D-F51A-9440-D3887EF84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EF4F2E4-1B72-CEC2-F9C5-47CC8963AC59}"/>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مد مصرفی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6D60E941-E733-006D-D0A0-B32CC9FEA8E5}"/>
              </a:ext>
            </a:extLst>
          </p:cNvPr>
          <p:cNvSpPr>
            <a:spLocks noGrp="1"/>
          </p:cNvSpPr>
          <p:nvPr>
            <p:ph idx="1"/>
          </p:nvPr>
        </p:nvSpPr>
        <p:spPr>
          <a:xfrm>
            <a:off x="4241442" y="598637"/>
            <a:ext cx="7112357" cy="2782670"/>
          </a:xfrm>
        </p:spPr>
        <p:txBody>
          <a:bodyPr anchor="ctr">
            <a:normAutofit/>
          </a:bodyPr>
          <a:lstStyle/>
          <a:p>
            <a:pPr marL="282575" indent="-282575" algn="just" rtl="1">
              <a:lnSpc>
                <a:spcPct val="100000"/>
              </a:lnSpc>
            </a:pPr>
            <a:r>
              <a:rPr lang="fa-IR" sz="3200" dirty="0" err="1">
                <a:cs typeface="B Nazanin" panose="00000400000000000000" pitchFamily="2" charset="-78"/>
              </a:rPr>
              <a:t>شکل‌گیری</a:t>
            </a:r>
            <a:r>
              <a:rPr lang="fa-IR" sz="3200" dirty="0">
                <a:cs typeface="B Nazanin" panose="00000400000000000000" pitchFamily="2" charset="-78"/>
              </a:rPr>
              <a:t> مد مصرفی در ایران را </a:t>
            </a:r>
            <a:r>
              <a:rPr lang="fa-IR" sz="3200" dirty="0" err="1">
                <a:cs typeface="B Nazanin" panose="00000400000000000000" pitchFamily="2" charset="-78"/>
              </a:rPr>
              <a:t>می‌توان</a:t>
            </a:r>
            <a:r>
              <a:rPr lang="fa-IR" sz="3200" dirty="0">
                <a:cs typeface="B Nazanin" panose="00000400000000000000" pitchFamily="2" charset="-78"/>
              </a:rPr>
              <a:t> همگام با </a:t>
            </a:r>
            <a:r>
              <a:rPr lang="fa-IR" sz="3200" dirty="0" err="1">
                <a:cs typeface="B Nazanin" panose="00000400000000000000" pitchFamily="2" charset="-78"/>
              </a:rPr>
              <a:t>نظریه‌سازی‌های</a:t>
            </a:r>
            <a:r>
              <a:rPr lang="fa-IR" sz="3200" dirty="0">
                <a:cs typeface="B Nazanin" panose="00000400000000000000" pitchFamily="2" charset="-78"/>
              </a:rPr>
              <a:t> </a:t>
            </a:r>
            <a:r>
              <a:rPr lang="fa-IR" sz="3200" dirty="0" err="1">
                <a:cs typeface="B Nazanin" panose="00000400000000000000" pitchFamily="2" charset="-78"/>
              </a:rPr>
              <a:t>کینز</a:t>
            </a:r>
            <a:r>
              <a:rPr lang="fa-IR" sz="3200" dirty="0">
                <a:cs typeface="B Nazanin" panose="00000400000000000000" pitchFamily="2" charset="-78"/>
              </a:rPr>
              <a:t> دانست. در جایی که متأثر از نظریات او، دنیای اروپایی تلاش کرد بخش تقاضا را چه از جانب دولت و چه در خارج از کشور تقویت کند.</a:t>
            </a:r>
          </a:p>
        </p:txBody>
      </p:sp>
      <p:graphicFrame>
        <p:nvGraphicFramePr>
          <p:cNvPr id="3" name="Table 2">
            <a:extLst>
              <a:ext uri="{FF2B5EF4-FFF2-40B4-BE49-F238E27FC236}">
                <a16:creationId xmlns:a16="http://schemas.microsoft.com/office/drawing/2014/main" id="{481B9048-D6C2-B9C8-3357-4541B0764962}"/>
              </a:ext>
            </a:extLst>
          </p:cNvPr>
          <p:cNvGraphicFramePr>
            <a:graphicFrameLocks noGrp="1"/>
          </p:cNvGraphicFramePr>
          <p:nvPr>
            <p:extLst>
              <p:ext uri="{D42A27DB-BD31-4B8C-83A1-F6EECF244321}">
                <p14:modId xmlns:p14="http://schemas.microsoft.com/office/powerpoint/2010/main" val="3203995475"/>
              </p:ext>
            </p:extLst>
          </p:nvPr>
        </p:nvGraphicFramePr>
        <p:xfrm>
          <a:off x="4495807" y="3565408"/>
          <a:ext cx="6752756" cy="2011680"/>
        </p:xfrm>
        <a:graphic>
          <a:graphicData uri="http://schemas.openxmlformats.org/drawingml/2006/table">
            <a:tbl>
              <a:tblPr firstRow="1" bandRow="1">
                <a:tableStyleId>{5C22544A-7EE6-4342-B048-85BDC9FD1C3A}</a:tableStyleId>
              </a:tblPr>
              <a:tblGrid>
                <a:gridCol w="2089207">
                  <a:extLst>
                    <a:ext uri="{9D8B030D-6E8A-4147-A177-3AD203B41FA5}">
                      <a16:colId xmlns:a16="http://schemas.microsoft.com/office/drawing/2014/main" val="20000"/>
                    </a:ext>
                  </a:extLst>
                </a:gridCol>
                <a:gridCol w="1032812">
                  <a:extLst>
                    <a:ext uri="{9D8B030D-6E8A-4147-A177-3AD203B41FA5}">
                      <a16:colId xmlns:a16="http://schemas.microsoft.com/office/drawing/2014/main" val="20001"/>
                    </a:ext>
                  </a:extLst>
                </a:gridCol>
                <a:gridCol w="1973525">
                  <a:extLst>
                    <a:ext uri="{9D8B030D-6E8A-4147-A177-3AD203B41FA5}">
                      <a16:colId xmlns:a16="http://schemas.microsoft.com/office/drawing/2014/main" val="20002"/>
                    </a:ext>
                  </a:extLst>
                </a:gridCol>
                <a:gridCol w="973606">
                  <a:extLst>
                    <a:ext uri="{9D8B030D-6E8A-4147-A177-3AD203B41FA5}">
                      <a16:colId xmlns:a16="http://schemas.microsoft.com/office/drawing/2014/main" val="20003"/>
                    </a:ext>
                  </a:extLst>
                </a:gridCol>
                <a:gridCol w="683606">
                  <a:extLst>
                    <a:ext uri="{9D8B030D-6E8A-4147-A177-3AD203B41FA5}">
                      <a16:colId xmlns:a16="http://schemas.microsoft.com/office/drawing/2014/main" val="20004"/>
                    </a:ext>
                  </a:extLst>
                </a:gridCol>
              </a:tblGrid>
              <a:tr h="424020">
                <a:tc>
                  <a:txBody>
                    <a:bodyPr/>
                    <a:lstStyle/>
                    <a:p>
                      <a:pPr algn="ctr" rtl="1"/>
                      <a:endParaRPr lang="en-US" sz="2400" dirty="0">
                        <a:latin typeface="IRMitra" panose="02000506000000020002" pitchFamily="2" charset="-78"/>
                        <a:cs typeface="B Nazanin" panose="00000400000000000000"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sz="2400" dirty="0">
                          <a:latin typeface="IRMitra" panose="02000506000000020002" pitchFamily="2" charset="-78"/>
                          <a:cs typeface="B Nazanin" panose="00000400000000000000" pitchFamily="2" charset="-78"/>
                        </a:rPr>
                        <a:t>میلادی </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شمسی</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endParaRPr lang="en-US" sz="24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0"/>
                  </a:ext>
                </a:extLst>
              </a:tr>
              <a:tr h="424020">
                <a:tc>
                  <a:txBody>
                    <a:bodyPr/>
                    <a:lstStyle/>
                    <a:p>
                      <a:pPr algn="ctr" rtl="1"/>
                      <a:r>
                        <a:rPr lang="fa-IR" sz="2400" dirty="0">
                          <a:latin typeface="IRMitra" panose="02000506000000020002" pitchFamily="2" charset="-78"/>
                          <a:cs typeface="B Nazanin" panose="00000400000000000000" pitchFamily="2" charset="-78"/>
                        </a:rPr>
                        <a:t>رکود بزرگ، قبل از جنگ جهانی دوم</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١٩٣٠</a:t>
                      </a:r>
                      <a:endParaRPr lang="en-US" sz="2400" dirty="0">
                        <a:latin typeface="IRMitra" panose="02000506000000020002" pitchFamily="2" charset="-78"/>
                        <a:cs typeface="B Nazanin" panose="00000400000000000000" pitchFamily="2" charset="-78"/>
                      </a:endParaRPr>
                    </a:p>
                  </a:txBody>
                  <a:tcPr anchor="ctr"/>
                </a:tc>
                <a:tc rowSpan="2">
                  <a:txBody>
                    <a:bodyPr/>
                    <a:lstStyle/>
                    <a:p>
                      <a:pPr algn="ctr" rtl="1"/>
                      <a:r>
                        <a:rPr lang="fa-IR" sz="2400" dirty="0">
                          <a:latin typeface="IRMitra" panose="02000506000000020002" pitchFamily="2" charset="-78"/>
                          <a:cs typeface="B Nazanin" panose="00000400000000000000" pitchFamily="2" charset="-78"/>
                        </a:rPr>
                        <a:t>شهید مدرس، آیت‌الله</a:t>
                      </a:r>
                      <a:r>
                        <a:rPr lang="fa-IR" sz="2400" baseline="0" dirty="0">
                          <a:latin typeface="IRMitra" panose="02000506000000020002" pitchFamily="2" charset="-78"/>
                          <a:cs typeface="B Nazanin" panose="00000400000000000000" pitchFamily="2" charset="-78"/>
                        </a:rPr>
                        <a:t> شاه‌آبادی، آیت‌الله بروجردی، امام خمینی</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١٣٠٩</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آغاز </a:t>
                      </a:r>
                      <a:endParaRPr lang="en-US" sz="24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1"/>
                  </a:ext>
                </a:extLst>
              </a:tr>
              <a:tr h="621508">
                <a:tc>
                  <a:txBody>
                    <a:bodyPr/>
                    <a:lstStyle/>
                    <a:p>
                      <a:pPr algn="ctr" rtl="1"/>
                      <a:r>
                        <a:rPr lang="fa-IR" sz="2400" dirty="0">
                          <a:latin typeface="IRMitra" panose="02000506000000020002" pitchFamily="2" charset="-78"/>
                          <a:cs typeface="B Nazanin" panose="00000400000000000000" pitchFamily="2" charset="-78"/>
                        </a:rPr>
                        <a:t>آغاز انقلاب </a:t>
                      </a:r>
                      <a:r>
                        <a:rPr lang="en-US" sz="2400" dirty="0">
                          <a:latin typeface="IRMitra" panose="02000506000000020002" pitchFamily="2" charset="-78"/>
                          <a:cs typeface="B Nazanin" panose="00000400000000000000" pitchFamily="2" charset="-78"/>
                        </a:rPr>
                        <a:t>ICT</a:t>
                      </a:r>
                    </a:p>
                  </a:txBody>
                  <a:tcPr anchor="ctr"/>
                </a:tc>
                <a:tc>
                  <a:txBody>
                    <a:bodyPr/>
                    <a:lstStyle/>
                    <a:p>
                      <a:pPr algn="ctr" rtl="1"/>
                      <a:r>
                        <a:rPr lang="fa-IR" sz="2400" dirty="0">
                          <a:latin typeface="IRMitra" panose="02000506000000020002" pitchFamily="2" charset="-78"/>
                          <a:cs typeface="B Nazanin" panose="00000400000000000000" pitchFamily="2" charset="-78"/>
                        </a:rPr>
                        <a:t>١٩٨٠</a:t>
                      </a:r>
                      <a:endParaRPr lang="en-US" sz="2400" dirty="0">
                        <a:latin typeface="IRMitra" panose="02000506000000020002" pitchFamily="2" charset="-78"/>
                        <a:cs typeface="B Nazanin" panose="00000400000000000000" pitchFamily="2" charset="-78"/>
                      </a:endParaRPr>
                    </a:p>
                  </a:txBody>
                  <a:tcPr anchor="ctr"/>
                </a:tc>
                <a:tc vMerge="1">
                  <a:txBody>
                    <a:bodyPr/>
                    <a:lstStyle/>
                    <a:p>
                      <a:endParaRPr lang="en-US" dirty="0"/>
                    </a:p>
                  </a:txBody>
                  <a:tcPr/>
                </a:tc>
                <a:tc>
                  <a:txBody>
                    <a:bodyPr/>
                    <a:lstStyle/>
                    <a:p>
                      <a:pPr algn="ctr" rtl="1"/>
                      <a:r>
                        <a:rPr lang="fa-IR" sz="2400" dirty="0">
                          <a:latin typeface="IRMitra" panose="02000506000000020002" pitchFamily="2" charset="-78"/>
                          <a:cs typeface="B Nazanin" panose="00000400000000000000" pitchFamily="2" charset="-78"/>
                        </a:rPr>
                        <a:t>١٣۵٨</a:t>
                      </a:r>
                      <a:endParaRPr lang="en-US" sz="2400" dirty="0">
                        <a:latin typeface="IRMitra" panose="02000506000000020002" pitchFamily="2" charset="-78"/>
                        <a:cs typeface="B Nazanin" panose="00000400000000000000" pitchFamily="2" charset="-78"/>
                      </a:endParaRPr>
                    </a:p>
                  </a:txBody>
                  <a:tcPr anchor="ctr"/>
                </a:tc>
                <a:tc>
                  <a:txBody>
                    <a:bodyPr/>
                    <a:lstStyle/>
                    <a:p>
                      <a:pPr algn="ctr" rtl="1"/>
                      <a:r>
                        <a:rPr lang="fa-IR" sz="2400" dirty="0">
                          <a:latin typeface="IRMitra" panose="02000506000000020002" pitchFamily="2" charset="-78"/>
                          <a:cs typeface="B Nazanin" panose="00000400000000000000" pitchFamily="2" charset="-78"/>
                        </a:rPr>
                        <a:t>پایان</a:t>
                      </a:r>
                      <a:endParaRPr lang="en-US" sz="2400" dirty="0">
                        <a:latin typeface="IRMitra" panose="02000506000000020002" pitchFamily="2" charset="-78"/>
                        <a:cs typeface="B Nazanin" panose="00000400000000000000" pitchFamily="2" charset="-78"/>
                      </a:endParaRP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2245888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545145-D3D0-8008-E93A-643C23A00BB0}"/>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A8FC68C-CD41-32BD-7E3C-66C1DB348A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4120530-129E-A015-F02B-9CA83B2B8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AB8BCAD4-4041-E2BE-AE76-93BF299A5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F0F3E86F-8229-C4A0-DE76-71B9D2A1F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555F007E-19B4-1D26-F36F-C6281BE9DC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42E876A-D00E-09C8-6157-F432D095F609}"/>
              </a:ext>
            </a:extLst>
          </p:cNvPr>
          <p:cNvSpPr>
            <a:spLocks noGrp="1"/>
          </p:cNvSpPr>
          <p:nvPr>
            <p:ph type="title"/>
          </p:nvPr>
        </p:nvSpPr>
        <p:spPr>
          <a:xfrm>
            <a:off x="660041" y="2484158"/>
            <a:ext cx="2880828" cy="3354854"/>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مد مصرفی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FE31DE15-A9E3-496C-5452-30394E537494}"/>
              </a:ext>
            </a:extLst>
          </p:cNvPr>
          <p:cNvSpPr>
            <a:spLocks noGrp="1"/>
          </p:cNvSpPr>
          <p:nvPr>
            <p:ph idx="1"/>
          </p:nvPr>
        </p:nvSpPr>
        <p:spPr>
          <a:xfrm>
            <a:off x="4241442" y="598636"/>
            <a:ext cx="7112357" cy="2216927"/>
          </a:xfrm>
        </p:spPr>
        <p:txBody>
          <a:bodyPr anchor="ctr">
            <a:normAutofit/>
          </a:bodyPr>
          <a:lstStyle/>
          <a:p>
            <a:pPr marL="282575" indent="-282575" algn="just" rtl="1">
              <a:lnSpc>
                <a:spcPct val="100000"/>
              </a:lnSpc>
            </a:pPr>
            <a:r>
              <a:rPr lang="fa-IR" sz="3200" dirty="0">
                <a:cs typeface="B Nazanin" panose="00000400000000000000" pitchFamily="2" charset="-78"/>
              </a:rPr>
              <a:t>نسبت اقتصاد سیاسی میان اروپا و ایران در دوران اثربخشی مد مصرفی</a:t>
            </a:r>
          </a:p>
        </p:txBody>
      </p:sp>
      <p:graphicFrame>
        <p:nvGraphicFramePr>
          <p:cNvPr id="8" name="Table 7">
            <a:extLst>
              <a:ext uri="{FF2B5EF4-FFF2-40B4-BE49-F238E27FC236}">
                <a16:creationId xmlns:a16="http://schemas.microsoft.com/office/drawing/2014/main" id="{08C91DEC-6FF9-E11E-B549-389763CD10C5}"/>
              </a:ext>
            </a:extLst>
          </p:cNvPr>
          <p:cNvGraphicFramePr>
            <a:graphicFrameLocks noGrp="1"/>
          </p:cNvGraphicFramePr>
          <p:nvPr>
            <p:extLst>
              <p:ext uri="{D42A27DB-BD31-4B8C-83A1-F6EECF244321}">
                <p14:modId xmlns:p14="http://schemas.microsoft.com/office/powerpoint/2010/main" val="2727459168"/>
              </p:ext>
            </p:extLst>
          </p:nvPr>
        </p:nvGraphicFramePr>
        <p:xfrm>
          <a:off x="4495807" y="2857519"/>
          <a:ext cx="6904042" cy="1188720"/>
        </p:xfrm>
        <a:graphic>
          <a:graphicData uri="http://schemas.openxmlformats.org/drawingml/2006/table">
            <a:tbl>
              <a:tblPr firstRow="1" bandRow="1">
                <a:tableStyleId>{5C22544A-7EE6-4342-B048-85BDC9FD1C3A}</a:tableStyleId>
              </a:tblPr>
              <a:tblGrid>
                <a:gridCol w="1852366">
                  <a:extLst>
                    <a:ext uri="{9D8B030D-6E8A-4147-A177-3AD203B41FA5}">
                      <a16:colId xmlns:a16="http://schemas.microsoft.com/office/drawing/2014/main" val="20006"/>
                    </a:ext>
                  </a:extLst>
                </a:gridCol>
                <a:gridCol w="776253">
                  <a:extLst>
                    <a:ext uri="{9D8B030D-6E8A-4147-A177-3AD203B41FA5}">
                      <a16:colId xmlns:a16="http://schemas.microsoft.com/office/drawing/2014/main" val="20000"/>
                    </a:ext>
                  </a:extLst>
                </a:gridCol>
                <a:gridCol w="690734">
                  <a:extLst>
                    <a:ext uri="{9D8B030D-6E8A-4147-A177-3AD203B41FA5}">
                      <a16:colId xmlns:a16="http://schemas.microsoft.com/office/drawing/2014/main" val="20001"/>
                    </a:ext>
                  </a:extLst>
                </a:gridCol>
                <a:gridCol w="697312">
                  <a:extLst>
                    <a:ext uri="{9D8B030D-6E8A-4147-A177-3AD203B41FA5}">
                      <a16:colId xmlns:a16="http://schemas.microsoft.com/office/drawing/2014/main" val="20002"/>
                    </a:ext>
                  </a:extLst>
                </a:gridCol>
                <a:gridCol w="769675">
                  <a:extLst>
                    <a:ext uri="{9D8B030D-6E8A-4147-A177-3AD203B41FA5}">
                      <a16:colId xmlns:a16="http://schemas.microsoft.com/office/drawing/2014/main" val="20003"/>
                    </a:ext>
                  </a:extLst>
                </a:gridCol>
                <a:gridCol w="1447252">
                  <a:extLst>
                    <a:ext uri="{9D8B030D-6E8A-4147-A177-3AD203B41FA5}">
                      <a16:colId xmlns:a16="http://schemas.microsoft.com/office/drawing/2014/main" val="20004"/>
                    </a:ext>
                  </a:extLst>
                </a:gridCol>
                <a:gridCol w="670450">
                  <a:extLst>
                    <a:ext uri="{9D8B030D-6E8A-4147-A177-3AD203B41FA5}">
                      <a16:colId xmlns:a16="http://schemas.microsoft.com/office/drawing/2014/main" val="20005"/>
                    </a:ext>
                  </a:extLst>
                </a:gridCol>
              </a:tblGrid>
              <a:tr h="370840">
                <a:tc>
                  <a:txBody>
                    <a:bodyPr/>
                    <a:lstStyle/>
                    <a:p>
                      <a:pPr algn="ctr" rtl="1"/>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پایان</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آغاز </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پایان</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آغاز</a:t>
                      </a:r>
                      <a:endParaRPr lang="en-US" sz="2000" dirty="0">
                        <a:cs typeface="B Nazanin" panose="00000400000000000000" pitchFamily="2" charset="-78"/>
                      </a:endParaRPr>
                    </a:p>
                  </a:txBody>
                  <a:tcPr anchor="ctr"/>
                </a:tc>
                <a:tc>
                  <a:txBody>
                    <a:bodyPr/>
                    <a:lstStyle/>
                    <a:p>
                      <a:pPr algn="ctr" rtl="1"/>
                      <a:endParaRPr lang="en-US" sz="2000">
                        <a:cs typeface="B Nazanin" panose="00000400000000000000" pitchFamily="2" charset="-78"/>
                      </a:endParaRPr>
                    </a:p>
                  </a:txBody>
                  <a:tcPr anchor="ctr"/>
                </a:tc>
                <a:tc>
                  <a:txBody>
                    <a:bodyPr/>
                    <a:lstStyle/>
                    <a:p>
                      <a:pPr algn="ctr" rtl="1"/>
                      <a:endParaRPr lang="en-US" sz="2000" dirty="0">
                        <a:cs typeface="B Nazanin" panose="00000400000000000000" pitchFamily="2" charset="-78"/>
                      </a:endParaRPr>
                    </a:p>
                  </a:txBody>
                  <a:tcPr anchor="ctr"/>
                </a:tc>
                <a:extLst>
                  <a:ext uri="{0D108BD9-81ED-4DB2-BD59-A6C34878D82A}">
                    <a16:rowId xmlns:a16="http://schemas.microsoft.com/office/drawing/2014/main" val="10000"/>
                  </a:ext>
                </a:extLst>
              </a:tr>
              <a:tr h="370840">
                <a:tc rowSpan="2">
                  <a:txBody>
                    <a:bodyPr/>
                    <a:lstStyle/>
                    <a:p>
                      <a:pPr algn="ctr" rtl="1"/>
                      <a:r>
                        <a:rPr lang="fa-IR" sz="2000" dirty="0">
                          <a:cs typeface="B Nazanin" panose="00000400000000000000" pitchFamily="2" charset="-78"/>
                        </a:rPr>
                        <a:t>جنگ</a:t>
                      </a:r>
                      <a:r>
                        <a:rPr lang="fa-IR" sz="2000" baseline="0" dirty="0">
                          <a:cs typeface="B Nazanin" panose="00000400000000000000" pitchFamily="2" charset="-78"/>
                        </a:rPr>
                        <a:t> جهانی دوم</a:t>
                      </a:r>
                    </a:p>
                    <a:p>
                      <a:pPr algn="ctr" rtl="1"/>
                      <a:r>
                        <a:rPr lang="fa-IR" sz="2000" baseline="0" dirty="0">
                          <a:cs typeface="B Nazanin" panose="00000400000000000000" pitchFamily="2" charset="-78"/>
                        </a:rPr>
                        <a:t>جنگ سرد</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١٩٨٠</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١٩٣٠</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١٣۵٨</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١٣٠٩</a:t>
                      </a:r>
                      <a:endParaRPr lang="en-US" sz="2000" dirty="0">
                        <a:cs typeface="B Nazanin" panose="00000400000000000000" pitchFamily="2" charset="-78"/>
                      </a:endParaRPr>
                    </a:p>
                  </a:txBody>
                  <a:tcPr anchor="ctr"/>
                </a:tc>
                <a:tc>
                  <a:txBody>
                    <a:bodyPr/>
                    <a:lstStyle/>
                    <a:p>
                      <a:pPr algn="ctr" rtl="1"/>
                      <a:r>
                        <a:rPr lang="fa-IR" sz="2000" b="1" dirty="0">
                          <a:cs typeface="B Nazanin" panose="00000400000000000000" pitchFamily="2" charset="-78"/>
                        </a:rPr>
                        <a:t>اقتصاد کینزی</a:t>
                      </a:r>
                      <a:endParaRPr lang="en-US" sz="2000" b="1" dirty="0">
                        <a:cs typeface="B Nazanin" panose="00000400000000000000" pitchFamily="2" charset="-78"/>
                      </a:endParaRPr>
                    </a:p>
                  </a:txBody>
                  <a:tcPr anchor="ctr"/>
                </a:tc>
                <a:tc>
                  <a:txBody>
                    <a:bodyPr/>
                    <a:lstStyle/>
                    <a:p>
                      <a:pPr algn="ctr" rtl="1"/>
                      <a:r>
                        <a:rPr lang="fa-IR" sz="2000" b="1" dirty="0">
                          <a:cs typeface="B Nazanin" panose="00000400000000000000" pitchFamily="2" charset="-78"/>
                        </a:rPr>
                        <a:t>اروپا</a:t>
                      </a:r>
                      <a:endParaRPr lang="en-US" sz="2000" b="1" dirty="0">
                        <a:cs typeface="B Nazanin" panose="00000400000000000000" pitchFamily="2" charset="-78"/>
                      </a:endParaRPr>
                    </a:p>
                  </a:txBody>
                  <a:tcPr anchor="ctr"/>
                </a:tc>
                <a:extLst>
                  <a:ext uri="{0D108BD9-81ED-4DB2-BD59-A6C34878D82A}">
                    <a16:rowId xmlns:a16="http://schemas.microsoft.com/office/drawing/2014/main" val="10001"/>
                  </a:ext>
                </a:extLst>
              </a:tr>
              <a:tr h="370840">
                <a:tc vMerge="1">
                  <a:txBody>
                    <a:bodyPr/>
                    <a:lstStyle/>
                    <a:p>
                      <a:pPr algn="ctr"/>
                      <a:endParaRPr lang="en-US" dirty="0">
                        <a:cs typeface="B Lotus" panose="00000400000000000000" pitchFamily="2" charset="-78"/>
                      </a:endParaRPr>
                    </a:p>
                  </a:txBody>
                  <a:tcPr/>
                </a:tc>
                <a:tc>
                  <a:txBody>
                    <a:bodyPr/>
                    <a:lstStyle/>
                    <a:p>
                      <a:pPr algn="ctr" rtl="1"/>
                      <a:r>
                        <a:rPr lang="fa-IR" sz="2000" dirty="0">
                          <a:cs typeface="B Nazanin" panose="00000400000000000000" pitchFamily="2" charset="-78"/>
                        </a:rPr>
                        <a:t>١٩٧٩</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١٢٩٩</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١٣۵٧</a:t>
                      </a:r>
                      <a:endParaRPr lang="en-US" sz="2000" dirty="0">
                        <a:cs typeface="B Nazanin" panose="00000400000000000000" pitchFamily="2" charset="-78"/>
                      </a:endParaRPr>
                    </a:p>
                  </a:txBody>
                  <a:tcPr anchor="ctr"/>
                </a:tc>
                <a:tc>
                  <a:txBody>
                    <a:bodyPr/>
                    <a:lstStyle/>
                    <a:p>
                      <a:pPr algn="ctr" rtl="1"/>
                      <a:r>
                        <a:rPr lang="fa-IR" sz="2000" dirty="0">
                          <a:cs typeface="B Nazanin" panose="00000400000000000000" pitchFamily="2" charset="-78"/>
                        </a:rPr>
                        <a:t>١٣٠۴</a:t>
                      </a:r>
                      <a:endParaRPr lang="en-US" sz="2000" dirty="0">
                        <a:cs typeface="B Nazanin" panose="00000400000000000000" pitchFamily="2" charset="-78"/>
                      </a:endParaRPr>
                    </a:p>
                  </a:txBody>
                  <a:tcPr anchor="ctr"/>
                </a:tc>
                <a:tc>
                  <a:txBody>
                    <a:bodyPr/>
                    <a:lstStyle/>
                    <a:p>
                      <a:pPr algn="ctr" rtl="1"/>
                      <a:r>
                        <a:rPr lang="fa-IR" sz="2000" b="1" dirty="0">
                          <a:cs typeface="B Nazanin" panose="00000400000000000000" pitchFamily="2" charset="-78"/>
                        </a:rPr>
                        <a:t>پهلوی</a:t>
                      </a:r>
                      <a:endParaRPr lang="en-US" sz="2000" b="1" dirty="0">
                        <a:cs typeface="B Nazanin" panose="00000400000000000000" pitchFamily="2" charset="-78"/>
                      </a:endParaRPr>
                    </a:p>
                  </a:txBody>
                  <a:tcPr anchor="ctr"/>
                </a:tc>
                <a:tc>
                  <a:txBody>
                    <a:bodyPr/>
                    <a:lstStyle/>
                    <a:p>
                      <a:pPr algn="ctr" rtl="1"/>
                      <a:r>
                        <a:rPr lang="fa-IR" sz="2000" b="1" dirty="0">
                          <a:cs typeface="B Nazanin" panose="00000400000000000000" pitchFamily="2" charset="-78"/>
                        </a:rPr>
                        <a:t>ایران</a:t>
                      </a:r>
                      <a:endParaRPr lang="en-US" sz="2000" b="1" dirty="0">
                        <a:cs typeface="B Nazanin" panose="00000400000000000000" pitchFamily="2" charset="-78"/>
                      </a:endParaRPr>
                    </a:p>
                  </a:txBody>
                  <a:tcPr anchor="ct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998487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BE4225-716D-42B4-3B8A-A87627FA644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04CBFBC-ECFB-F679-AC9D-C0FE34373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01F44D36-47B6-D2FF-3112-9644374FA6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B060F54-9B23-2BA5-5D8B-40AE578D60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136ED8D9-849C-8941-6F79-C14A7A425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1C4B7763-08EC-A7B3-E935-6AC12B1058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87AF87F-5A06-E521-E123-22AB9A56103F}"/>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مد مصرفی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D392BB49-51A7-DDF5-1780-581A2255B62B}"/>
              </a:ext>
            </a:extLst>
          </p:cNvPr>
          <p:cNvSpPr>
            <a:spLocks noGrp="1"/>
          </p:cNvSpPr>
          <p:nvPr>
            <p:ph idx="1"/>
          </p:nvPr>
        </p:nvSpPr>
        <p:spPr>
          <a:xfrm>
            <a:off x="4241442" y="598636"/>
            <a:ext cx="7112357" cy="5657439"/>
          </a:xfrm>
        </p:spPr>
        <p:txBody>
          <a:bodyPr anchor="ctr">
            <a:normAutofit fontScale="85000" lnSpcReduction="20000"/>
          </a:bodyPr>
          <a:lstStyle/>
          <a:p>
            <a:pPr marL="282575" indent="-282575" algn="just" rtl="1">
              <a:lnSpc>
                <a:spcPct val="100000"/>
              </a:lnSpc>
            </a:pPr>
            <a:r>
              <a:rPr lang="fa-IR" sz="3200" dirty="0">
                <a:cs typeface="B Nazanin" panose="00000400000000000000" pitchFamily="2" charset="-78"/>
              </a:rPr>
              <a:t>رکود بزرگ سبب شد که کارخانجات اروپایی که حیات خود را در ایجاد بازارهای جدید مصرفی </a:t>
            </a:r>
            <a:r>
              <a:rPr lang="fa-IR" sz="3200" dirty="0" err="1">
                <a:cs typeface="B Nazanin" panose="00000400000000000000" pitchFamily="2" charset="-78"/>
              </a:rPr>
              <a:t>می‌دیدند</a:t>
            </a:r>
            <a:r>
              <a:rPr lang="fa-IR" sz="3200" dirty="0">
                <a:cs typeface="B Nazanin" panose="00000400000000000000" pitchFamily="2" charset="-78"/>
              </a:rPr>
              <a:t>، از ابزارهای مختلفی جهت تغییر </a:t>
            </a:r>
            <a:r>
              <a:rPr lang="fa-IR" sz="3200" dirty="0" err="1">
                <a:cs typeface="B Nazanin" panose="00000400000000000000" pitchFamily="2" charset="-78"/>
              </a:rPr>
              <a:t>ذائقۀ</a:t>
            </a:r>
            <a:r>
              <a:rPr lang="fa-IR" sz="3200" dirty="0">
                <a:cs typeface="B Nazanin" panose="00000400000000000000" pitchFamily="2" charset="-78"/>
              </a:rPr>
              <a:t> مصرفی مردم دنیا به سوی کالاهای اروپایی استفاده کنند. </a:t>
            </a:r>
          </a:p>
          <a:p>
            <a:pPr marL="282575" indent="-282575" algn="just" rtl="1">
              <a:lnSpc>
                <a:spcPct val="100000"/>
              </a:lnSpc>
            </a:pPr>
            <a:r>
              <a:rPr lang="fa-IR" sz="3200" dirty="0">
                <a:cs typeface="B Nazanin" panose="00000400000000000000" pitchFamily="2" charset="-78"/>
              </a:rPr>
              <a:t>این امر پیش از این رخ نداده بود و کشورهای مختلف اعم از آفریقایی و آسیایی، هرگز رغبت زیادی برای مصرف کالاهای اروپایی نداشتند. </a:t>
            </a:r>
          </a:p>
          <a:p>
            <a:pPr marL="282575" indent="-282575" algn="just" rtl="1">
              <a:lnSpc>
                <a:spcPct val="100000"/>
              </a:lnSpc>
            </a:pPr>
            <a:r>
              <a:rPr lang="fa-IR" sz="3200" dirty="0">
                <a:cs typeface="B Nazanin" panose="00000400000000000000" pitchFamily="2" charset="-78"/>
              </a:rPr>
              <a:t>لذا تغییر ذائقه مصرفی از مجرای تغییر فرهنگ در دستور کار قرار گرفت و در این مسیر از راهکارهای مختلفی </a:t>
            </a:r>
            <a:r>
              <a:rPr lang="fa-IR" sz="3200" dirty="0" err="1">
                <a:cs typeface="B Nazanin" panose="00000400000000000000" pitchFamily="2" charset="-78"/>
              </a:rPr>
              <a:t>بهره‌گرفته</a:t>
            </a:r>
            <a:r>
              <a:rPr lang="fa-IR" sz="3200" dirty="0">
                <a:cs typeface="B Nazanin" panose="00000400000000000000" pitchFamily="2" charset="-78"/>
              </a:rPr>
              <a:t> شد. </a:t>
            </a:r>
            <a:r>
              <a:rPr lang="fa-IR" sz="3200" dirty="0" err="1">
                <a:cs typeface="B Nazanin" panose="00000400000000000000" pitchFamily="2" charset="-78"/>
              </a:rPr>
              <a:t>لوژهای</a:t>
            </a:r>
            <a:r>
              <a:rPr lang="fa-IR" sz="3200" dirty="0">
                <a:cs typeface="B Nazanin" panose="00000400000000000000" pitchFamily="2" charset="-78"/>
              </a:rPr>
              <a:t> </a:t>
            </a:r>
            <a:r>
              <a:rPr lang="fa-IR" sz="3200" dirty="0" err="1">
                <a:cs typeface="B Nazanin" panose="00000400000000000000" pitchFamily="2" charset="-78"/>
              </a:rPr>
              <a:t>فراماسونری</a:t>
            </a:r>
            <a:r>
              <a:rPr lang="fa-IR" sz="3200" dirty="0">
                <a:cs typeface="B Nazanin" panose="00000400000000000000" pitchFamily="2" charset="-78"/>
              </a:rPr>
              <a:t>، </a:t>
            </a:r>
            <a:r>
              <a:rPr lang="fa-IR" sz="3200" dirty="0" err="1">
                <a:cs typeface="B Nazanin" panose="00000400000000000000" pitchFamily="2" charset="-78"/>
              </a:rPr>
              <a:t>تحصیل‌کرده‌های</a:t>
            </a:r>
            <a:r>
              <a:rPr lang="fa-IR" sz="3200" dirty="0">
                <a:cs typeface="B Nazanin" panose="00000400000000000000" pitchFamily="2" charset="-78"/>
              </a:rPr>
              <a:t> غرب، تبلیغات پر رنگ و لعاب و حتی </a:t>
            </a:r>
            <a:r>
              <a:rPr lang="fa-IR" sz="3200" dirty="0" err="1">
                <a:cs typeface="B Nazanin" panose="00000400000000000000" pitchFamily="2" charset="-78"/>
              </a:rPr>
              <a:t>به‌کارگماردن</a:t>
            </a:r>
            <a:r>
              <a:rPr lang="fa-IR" sz="3200" dirty="0">
                <a:cs typeface="B Nazanin" panose="00000400000000000000" pitchFamily="2" charset="-78"/>
              </a:rPr>
              <a:t> حاکمان </a:t>
            </a:r>
            <a:r>
              <a:rPr lang="fa-IR" sz="3200" dirty="0" err="1">
                <a:cs typeface="B Nazanin" panose="00000400000000000000" pitchFamily="2" charset="-78"/>
              </a:rPr>
              <a:t>سرتاپا</a:t>
            </a:r>
            <a:r>
              <a:rPr lang="fa-IR" sz="3200" dirty="0">
                <a:cs typeface="B Nazanin" panose="00000400000000000000" pitchFamily="2" charset="-78"/>
              </a:rPr>
              <a:t> غربی.</a:t>
            </a:r>
          </a:p>
          <a:p>
            <a:pPr marL="282575" indent="-282575" algn="just" rtl="1">
              <a:lnSpc>
                <a:spcPct val="100000"/>
              </a:lnSpc>
            </a:pPr>
            <a:r>
              <a:rPr lang="fa-IR" sz="3200" dirty="0">
                <a:cs typeface="B Nazanin" panose="00000400000000000000" pitchFamily="2" charset="-78"/>
              </a:rPr>
              <a:t>لذا زمینه برای تبدیل بعضی از کشورها به بازار مصرف فراهم شد. البته با این بهانه که مصرف، </a:t>
            </a:r>
            <a:r>
              <a:rPr lang="fa-IR" sz="3200" dirty="0" err="1">
                <a:cs typeface="B Nazanin" panose="00000400000000000000" pitchFamily="2" charset="-78"/>
              </a:rPr>
              <a:t>مقدمه‌ای</a:t>
            </a:r>
            <a:r>
              <a:rPr lang="fa-IR" sz="3200" dirty="0">
                <a:cs typeface="B Nazanin" panose="00000400000000000000" pitchFamily="2" charset="-78"/>
              </a:rPr>
              <a:t> بر تولید است (ظاهر منظر </a:t>
            </a:r>
            <a:r>
              <a:rPr lang="fa-IR" sz="3200" dirty="0" err="1">
                <a:cs typeface="B Nazanin" panose="00000400000000000000" pitchFamily="2" charset="-78"/>
              </a:rPr>
              <a:t>کینز</a:t>
            </a:r>
            <a:r>
              <a:rPr lang="fa-IR" sz="3200" dirty="0">
                <a:cs typeface="B Nazanin" panose="00000400000000000000" pitchFamily="2" charset="-78"/>
              </a:rPr>
              <a:t>).</a:t>
            </a:r>
          </a:p>
        </p:txBody>
      </p:sp>
    </p:spTree>
    <p:extLst>
      <p:ext uri="{BB962C8B-B14F-4D97-AF65-F5344CB8AC3E}">
        <p14:creationId xmlns:p14="http://schemas.microsoft.com/office/powerpoint/2010/main" val="38609786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D50BEA-6F73-1C42-B750-28DE9DDB4646}"/>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9C07122-22C7-D380-7F95-69B1620BD0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E4E6C04-138E-2392-4971-B46449101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86BE3ED0-6B98-3D67-82F8-8A59E4539C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FBE298C-D3AD-FB63-146E-F43868B4D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5E7550F7-9F6E-5D0B-D58D-BA731DE56F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05312AA-C375-0261-06F5-CF98200796A7}"/>
              </a:ext>
            </a:extLst>
          </p:cNvPr>
          <p:cNvSpPr>
            <a:spLocks noGrp="1"/>
          </p:cNvSpPr>
          <p:nvPr>
            <p:ph type="title"/>
          </p:nvPr>
        </p:nvSpPr>
        <p:spPr>
          <a:xfrm>
            <a:off x="660041" y="1328840"/>
            <a:ext cx="2880828" cy="3558924"/>
          </a:xfrm>
        </p:spPr>
        <p:txBody>
          <a:bodyPr vert="horz" lIns="91440" tIns="45720" rIns="91440" bIns="45720" rtlCol="0" anchor="t">
            <a:normAutofit fontScale="90000"/>
          </a:bodyPr>
          <a:lstStyle/>
          <a:p>
            <a:pPr rtl="1">
              <a:lnSpc>
                <a:spcPct val="100000"/>
              </a:lnSpc>
            </a:pPr>
            <a:r>
              <a:rPr lang="fa-IR" sz="4000" dirty="0">
                <a:solidFill>
                  <a:srgbClr val="FFFFFF"/>
                </a:solidFill>
                <a:cs typeface="B Titr" panose="00000700000000000000" pitchFamily="2" charset="-78"/>
              </a:rPr>
              <a:t>مثال‌هایی از توفیق سرمایه‌داری در القاء مد مصرفی به ایران</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C3A32237-6101-B829-9F57-5A87CCDFD325}"/>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err="1">
                <a:cs typeface="B Nazanin" panose="00000400000000000000" pitchFamily="2" charset="-78"/>
              </a:rPr>
              <a:t>تقی‌زاده</a:t>
            </a:r>
            <a:r>
              <a:rPr lang="fa-IR" sz="3200" dirty="0">
                <a:cs typeface="B Nazanin" panose="00000400000000000000" pitchFamily="2" charset="-78"/>
              </a:rPr>
              <a:t>: «ما باید از فرق سر تا نوک پا فرنگی شویم»</a:t>
            </a:r>
          </a:p>
          <a:p>
            <a:pPr marL="282575" indent="-282575" algn="just" rtl="1">
              <a:lnSpc>
                <a:spcPct val="100000"/>
              </a:lnSpc>
            </a:pPr>
            <a:r>
              <a:rPr lang="fa-IR" sz="3200" dirty="0" err="1">
                <a:cs typeface="B Nazanin" panose="00000400000000000000" pitchFamily="2" charset="-78"/>
              </a:rPr>
              <a:t>رزم‌آرا</a:t>
            </a:r>
            <a:r>
              <a:rPr lang="fa-IR" sz="3200" dirty="0">
                <a:cs typeface="B Nazanin" panose="00000400000000000000" pitchFamily="2" charset="-78"/>
              </a:rPr>
              <a:t>: «رزم آرا (نخست وزیر شاه): </a:t>
            </a:r>
            <a:r>
              <a:rPr lang="fa-IR" sz="3200" dirty="0" err="1">
                <a:cs typeface="B Nazanin" panose="00000400000000000000" pitchFamily="2" charset="-78"/>
              </a:rPr>
              <a:t>ایرانی‌ها</a:t>
            </a:r>
            <a:r>
              <a:rPr lang="fa-IR" sz="3200" dirty="0">
                <a:cs typeface="B Nazanin" panose="00000400000000000000" pitchFamily="2" charset="-78"/>
              </a:rPr>
              <a:t> بدون کمک غرب یک </a:t>
            </a:r>
            <a:r>
              <a:rPr lang="fa-IR" sz="3200" dirty="0" err="1">
                <a:cs typeface="B Nazanin" panose="00000400000000000000" pitchFamily="2" charset="-78"/>
              </a:rPr>
              <a:t>لولهنگ</a:t>
            </a:r>
            <a:r>
              <a:rPr lang="fa-IR" sz="3200" dirty="0">
                <a:cs typeface="B Nazanin" panose="00000400000000000000" pitchFamily="2" charset="-78"/>
              </a:rPr>
              <a:t> (آفتابه) هم </a:t>
            </a:r>
            <a:r>
              <a:rPr lang="fa-IR" sz="3200" dirty="0" err="1">
                <a:cs typeface="B Nazanin" panose="00000400000000000000" pitchFamily="2" charset="-78"/>
              </a:rPr>
              <a:t>نمی‌توانند</a:t>
            </a:r>
            <a:r>
              <a:rPr lang="fa-IR" sz="3200" dirty="0">
                <a:cs typeface="B Nazanin" panose="00000400000000000000" pitchFamily="2" charset="-78"/>
              </a:rPr>
              <a:t> بسازند»</a:t>
            </a:r>
          </a:p>
          <a:p>
            <a:pPr marL="282575" indent="-282575" algn="just" rtl="1">
              <a:lnSpc>
                <a:spcPct val="100000"/>
              </a:lnSpc>
            </a:pPr>
            <a:endParaRPr lang="fa-IR" sz="3200" dirty="0">
              <a:cs typeface="B Nazanin" panose="00000400000000000000" pitchFamily="2" charset="-78"/>
            </a:endParaRPr>
          </a:p>
          <a:p>
            <a:pPr marL="282575" indent="-282575" algn="just" rtl="1">
              <a:lnSpc>
                <a:spcPct val="100000"/>
              </a:lnSpc>
            </a:pPr>
            <a:r>
              <a:rPr lang="fa-IR" sz="3200" dirty="0">
                <a:cs typeface="B Nazanin" panose="00000400000000000000" pitchFamily="2" charset="-78"/>
              </a:rPr>
              <a:t>تغییر </a:t>
            </a:r>
            <a:r>
              <a:rPr lang="fa-IR" sz="3200" dirty="0" err="1">
                <a:cs typeface="B Nazanin" panose="00000400000000000000" pitchFamily="2" charset="-78"/>
              </a:rPr>
              <a:t>شیوۀ</a:t>
            </a:r>
            <a:r>
              <a:rPr lang="fa-IR" sz="3200" dirty="0">
                <a:cs typeface="B Nazanin" panose="00000400000000000000" pitchFamily="2" charset="-78"/>
              </a:rPr>
              <a:t> مصرف در ایران را به وضوح </a:t>
            </a:r>
            <a:r>
              <a:rPr lang="fa-IR" sz="3200" dirty="0" err="1">
                <a:cs typeface="B Nazanin" panose="00000400000000000000" pitchFamily="2" charset="-78"/>
              </a:rPr>
              <a:t>می‌توان</a:t>
            </a:r>
            <a:r>
              <a:rPr lang="fa-IR" sz="3200" dirty="0">
                <a:cs typeface="B Nazanin" panose="00000400000000000000" pitchFamily="2" charset="-78"/>
              </a:rPr>
              <a:t> در این دوران مشاهده کرد. </a:t>
            </a:r>
            <a:r>
              <a:rPr lang="fa-IR" sz="3200" dirty="0" err="1">
                <a:cs typeface="B Nazanin" panose="00000400000000000000" pitchFamily="2" charset="-78"/>
              </a:rPr>
              <a:t>شیوۀ</a:t>
            </a:r>
            <a:r>
              <a:rPr lang="fa-IR" sz="3200" dirty="0">
                <a:cs typeface="B Nazanin" panose="00000400000000000000" pitchFamily="2" charset="-78"/>
              </a:rPr>
              <a:t> مصرفی که هرگز تولید را در ایران رونق نبخشید و در عوض موتور کارخانجات غربی را به حرکت درآورد.</a:t>
            </a:r>
          </a:p>
        </p:txBody>
      </p:sp>
    </p:spTree>
    <p:extLst>
      <p:ext uri="{BB962C8B-B14F-4D97-AF65-F5344CB8AC3E}">
        <p14:creationId xmlns:p14="http://schemas.microsoft.com/office/powerpoint/2010/main" val="22666960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168AC1-1912-7A96-6E11-DE960D05E545}"/>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3C8C35B-E8B1-70E7-A157-C4E0DB66C4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DE191DE6-3DDD-94F4-D618-0519320994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AAA6B0B-910B-8A99-DBF6-36743C27DD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9B6C26AB-E853-ECF2-6567-1ACA8BCAA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9DD614F1-A37D-B182-F1CB-F34C86F44D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B13F4AA-5B8E-96EC-0918-EBA7E7F4D075}"/>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نتیجه‌گیری از این بخش</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DA3A66D0-31B3-A0E2-65C5-498AD78F4B7A}"/>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در دوران پهلوی، اثر مدهای تجاری،‌ تولیدی و پولی سرمایه‌داری همچنان ادامه یافت. بعلاوه مد مصرفی مردم نیز تحت تأثیر سرمایه‌داری قرار گرفت. و این امر چه در میان حاکمان و چه در میان مردم به اوج خود رسید. </a:t>
            </a:r>
          </a:p>
          <a:p>
            <a:pPr marL="282575" indent="-282575" algn="just" rtl="1">
              <a:lnSpc>
                <a:spcPct val="100000"/>
              </a:lnSpc>
            </a:pPr>
            <a:r>
              <a:rPr lang="fa-IR" sz="3200" dirty="0">
                <a:cs typeface="B Nazanin" panose="00000400000000000000" pitchFamily="2" charset="-78"/>
              </a:rPr>
              <a:t>مردم و حاکمان در مصرف کالاهای خارجی با استفاده از </a:t>
            </a:r>
            <a:r>
              <a:rPr lang="fa-IR" sz="3200" dirty="0" err="1">
                <a:cs typeface="B Nazanin" panose="00000400000000000000" pitchFamily="2" charset="-78"/>
              </a:rPr>
              <a:t>سرمایه‌های</a:t>
            </a:r>
            <a:r>
              <a:rPr lang="fa-IR" sz="3200" dirty="0">
                <a:cs typeface="B Nazanin" panose="00000400000000000000" pitchFamily="2" charset="-78"/>
              </a:rPr>
              <a:t> شخصی و ملی (نفت و معادن) از یکدیگر پیشی گرفتند و بازار مناسبی را برای این کالاها تشکیل دادند. امری که هنوز به طور ملموس در فرهنگ ایرانی به وضوح مشاهده </a:t>
            </a:r>
            <a:r>
              <a:rPr lang="fa-IR" sz="3200" dirty="0" err="1">
                <a:cs typeface="B Nazanin" panose="00000400000000000000" pitchFamily="2" charset="-78"/>
              </a:rPr>
              <a:t>می‌شود</a:t>
            </a:r>
            <a:r>
              <a:rPr lang="fa-IR" sz="3200" dirty="0">
                <a:cs typeface="B Nazanin" panose="00000400000000000000" pitchFamily="2" charset="-78"/>
              </a:rPr>
              <a:t>.</a:t>
            </a:r>
          </a:p>
        </p:txBody>
      </p:sp>
    </p:spTree>
    <p:extLst>
      <p:ext uri="{BB962C8B-B14F-4D97-AF65-F5344CB8AC3E}">
        <p14:creationId xmlns:p14="http://schemas.microsoft.com/office/powerpoint/2010/main" val="21656071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535AFA-1DE7-8DF5-EEB3-F3BB7E1AC587}"/>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CDA2276-8690-9CB8-2892-778D02D3CF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0" name="Rectangle 19">
            <a:extLst>
              <a:ext uri="{FF2B5EF4-FFF2-40B4-BE49-F238E27FC236}">
                <a16:creationId xmlns:a16="http://schemas.microsoft.com/office/drawing/2014/main" id="{9FAF77A7-14C7-F9B4-7D4D-7293DA641D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Rectangle 20">
            <a:extLst>
              <a:ext uri="{FF2B5EF4-FFF2-40B4-BE49-F238E27FC236}">
                <a16:creationId xmlns:a16="http://schemas.microsoft.com/office/drawing/2014/main" id="{4D577BDF-AAB9-7A5B-A0FF-E7BB6DE5D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2" name="Rectangle 21">
            <a:extLst>
              <a:ext uri="{FF2B5EF4-FFF2-40B4-BE49-F238E27FC236}">
                <a16:creationId xmlns:a16="http://schemas.microsoft.com/office/drawing/2014/main" id="{67A55760-457E-DCE2-C8B4-28646620C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9F4A224E-5BC0-2915-40DA-368143F425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23140C39-11CF-6AF0-23F9-59DEF7B7D1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18761A7-08F8-82F4-1A2E-F4927D336487}"/>
              </a:ext>
            </a:extLst>
          </p:cNvPr>
          <p:cNvSpPr>
            <a:spLocks noGrp="1"/>
          </p:cNvSpPr>
          <p:nvPr>
            <p:ph type="ctrTitle"/>
          </p:nvPr>
        </p:nvSpPr>
        <p:spPr>
          <a:xfrm>
            <a:off x="1314824" y="735106"/>
            <a:ext cx="10053763" cy="2928470"/>
          </a:xfrm>
        </p:spPr>
        <p:txBody>
          <a:bodyPr anchor="b">
            <a:normAutofit/>
          </a:bodyPr>
          <a:lstStyle/>
          <a:p>
            <a:pPr rtl="1">
              <a:lnSpc>
                <a:spcPct val="150000"/>
              </a:lnSpc>
            </a:pPr>
            <a:r>
              <a:rPr lang="fa-IR" sz="4800" dirty="0">
                <a:solidFill>
                  <a:srgbClr val="FFFFFF"/>
                </a:solidFill>
                <a:cs typeface="B Titr" panose="00000700000000000000" pitchFamily="2" charset="-78"/>
              </a:rPr>
              <a:t>مدهای سرمایه‌داری در ایران</a:t>
            </a:r>
            <a:br>
              <a:rPr lang="fa-IR" sz="4800" dirty="0">
                <a:solidFill>
                  <a:srgbClr val="FFFFFF"/>
                </a:solidFill>
                <a:cs typeface="B Titr" panose="00000700000000000000" pitchFamily="2" charset="-78"/>
              </a:rPr>
            </a:br>
            <a:r>
              <a:rPr lang="fa-IR" sz="4800" dirty="0">
                <a:solidFill>
                  <a:srgbClr val="FFFFFF"/>
                </a:solidFill>
                <a:cs typeface="B Titr" panose="00000700000000000000" pitchFamily="2" charset="-78"/>
              </a:rPr>
              <a:t>مد پنجم: مد توزیعی</a:t>
            </a:r>
          </a:p>
        </p:txBody>
      </p:sp>
      <p:sp>
        <p:nvSpPr>
          <p:cNvPr id="3" name="Subtitle 2">
            <a:extLst>
              <a:ext uri="{FF2B5EF4-FFF2-40B4-BE49-F238E27FC236}">
                <a16:creationId xmlns:a16="http://schemas.microsoft.com/office/drawing/2014/main" id="{6948B800-0A27-C196-672E-7455B834EB01}"/>
              </a:ext>
            </a:extLst>
          </p:cNvPr>
          <p:cNvSpPr>
            <a:spLocks noGrp="1"/>
          </p:cNvSpPr>
          <p:nvPr>
            <p:ph type="subTitle" idx="1"/>
          </p:nvPr>
        </p:nvSpPr>
        <p:spPr>
          <a:xfrm>
            <a:off x="1350682" y="4870824"/>
            <a:ext cx="10005951" cy="1458258"/>
          </a:xfrm>
        </p:spPr>
        <p:txBody>
          <a:bodyPr anchor="ctr">
            <a:normAutofit/>
          </a:bodyPr>
          <a:lstStyle/>
          <a:p>
            <a:pPr algn="l"/>
            <a:endParaRPr lang="fa-IR"/>
          </a:p>
        </p:txBody>
      </p:sp>
    </p:spTree>
    <p:extLst>
      <p:ext uri="{BB962C8B-B14F-4D97-AF65-F5344CB8AC3E}">
        <p14:creationId xmlns:p14="http://schemas.microsoft.com/office/powerpoint/2010/main" val="41662543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7B63E8-FE56-4359-B0BA-A1593FE50000}"/>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656D79A-535E-44A8-D22B-6DA09A00D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61C6D792-8B59-1250-9C2C-94B7F4FFA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433423EC-5B86-ED05-19B0-2AD71A9F7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9AFB322-5AA5-C429-B3B7-ACDBD9EEA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86CDEC55-5CFD-BAA0-164B-6D1895044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038873FD-53A1-3E7D-534A-374855176F33}"/>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err="1">
                <a:solidFill>
                  <a:srgbClr val="FFFFFF"/>
                </a:solidFill>
                <a:cs typeface="B Titr" panose="00000700000000000000" pitchFamily="2" charset="-78"/>
              </a:rPr>
              <a:t>ممیزه‌های</a:t>
            </a:r>
            <a:r>
              <a:rPr lang="fa-IR" sz="4000" dirty="0">
                <a:solidFill>
                  <a:srgbClr val="FFFFFF"/>
                </a:solidFill>
                <a:cs typeface="B Titr" panose="00000700000000000000" pitchFamily="2" charset="-78"/>
              </a:rPr>
              <a:t> سرمایه‌داری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23EA39DE-EA04-3241-7FBF-6541EBBB5AAA}"/>
              </a:ext>
            </a:extLst>
          </p:cNvPr>
          <p:cNvSpPr>
            <a:spLocks noGrp="1"/>
          </p:cNvSpPr>
          <p:nvPr>
            <p:ph idx="1"/>
          </p:nvPr>
        </p:nvSpPr>
        <p:spPr>
          <a:xfrm>
            <a:off x="4407696" y="602611"/>
            <a:ext cx="7611104" cy="5670596"/>
          </a:xfrm>
        </p:spPr>
        <p:txBody>
          <a:bodyPr anchor="ctr">
            <a:normAutofit/>
          </a:bodyPr>
          <a:lstStyle/>
          <a:p>
            <a:pPr marL="282575" indent="-282575">
              <a:lnSpc>
                <a:spcPct val="100000"/>
              </a:lnSpc>
            </a:pPr>
            <a:r>
              <a:rPr lang="en-US" sz="2400" b="1" dirty="0">
                <a:cs typeface="B Nazanin" panose="00000400000000000000" pitchFamily="2" charset="-78"/>
              </a:rPr>
              <a:t>Mode of production(mass technological production)</a:t>
            </a:r>
          </a:p>
          <a:p>
            <a:pPr marL="282575" indent="-282575">
              <a:lnSpc>
                <a:spcPct val="100000"/>
              </a:lnSpc>
            </a:pPr>
            <a:r>
              <a:rPr lang="en-US" sz="2400" b="1" dirty="0">
                <a:cs typeface="B Nazanin" panose="00000400000000000000" pitchFamily="2" charset="-78"/>
              </a:rPr>
              <a:t>Mode of allocation of resource(privatization</a:t>
            </a:r>
            <a:r>
              <a:rPr lang="fa-IR" sz="2400" b="1" dirty="0">
                <a:cs typeface="B Nazanin" panose="00000400000000000000" pitchFamily="2" charset="-78"/>
              </a:rPr>
              <a:t>(</a:t>
            </a:r>
            <a:endParaRPr lang="en-US" sz="2400" b="1" dirty="0">
              <a:cs typeface="B Nazanin" panose="00000400000000000000" pitchFamily="2" charset="-78"/>
            </a:endParaRPr>
          </a:p>
          <a:p>
            <a:pPr marL="282575" indent="-282575">
              <a:lnSpc>
                <a:spcPct val="100000"/>
              </a:lnSpc>
            </a:pPr>
            <a:r>
              <a:rPr lang="en-US" sz="2400" b="1" dirty="0">
                <a:cs typeface="B Nazanin" panose="00000400000000000000" pitchFamily="2" charset="-78"/>
              </a:rPr>
              <a:t>Mode of </a:t>
            </a:r>
            <a:r>
              <a:rPr lang="en-US" sz="2400" b="1" dirty="0" err="1">
                <a:cs typeface="B Nazanin" panose="00000400000000000000" pitchFamily="2" charset="-78"/>
              </a:rPr>
              <a:t>monitarization</a:t>
            </a:r>
            <a:r>
              <a:rPr lang="en-US" sz="2400" b="1" dirty="0">
                <a:cs typeface="B Nazanin" panose="00000400000000000000" pitchFamily="2" charset="-78"/>
              </a:rPr>
              <a:t> (banking and dollarization)</a:t>
            </a:r>
          </a:p>
          <a:p>
            <a:pPr marL="282575" indent="-282575">
              <a:lnSpc>
                <a:spcPct val="100000"/>
              </a:lnSpc>
            </a:pPr>
            <a:r>
              <a:rPr lang="en-US" sz="2400" b="1" dirty="0">
                <a:cs typeface="B Nazanin" panose="00000400000000000000" pitchFamily="2" charset="-78"/>
              </a:rPr>
              <a:t>Mode of consumption(maximizing utility)</a:t>
            </a:r>
          </a:p>
          <a:p>
            <a:pPr marL="282575" indent="-282575">
              <a:lnSpc>
                <a:spcPct val="100000"/>
              </a:lnSpc>
            </a:pPr>
            <a:r>
              <a:rPr lang="en-US" sz="2400" b="1" dirty="0">
                <a:cs typeface="B Nazanin" panose="00000400000000000000" pitchFamily="2" charset="-78"/>
              </a:rPr>
              <a:t>Value theory(price theory)</a:t>
            </a:r>
          </a:p>
          <a:p>
            <a:pPr marL="282575" indent="-282575">
              <a:lnSpc>
                <a:spcPct val="100000"/>
              </a:lnSpc>
            </a:pPr>
            <a:r>
              <a:rPr lang="en-US" sz="2400" b="1" dirty="0">
                <a:cs typeface="B Nazanin" panose="00000400000000000000" pitchFamily="2" charset="-78"/>
              </a:rPr>
              <a:t>Mode of distribution (mass technological distribution; platform economics)</a:t>
            </a:r>
          </a:p>
          <a:p>
            <a:pPr marL="282575" indent="-282575">
              <a:lnSpc>
                <a:spcPct val="100000"/>
              </a:lnSpc>
            </a:pPr>
            <a:r>
              <a:rPr lang="en-US" sz="2400" b="1" dirty="0">
                <a:cs typeface="B Nazanin" panose="00000400000000000000" pitchFamily="2" charset="-78"/>
              </a:rPr>
              <a:t>Mode of commerce(colonization): refer to mercantilism</a:t>
            </a:r>
          </a:p>
        </p:txBody>
      </p:sp>
      <p:pic>
        <p:nvPicPr>
          <p:cNvPr id="3076" name="Picture 4" descr="Capitalism - Econlib">
            <a:extLst>
              <a:ext uri="{FF2B5EF4-FFF2-40B4-BE49-F238E27FC236}">
                <a16:creationId xmlns:a16="http://schemas.microsoft.com/office/drawing/2014/main" id="{045A726C-BD27-0940-826A-DBFBF3D1B6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
            <a:ext cx="4053185" cy="227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3648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A63919-F78A-7A15-2900-AC7DDA80A213}"/>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514AFA1-980C-257C-A2DE-6FD1887C0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EB43EEA-A0E6-DD72-1224-DDBC0FD9F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7B238C9F-3852-00DF-3A75-4F3F8990AB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D5C2AA27-A4B0-9D9E-B2EE-8C9782CBD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994EECFD-147D-3D2C-D2FC-8664D1BA35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760A431-67A5-2242-76B9-C3E5913B3029}"/>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مد توزیعی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2DDA917B-BD93-E735-96DC-7DD79205AD36}"/>
              </a:ext>
            </a:extLst>
          </p:cNvPr>
          <p:cNvSpPr>
            <a:spLocks noGrp="1"/>
          </p:cNvSpPr>
          <p:nvPr>
            <p:ph idx="1"/>
          </p:nvPr>
        </p:nvSpPr>
        <p:spPr>
          <a:xfrm>
            <a:off x="4241442" y="598636"/>
            <a:ext cx="7112357" cy="5657439"/>
          </a:xfrm>
        </p:spPr>
        <p:txBody>
          <a:bodyPr anchor="ctr">
            <a:normAutofit fontScale="92500" lnSpcReduction="10000"/>
          </a:bodyPr>
          <a:lstStyle/>
          <a:p>
            <a:pPr marL="282575" indent="-282575" algn="just" rtl="1">
              <a:lnSpc>
                <a:spcPct val="100000"/>
              </a:lnSpc>
            </a:pPr>
            <a:r>
              <a:rPr lang="fa-IR" sz="3200" dirty="0">
                <a:cs typeface="B Nazanin" panose="00000400000000000000" pitchFamily="2" charset="-78"/>
              </a:rPr>
              <a:t>سرمایه‌داری توزیعی، در </a:t>
            </a:r>
            <a:r>
              <a:rPr lang="fa-IR" sz="3200" dirty="0" err="1">
                <a:cs typeface="B Nazanin" panose="00000400000000000000" pitchFamily="2" charset="-78"/>
              </a:rPr>
              <a:t>نتیجۀ</a:t>
            </a:r>
            <a:r>
              <a:rPr lang="fa-IR" sz="3200" dirty="0">
                <a:cs typeface="B Nazanin" panose="00000400000000000000" pitchFamily="2" charset="-78"/>
              </a:rPr>
              <a:t> انقلاب</a:t>
            </a:r>
            <a:r>
              <a:rPr lang="en-US" sz="3200" dirty="0">
                <a:cs typeface="B Nazanin" panose="00000400000000000000" pitchFamily="2" charset="-78"/>
              </a:rPr>
              <a:t>ICT </a:t>
            </a:r>
            <a:r>
              <a:rPr lang="fa-IR" sz="3200" dirty="0">
                <a:cs typeface="B Nazanin" panose="00000400000000000000" pitchFamily="2" charset="-78"/>
              </a:rPr>
              <a:t> و به وجود آمدن شرایط برای توزیع انبوه کالاهای تجاری در </a:t>
            </a:r>
            <a:r>
              <a:rPr lang="fa-IR" sz="3200" dirty="0" err="1">
                <a:cs typeface="B Nazanin" panose="00000400000000000000" pitchFamily="2" charset="-78"/>
              </a:rPr>
              <a:t>بدنۀ</a:t>
            </a:r>
            <a:r>
              <a:rPr lang="fa-IR" sz="3200" dirty="0">
                <a:cs typeface="B Nazanin" panose="00000400000000000000" pitchFamily="2" charset="-78"/>
              </a:rPr>
              <a:t> جوامع ایجاد شده است. </a:t>
            </a:r>
          </a:p>
          <a:p>
            <a:pPr marL="282575" indent="-282575" algn="just" rtl="1">
              <a:lnSpc>
                <a:spcPct val="100000"/>
              </a:lnSpc>
            </a:pPr>
            <a:r>
              <a:rPr lang="fa-IR" sz="3200" dirty="0">
                <a:cs typeface="B Nazanin" panose="00000400000000000000" pitchFamily="2" charset="-78"/>
              </a:rPr>
              <a:t>این گام از سرمایه‌داری با دوران انقلاب اسلامی همراه شده است. ایجاد مراکز بزرگ خرید، </a:t>
            </a:r>
            <a:r>
              <a:rPr lang="fa-IR" sz="3200" dirty="0" err="1">
                <a:cs typeface="B Nazanin" panose="00000400000000000000" pitchFamily="2" charset="-78"/>
              </a:rPr>
              <a:t>فروشگاه‌های</a:t>
            </a:r>
            <a:r>
              <a:rPr lang="fa-IR" sz="3200" dirty="0">
                <a:cs typeface="B Nazanin" panose="00000400000000000000" pitchFamily="2" charset="-78"/>
              </a:rPr>
              <a:t> بزرگ الکترونیک و </a:t>
            </a:r>
            <a:r>
              <a:rPr lang="fa-IR" sz="3200" dirty="0" err="1">
                <a:cs typeface="B Nazanin" panose="00000400000000000000" pitchFamily="2" charset="-78"/>
              </a:rPr>
              <a:t>استارت‌آپ‌های</a:t>
            </a:r>
            <a:r>
              <a:rPr lang="fa-IR" sz="3200" dirty="0">
                <a:cs typeface="B Nazanin" panose="00000400000000000000" pitchFamily="2" charset="-78"/>
              </a:rPr>
              <a:t> توزیعی و </a:t>
            </a:r>
            <a:r>
              <a:rPr lang="fa-IR" sz="3200" dirty="0" err="1">
                <a:cs typeface="B Nazanin" panose="00000400000000000000" pitchFamily="2" charset="-78"/>
              </a:rPr>
              <a:t>شبکه‌های</a:t>
            </a:r>
            <a:r>
              <a:rPr lang="fa-IR" sz="3200" dirty="0">
                <a:cs typeface="B Nazanin" panose="00000400000000000000" pitchFamily="2" charset="-78"/>
              </a:rPr>
              <a:t> بزرگ بازاریابی از نمودهای این مد از سرمایه‌داری هستند. </a:t>
            </a:r>
          </a:p>
          <a:p>
            <a:pPr marL="282575" indent="-282575" algn="just" rtl="1">
              <a:lnSpc>
                <a:spcPct val="100000"/>
              </a:lnSpc>
            </a:pPr>
            <a:r>
              <a:rPr lang="fa-IR" sz="3200" dirty="0">
                <a:cs typeface="B Nazanin" panose="00000400000000000000" pitchFamily="2" charset="-78"/>
              </a:rPr>
              <a:t>البته سرمایه‌داری توزیعی، مکلف است کالاهای دنیای سرمایه‌داری را با </a:t>
            </a:r>
            <a:r>
              <a:rPr lang="fa-IR" sz="3200" dirty="0" err="1">
                <a:cs typeface="B Nazanin" panose="00000400000000000000" pitchFamily="2" charset="-78"/>
              </a:rPr>
              <a:t>کاربست</a:t>
            </a:r>
            <a:r>
              <a:rPr lang="fa-IR" sz="3200" dirty="0">
                <a:cs typeface="B Nazanin" panose="00000400000000000000" pitchFamily="2" charset="-78"/>
              </a:rPr>
              <a:t> </a:t>
            </a:r>
            <a:r>
              <a:rPr lang="fa-IR" sz="3200" dirty="0" err="1">
                <a:cs typeface="B Nazanin" panose="00000400000000000000" pitchFamily="2" charset="-78"/>
              </a:rPr>
              <a:t>روش‌های</a:t>
            </a:r>
            <a:r>
              <a:rPr lang="fa-IR" sz="3200" dirty="0">
                <a:cs typeface="B Nazanin" panose="00000400000000000000" pitchFamily="2" charset="-78"/>
              </a:rPr>
              <a:t> </a:t>
            </a:r>
            <a:r>
              <a:rPr lang="fa-IR" sz="3200" dirty="0" err="1">
                <a:cs typeface="B Nazanin" panose="00000400000000000000" pitchFamily="2" charset="-78"/>
              </a:rPr>
              <a:t>دانش‌محور</a:t>
            </a:r>
            <a:r>
              <a:rPr lang="fa-IR" sz="3200" dirty="0">
                <a:cs typeface="B Nazanin" panose="00000400000000000000" pitchFamily="2" charset="-78"/>
              </a:rPr>
              <a:t> در دنیا توزیع کند. و این اتفاق در ایران نیز به راحتی رخ داده است. جایی که </a:t>
            </a:r>
            <a:r>
              <a:rPr lang="fa-IR" sz="3200" dirty="0" err="1">
                <a:cs typeface="B Nazanin" panose="00000400000000000000" pitchFamily="2" charset="-78"/>
              </a:rPr>
              <a:t>این‌گونه‌های</a:t>
            </a:r>
            <a:r>
              <a:rPr lang="fa-IR" sz="3200" dirty="0">
                <a:cs typeface="B Nazanin" panose="00000400000000000000" pitchFamily="2" charset="-78"/>
              </a:rPr>
              <a:t> توزیعی، مجال مناسبی را برای رونق کالاهای سرمایه‌داری فراهم </a:t>
            </a:r>
            <a:r>
              <a:rPr lang="fa-IR" sz="3200" dirty="0" err="1">
                <a:cs typeface="B Nazanin" panose="00000400000000000000" pitchFamily="2" charset="-78"/>
              </a:rPr>
              <a:t>ساخته‌اند</a:t>
            </a:r>
            <a:r>
              <a:rPr lang="fa-IR" sz="3200" dirty="0">
                <a:cs typeface="B Nazanin" panose="00000400000000000000" pitchFamily="2" charset="-78"/>
              </a:rPr>
              <a:t>.</a:t>
            </a:r>
          </a:p>
        </p:txBody>
      </p:sp>
    </p:spTree>
    <p:extLst>
      <p:ext uri="{BB962C8B-B14F-4D97-AF65-F5344CB8AC3E}">
        <p14:creationId xmlns:p14="http://schemas.microsoft.com/office/powerpoint/2010/main" val="27740043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8E05FA-0228-2EE8-DEE9-2AB459CFFF2D}"/>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D5D95E7-B01F-516F-AC43-6DCFDAFD2D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9E32EFC-432A-E06C-5E35-58D161E61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3CB45547-F5C0-7AF9-7CF2-0580806677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A48419D8-0B78-F4DA-5A2B-76390B5E81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976C8F19-C14D-CD2E-1E56-79736B463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E5472B9-A0AF-49F3-77B2-E9041104746F}"/>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نتیجه‌گیری</a:t>
            </a:r>
            <a:endParaRPr lang="en-US" sz="4000" dirty="0">
              <a:solidFill>
                <a:srgbClr val="FFFFFF"/>
              </a:solidFill>
              <a:cs typeface="B Titr" panose="00000700000000000000" pitchFamily="2" charset="-78"/>
            </a:endParaRPr>
          </a:p>
        </p:txBody>
      </p:sp>
      <p:sp>
        <p:nvSpPr>
          <p:cNvPr id="4" name="Content Placeholder 3">
            <a:extLst>
              <a:ext uri="{FF2B5EF4-FFF2-40B4-BE49-F238E27FC236}">
                <a16:creationId xmlns:a16="http://schemas.microsoft.com/office/drawing/2014/main" id="{82C445A4-3D34-3EB8-510D-384F7E3942DA}"/>
              </a:ext>
            </a:extLst>
          </p:cNvPr>
          <p:cNvSpPr>
            <a:spLocks noGrp="1"/>
          </p:cNvSpPr>
          <p:nvPr>
            <p:ph idx="1"/>
          </p:nvPr>
        </p:nvSpPr>
        <p:spPr>
          <a:xfrm>
            <a:off x="4241442" y="598636"/>
            <a:ext cx="7112357" cy="5657439"/>
          </a:xfrm>
        </p:spPr>
        <p:txBody>
          <a:bodyPr anchor="ctr">
            <a:normAutofit/>
          </a:bodyPr>
          <a:lstStyle/>
          <a:p>
            <a:pPr marL="282575" indent="-282575" algn="just" rtl="1">
              <a:lnSpc>
                <a:spcPct val="100000"/>
              </a:lnSpc>
            </a:pPr>
            <a:r>
              <a:rPr lang="fa-IR" sz="3200" dirty="0">
                <a:cs typeface="B Nazanin" panose="00000400000000000000" pitchFamily="2" charset="-78"/>
              </a:rPr>
              <a:t>مدهای مختلف سرمایه‌داری از </a:t>
            </a:r>
            <a:r>
              <a:rPr lang="fa-IR" sz="3200" dirty="0" err="1">
                <a:cs typeface="B Nazanin" panose="00000400000000000000" pitchFamily="2" charset="-78"/>
              </a:rPr>
              <a:t>مرکانتیلیسم</a:t>
            </a:r>
            <a:r>
              <a:rPr lang="fa-IR" sz="3200" dirty="0">
                <a:cs typeface="B Nazanin" panose="00000400000000000000" pitchFamily="2" charset="-78"/>
              </a:rPr>
              <a:t> تا به امروز بر ایران </a:t>
            </a:r>
            <a:r>
              <a:rPr lang="fa-IR" sz="3200" dirty="0" err="1">
                <a:cs typeface="B Nazanin" panose="00000400000000000000" pitchFamily="2" charset="-78"/>
              </a:rPr>
              <a:t>اثربخش</a:t>
            </a:r>
            <a:r>
              <a:rPr lang="fa-IR" sz="3200" dirty="0">
                <a:cs typeface="B Nazanin" panose="00000400000000000000" pitchFamily="2" charset="-78"/>
              </a:rPr>
              <a:t> </a:t>
            </a:r>
            <a:r>
              <a:rPr lang="fa-IR" sz="3200" dirty="0" err="1">
                <a:cs typeface="B Nazanin" panose="00000400000000000000" pitchFamily="2" charset="-78"/>
              </a:rPr>
              <a:t>بوده‌اند</a:t>
            </a:r>
            <a:r>
              <a:rPr lang="fa-IR" sz="3200" dirty="0">
                <a:cs typeface="B Nazanin" panose="00000400000000000000" pitchFamily="2" charset="-78"/>
              </a:rPr>
              <a:t>. اما ایران هرگز نتوانسته است بخشی از دنیای سرمایه‌داری شود. چرا که </a:t>
            </a:r>
            <a:r>
              <a:rPr lang="fa-IR" sz="3200" dirty="0" err="1">
                <a:cs typeface="B Nazanin" panose="00000400000000000000" pitchFamily="2" charset="-78"/>
              </a:rPr>
              <a:t>کنش‌های</a:t>
            </a:r>
            <a:r>
              <a:rPr lang="fa-IR" sz="3200" dirty="0">
                <a:cs typeface="B Nazanin" panose="00000400000000000000" pitchFamily="2" charset="-78"/>
              </a:rPr>
              <a:t> سرمایه‌داری، در طور دوران تاریخ تطور ایران در دنیای مدرن، </a:t>
            </a:r>
            <a:r>
              <a:rPr lang="fa-IR" sz="3200" dirty="0" err="1">
                <a:cs typeface="B Nazanin" panose="00000400000000000000" pitchFamily="2" charset="-78"/>
              </a:rPr>
              <a:t>واکنش‌هایی</a:t>
            </a:r>
            <a:r>
              <a:rPr lang="fa-IR" sz="3200" dirty="0">
                <a:cs typeface="B Nazanin" panose="00000400000000000000" pitchFamily="2" charset="-78"/>
              </a:rPr>
              <a:t> را طلب کرده است که منافع سرمایه‌داری را تأمین کند. و ایران همواره این </a:t>
            </a:r>
            <a:r>
              <a:rPr lang="fa-IR" sz="3200" dirty="0" err="1">
                <a:cs typeface="B Nazanin" panose="00000400000000000000" pitchFamily="2" charset="-78"/>
              </a:rPr>
              <a:t>واکنش‌ها</a:t>
            </a:r>
            <a:r>
              <a:rPr lang="fa-IR" sz="3200" dirty="0">
                <a:cs typeface="B Nazanin" panose="00000400000000000000" pitchFamily="2" charset="-78"/>
              </a:rPr>
              <a:t> را به بهترین نحو انجام داده است. </a:t>
            </a:r>
          </a:p>
          <a:p>
            <a:pPr marL="282575" indent="-282575" algn="just" rtl="1">
              <a:lnSpc>
                <a:spcPct val="100000"/>
              </a:lnSpc>
            </a:pPr>
            <a:r>
              <a:rPr lang="fa-IR" sz="3200" dirty="0" err="1">
                <a:cs typeface="B Nazanin" panose="00000400000000000000" pitchFamily="2" charset="-78"/>
              </a:rPr>
              <a:t>دکترین</a:t>
            </a:r>
            <a:r>
              <a:rPr lang="fa-IR" sz="3200" dirty="0">
                <a:cs typeface="B Nazanin" panose="00000400000000000000" pitchFamily="2" charset="-78"/>
              </a:rPr>
              <a:t> سرمایه‌داری را </a:t>
            </a:r>
            <a:r>
              <a:rPr lang="fa-IR" sz="3200" dirty="0" err="1">
                <a:cs typeface="B Nazanin" panose="00000400000000000000" pitchFamily="2" charset="-78"/>
              </a:rPr>
              <a:t>می‌توان</a:t>
            </a:r>
            <a:r>
              <a:rPr lang="fa-IR" sz="3200" dirty="0">
                <a:cs typeface="B Nazanin" panose="00000400000000000000" pitchFamily="2" charset="-78"/>
              </a:rPr>
              <a:t> به وضوح در </a:t>
            </a:r>
            <a:r>
              <a:rPr lang="fa-IR" sz="3200" dirty="0" err="1">
                <a:cs typeface="B Nazanin" panose="00000400000000000000" pitchFamily="2" charset="-78"/>
              </a:rPr>
              <a:t>توصیه‌های</a:t>
            </a:r>
            <a:r>
              <a:rPr lang="fa-IR" sz="3200" dirty="0">
                <a:cs typeface="B Nazanin" panose="00000400000000000000" pitchFamily="2" charset="-78"/>
              </a:rPr>
              <a:t> </a:t>
            </a:r>
            <a:r>
              <a:rPr lang="fa-IR" sz="3200" dirty="0" err="1">
                <a:cs typeface="B Nazanin" panose="00000400000000000000" pitchFamily="2" charset="-78"/>
              </a:rPr>
              <a:t>مرکانتیلیستی</a:t>
            </a:r>
            <a:r>
              <a:rPr lang="fa-IR" sz="3200" dirty="0">
                <a:cs typeface="B Nazanin" panose="00000400000000000000" pitchFamily="2" charset="-78"/>
              </a:rPr>
              <a:t> مشاهده کرد. </a:t>
            </a:r>
            <a:r>
              <a:rPr lang="fa-IR" sz="3200" dirty="0" err="1">
                <a:cs typeface="B Nazanin" panose="00000400000000000000" pitchFamily="2" charset="-78"/>
              </a:rPr>
              <a:t>توصیه‌هایی</a:t>
            </a:r>
            <a:r>
              <a:rPr lang="fa-IR" sz="3200" dirty="0">
                <a:cs typeface="B Nazanin" panose="00000400000000000000" pitchFamily="2" charset="-78"/>
              </a:rPr>
              <a:t> که </a:t>
            </a:r>
            <a:r>
              <a:rPr lang="fa-IR" sz="3200" dirty="0" err="1">
                <a:cs typeface="B Nazanin" panose="00000400000000000000" pitchFamily="2" charset="-78"/>
              </a:rPr>
              <a:t>قرن‌ها</a:t>
            </a:r>
            <a:r>
              <a:rPr lang="fa-IR" sz="3200" dirty="0">
                <a:cs typeface="B Nazanin" panose="00000400000000000000" pitchFamily="2" charset="-78"/>
              </a:rPr>
              <a:t> دنبال شده است و تا به امروز به نتایج فراوانی در دنیای سرمایه‌داری دست یافته است.</a:t>
            </a:r>
          </a:p>
        </p:txBody>
      </p:sp>
    </p:spTree>
    <p:extLst>
      <p:ext uri="{BB962C8B-B14F-4D97-AF65-F5344CB8AC3E}">
        <p14:creationId xmlns:p14="http://schemas.microsoft.com/office/powerpoint/2010/main" val="31218507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4551B1-75EA-111D-AF77-BEA14BC0A0D0}"/>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ED49104-FA47-44C0-C530-25742194747B}"/>
              </a:ext>
            </a:extLst>
          </p:cNvPr>
          <p:cNvSpPr>
            <a:spLocks noGrp="1"/>
          </p:cNvSpPr>
          <p:nvPr>
            <p:ph type="ctrTitle"/>
          </p:nvPr>
        </p:nvSpPr>
        <p:spPr>
          <a:xfrm>
            <a:off x="1314824" y="735106"/>
            <a:ext cx="10053763" cy="2928470"/>
          </a:xfrm>
        </p:spPr>
        <p:txBody>
          <a:bodyPr anchor="b">
            <a:normAutofit/>
          </a:bodyPr>
          <a:lstStyle/>
          <a:p>
            <a:pPr algn="ctr" defTabSz="914400" rtl="0" eaLnBrk="1" latinLnBrk="0" hangingPunct="1">
              <a:lnSpc>
                <a:spcPct val="150000"/>
              </a:lnSpc>
              <a:spcBef>
                <a:spcPct val="0"/>
              </a:spcBef>
              <a:buNone/>
            </a:pPr>
            <a:endParaRPr lang="fa-IR" sz="4800" dirty="0">
              <a:solidFill>
                <a:srgbClr val="FFFFFF"/>
              </a:solidFill>
              <a:cs typeface="B Titr" panose="00000700000000000000" pitchFamily="2" charset="-78"/>
            </a:endParaRPr>
          </a:p>
        </p:txBody>
      </p:sp>
      <p:pic>
        <p:nvPicPr>
          <p:cNvPr id="4100" name="Picture 4" descr="Sailing Through Time: The Evolution of Medieval Ships">
            <a:extLst>
              <a:ext uri="{FF2B5EF4-FFF2-40B4-BE49-F238E27FC236}">
                <a16:creationId xmlns:a16="http://schemas.microsoft.com/office/drawing/2014/main" id="{7E66A43B-3D16-034A-A1A4-9A33F3365A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025" y="-23122"/>
            <a:ext cx="14090044" cy="704502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C570922-4BBD-ED4A-BE05-EA33AFF02DDB}"/>
              </a:ext>
            </a:extLst>
          </p:cNvPr>
          <p:cNvSpPr txBox="1"/>
          <p:nvPr/>
        </p:nvSpPr>
        <p:spPr>
          <a:xfrm>
            <a:off x="1314824" y="4811927"/>
            <a:ext cx="9130772" cy="1446550"/>
          </a:xfrm>
          <a:prstGeom prst="rect">
            <a:avLst/>
          </a:prstGeom>
          <a:blipFill dpi="0" rotWithShape="1">
            <a:blip r:embed="rId3">
              <a:alphaModFix amt="63000"/>
            </a:blip>
            <a:srcRect/>
            <a:tile tx="0" ty="0" sx="100000" sy="100000" flip="none" algn="tl"/>
          </a:blipFill>
        </p:spPr>
        <p:txBody>
          <a:bodyPr wrap="square">
            <a:spAutoFit/>
          </a:bodyPr>
          <a:lstStyle/>
          <a:p>
            <a:pPr algn="ctr"/>
            <a:r>
              <a:rPr lang="fa-IR" sz="4400" dirty="0" err="1">
                <a:cs typeface="B Titr" panose="00000700000000000000" pitchFamily="2" charset="-78"/>
              </a:rPr>
              <a:t>موج‌های</a:t>
            </a:r>
            <a:r>
              <a:rPr lang="fa-IR" sz="4400" dirty="0">
                <a:cs typeface="B Titr" panose="00000700000000000000" pitchFamily="2" charset="-78"/>
              </a:rPr>
              <a:t> ورود </a:t>
            </a:r>
            <a:r>
              <a:rPr lang="fa-IR" sz="4400" dirty="0" err="1">
                <a:cs typeface="B Titr" panose="00000700000000000000" pitchFamily="2" charset="-78"/>
              </a:rPr>
              <a:t>سرمایه‌داری</a:t>
            </a:r>
            <a:r>
              <a:rPr lang="fa-IR" sz="4400" dirty="0">
                <a:cs typeface="B Titr" panose="00000700000000000000" pitchFamily="2" charset="-78"/>
              </a:rPr>
              <a:t> به ایران</a:t>
            </a:r>
            <a:br>
              <a:rPr lang="fa-IR" sz="4400" dirty="0">
                <a:cs typeface="B Titr" panose="00000700000000000000" pitchFamily="2" charset="-78"/>
              </a:rPr>
            </a:br>
            <a:r>
              <a:rPr lang="fa-IR" sz="4400" dirty="0">
                <a:cs typeface="B Titr" panose="00000700000000000000" pitchFamily="2" charset="-78"/>
              </a:rPr>
              <a:t>موج اول: ورود مد تجاری</a:t>
            </a:r>
            <a:endParaRPr lang="en-IR" sz="4400" dirty="0"/>
          </a:p>
        </p:txBody>
      </p:sp>
    </p:spTree>
    <p:extLst>
      <p:ext uri="{BB962C8B-B14F-4D97-AF65-F5344CB8AC3E}">
        <p14:creationId xmlns:p14="http://schemas.microsoft.com/office/powerpoint/2010/main" val="4720329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D40FD8-3441-DD37-F35E-1D10C099FE4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53B212F-DBEE-D7B7-FB8C-78CE09F9C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D704016-9102-D84A-DA59-82594AD06C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4DF0C50-6F71-8570-4E13-76565A0DA9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E5D7852-7931-8ABD-2813-AC76228CF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67522908-BC7D-49B1-9A47-51FAC21A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2298" name="Picture 10" descr="نگاهی به تاریخچه سری بازی های جنگ های صلیبی | پارسی دانلود">
            <a:extLst>
              <a:ext uri="{FF2B5EF4-FFF2-40B4-BE49-F238E27FC236}">
                <a16:creationId xmlns:a16="http://schemas.microsoft.com/office/drawing/2014/main" id="{9EB56DD3-1EFB-5D46-818B-47F703ACA0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395" b="9726"/>
          <a:stretch/>
        </p:blipFill>
        <p:spPr bwMode="auto">
          <a:xfrm>
            <a:off x="-42530" y="-24711"/>
            <a:ext cx="12631480" cy="710599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D4F4226-AF7B-86C1-2D55-C260A4522D4F}"/>
              </a:ext>
            </a:extLst>
          </p:cNvPr>
          <p:cNvSpPr>
            <a:spLocks noGrp="1"/>
          </p:cNvSpPr>
          <p:nvPr>
            <p:ph type="title"/>
          </p:nvPr>
        </p:nvSpPr>
        <p:spPr>
          <a:xfrm>
            <a:off x="9311172" y="17819"/>
            <a:ext cx="2880828" cy="1921595"/>
          </a:xfrm>
          <a:blipFill>
            <a:blip r:embed="rId3">
              <a:alphaModFix amt="0"/>
            </a:blip>
            <a:tile tx="0" ty="0" sx="100000" sy="100000" flip="none" algn="tl"/>
          </a:blipFill>
        </p:spPr>
        <p:txBody>
          <a:bodyPr vert="horz" lIns="91440" tIns="45720" rIns="91440" bIns="45720" rtlCol="0" anchor="t">
            <a:normAutofit/>
          </a:bodyPr>
          <a:lstStyle/>
          <a:p>
            <a:pPr rtl="1">
              <a:lnSpc>
                <a:spcPct val="100000"/>
              </a:lnSpc>
            </a:pPr>
            <a:r>
              <a:rPr lang="fa-IR" sz="3600" dirty="0" err="1">
                <a:solidFill>
                  <a:srgbClr val="002060"/>
                </a:solidFill>
                <a:cs typeface="B Titr" panose="00000700000000000000" pitchFamily="2" charset="-78"/>
              </a:rPr>
              <a:t>جنگ‌های</a:t>
            </a:r>
            <a:r>
              <a:rPr lang="fa-IR" sz="3600" dirty="0">
                <a:solidFill>
                  <a:srgbClr val="002060"/>
                </a:solidFill>
                <a:cs typeface="B Titr" panose="00000700000000000000" pitchFamily="2" charset="-78"/>
              </a:rPr>
              <a:t> صلیبی (۴۸۸ تا۶۹۰ ﻫ ۱۰۹۵ تا ۱۲۹۱م)</a:t>
            </a:r>
            <a:endParaRPr lang="en-US" sz="3600" dirty="0">
              <a:solidFill>
                <a:srgbClr val="002060"/>
              </a:solidFill>
              <a:cs typeface="B Titr" panose="00000700000000000000" pitchFamily="2" charset="-78"/>
            </a:endParaRPr>
          </a:p>
        </p:txBody>
      </p:sp>
    </p:spTree>
    <p:extLst>
      <p:ext uri="{BB962C8B-B14F-4D97-AF65-F5344CB8AC3E}">
        <p14:creationId xmlns:p14="http://schemas.microsoft.com/office/powerpoint/2010/main" val="285682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D40FD8-3441-DD37-F35E-1D10C099FE4F}"/>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53B212F-DBEE-D7B7-FB8C-78CE09F9C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1D704016-9102-D84A-DA59-82594AD06C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14DF0C50-6F71-8570-4E13-76565A0DA9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6E5D7852-7931-8ABD-2813-AC76228CF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67522908-BC7D-49B1-9A47-51FAC21A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4338" name="Picture 2" descr="Anglo-Dutch Wars - Wikipedia">
            <a:extLst>
              <a:ext uri="{FF2B5EF4-FFF2-40B4-BE49-F238E27FC236}">
                <a16:creationId xmlns:a16="http://schemas.microsoft.com/office/drawing/2014/main" id="{13C89B23-6A94-5247-A73D-2A7B44B305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237" b="10237"/>
          <a:stretch/>
        </p:blipFill>
        <p:spPr bwMode="auto">
          <a:xfrm>
            <a:off x="0" y="-17819"/>
            <a:ext cx="12192000" cy="68936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D4F4226-AF7B-86C1-2D55-C260A4522D4F}"/>
              </a:ext>
            </a:extLst>
          </p:cNvPr>
          <p:cNvSpPr>
            <a:spLocks noGrp="1"/>
          </p:cNvSpPr>
          <p:nvPr>
            <p:ph type="title"/>
          </p:nvPr>
        </p:nvSpPr>
        <p:spPr>
          <a:xfrm>
            <a:off x="4038604" y="159735"/>
            <a:ext cx="8047071" cy="4327205"/>
          </a:xfrm>
          <a:gradFill>
            <a:gsLst>
              <a:gs pos="0">
                <a:schemeClr val="accent2">
                  <a:lumMod val="5000"/>
                  <a:lumOff val="95000"/>
                  <a:alpha val="0"/>
                </a:schemeClr>
              </a:gs>
              <a:gs pos="100000">
                <a:schemeClr val="accent2">
                  <a:lumMod val="45000"/>
                  <a:lumOff val="55000"/>
                </a:schemeClr>
              </a:gs>
              <a:gs pos="95000">
                <a:schemeClr val="accent2">
                  <a:lumMod val="45000"/>
                  <a:lumOff val="55000"/>
                </a:schemeClr>
              </a:gs>
              <a:gs pos="63000">
                <a:schemeClr val="accent2">
                  <a:lumMod val="30000"/>
                  <a:lumOff val="70000"/>
                </a:schemeClr>
              </a:gs>
            </a:gsLst>
            <a:lin ang="5400000" scaled="1"/>
          </a:gradFill>
        </p:spPr>
        <p:txBody>
          <a:bodyPr vert="horz" lIns="91440" tIns="45720" rIns="91440" bIns="45720" rtlCol="0" anchor="t">
            <a:normAutofit fontScale="90000"/>
          </a:bodyPr>
          <a:lstStyle/>
          <a:p>
            <a:pPr algn="r" rtl="1">
              <a:lnSpc>
                <a:spcPct val="100000"/>
              </a:lnSpc>
            </a:pPr>
            <a:r>
              <a:rPr lang="fa-IR" sz="3600" dirty="0">
                <a:solidFill>
                  <a:srgbClr val="002060"/>
                </a:solidFill>
                <a:cs typeface="B Titr" panose="00000700000000000000" pitchFamily="2" charset="-78"/>
              </a:rPr>
              <a:t>انقلاب دریانوردی</a:t>
            </a:r>
            <a:br>
              <a:rPr lang="fa-IR" sz="3600" dirty="0">
                <a:solidFill>
                  <a:srgbClr val="002060"/>
                </a:solidFill>
                <a:cs typeface="B Titr" panose="00000700000000000000" pitchFamily="2" charset="-78"/>
              </a:rPr>
            </a:br>
            <a:br>
              <a:rPr lang="fa-IR" sz="3600" dirty="0">
                <a:solidFill>
                  <a:srgbClr val="002060"/>
                </a:solidFill>
                <a:cs typeface="B Titr" panose="00000700000000000000" pitchFamily="2" charset="-78"/>
              </a:rPr>
            </a:br>
            <a:r>
              <a:rPr lang="fa-IR" sz="3600" dirty="0">
                <a:solidFill>
                  <a:srgbClr val="002060"/>
                </a:solidFill>
                <a:cs typeface="B Titr" panose="00000700000000000000" pitchFamily="2" charset="-78"/>
              </a:rPr>
              <a:t>اختراع ابزارهای جدید دریانوردی</a:t>
            </a:r>
            <a:br>
              <a:rPr lang="fa-IR" sz="3600" dirty="0">
                <a:solidFill>
                  <a:srgbClr val="002060"/>
                </a:solidFill>
                <a:cs typeface="B Titr" panose="00000700000000000000" pitchFamily="2" charset="-78"/>
              </a:rPr>
            </a:br>
            <a:r>
              <a:rPr lang="fa-IR" sz="3600" dirty="0">
                <a:solidFill>
                  <a:srgbClr val="002060"/>
                </a:solidFill>
                <a:cs typeface="B Titr" panose="00000700000000000000" pitchFamily="2" charset="-78"/>
              </a:rPr>
              <a:t>اختراع </a:t>
            </a:r>
            <a:r>
              <a:rPr lang="fa-IR" sz="3600" dirty="0" err="1">
                <a:solidFill>
                  <a:srgbClr val="002060"/>
                </a:solidFill>
                <a:cs typeface="B Titr" panose="00000700000000000000" pitchFamily="2" charset="-78"/>
              </a:rPr>
              <a:t>بادبان‌های</a:t>
            </a:r>
            <a:r>
              <a:rPr lang="fa-IR" sz="3600" dirty="0">
                <a:solidFill>
                  <a:srgbClr val="002060"/>
                </a:solidFill>
                <a:cs typeface="B Titr" panose="00000700000000000000" pitchFamily="2" charset="-78"/>
              </a:rPr>
              <a:t> متحرک</a:t>
            </a:r>
            <a:br>
              <a:rPr lang="fa-IR" sz="3600" dirty="0">
                <a:solidFill>
                  <a:srgbClr val="002060"/>
                </a:solidFill>
                <a:cs typeface="B Titr" panose="00000700000000000000" pitchFamily="2" charset="-78"/>
              </a:rPr>
            </a:br>
            <a:br>
              <a:rPr lang="fa-IR" sz="3600" dirty="0">
                <a:solidFill>
                  <a:srgbClr val="002060"/>
                </a:solidFill>
                <a:cs typeface="B Titr" panose="00000700000000000000" pitchFamily="2" charset="-78"/>
              </a:rPr>
            </a:br>
            <a:r>
              <a:rPr lang="fa-IR" sz="3600" dirty="0">
                <a:solidFill>
                  <a:srgbClr val="002060"/>
                </a:solidFill>
                <a:cs typeface="B Titr" panose="00000700000000000000" pitchFamily="2" charset="-78"/>
              </a:rPr>
              <a:t>۱۴۷۸: </a:t>
            </a:r>
            <a:r>
              <a:rPr lang="fa-IR" sz="3600" dirty="0" err="1">
                <a:solidFill>
                  <a:srgbClr val="002060"/>
                </a:solidFill>
                <a:cs typeface="B Titr" panose="00000700000000000000" pitchFamily="2" charset="-78"/>
              </a:rPr>
              <a:t>دورزدن</a:t>
            </a:r>
            <a:r>
              <a:rPr lang="fa-IR" sz="3600" dirty="0">
                <a:solidFill>
                  <a:srgbClr val="002060"/>
                </a:solidFill>
                <a:cs typeface="B Titr" panose="00000700000000000000" pitchFamily="2" charset="-78"/>
              </a:rPr>
              <a:t> </a:t>
            </a:r>
            <a:r>
              <a:rPr lang="fa-IR" sz="3600" dirty="0" err="1">
                <a:solidFill>
                  <a:srgbClr val="002060"/>
                </a:solidFill>
                <a:cs typeface="B Titr" panose="00000700000000000000" pitchFamily="2" charset="-78"/>
              </a:rPr>
              <a:t>تنگه</a:t>
            </a:r>
            <a:r>
              <a:rPr lang="fa-IR" sz="3600" dirty="0">
                <a:solidFill>
                  <a:srgbClr val="002060"/>
                </a:solidFill>
                <a:cs typeface="B Titr" panose="00000700000000000000" pitchFamily="2" charset="-78"/>
              </a:rPr>
              <a:t> امید نیک توسط </a:t>
            </a:r>
            <a:r>
              <a:rPr lang="fa-IR" sz="3600" dirty="0" err="1">
                <a:solidFill>
                  <a:srgbClr val="002060"/>
                </a:solidFill>
                <a:cs typeface="B Titr" panose="00000700000000000000" pitchFamily="2" charset="-78"/>
              </a:rPr>
              <a:t>واسکو</a:t>
            </a:r>
            <a:r>
              <a:rPr lang="fa-IR" sz="3600" dirty="0">
                <a:solidFill>
                  <a:srgbClr val="002060"/>
                </a:solidFill>
                <a:cs typeface="B Titr" panose="00000700000000000000" pitchFamily="2" charset="-78"/>
              </a:rPr>
              <a:t> </a:t>
            </a:r>
            <a:r>
              <a:rPr lang="fa-IR" sz="3600" dirty="0" err="1">
                <a:solidFill>
                  <a:srgbClr val="002060"/>
                </a:solidFill>
                <a:cs typeface="B Titr" panose="00000700000000000000" pitchFamily="2" charset="-78"/>
              </a:rPr>
              <a:t>دوگاما</a:t>
            </a:r>
            <a:br>
              <a:rPr lang="fa-IR" sz="3600" dirty="0">
                <a:solidFill>
                  <a:srgbClr val="002060"/>
                </a:solidFill>
                <a:cs typeface="B Titr" panose="00000700000000000000" pitchFamily="2" charset="-78"/>
              </a:rPr>
            </a:br>
            <a:r>
              <a:rPr lang="fa-IR" sz="3600" dirty="0">
                <a:solidFill>
                  <a:srgbClr val="002060"/>
                </a:solidFill>
                <a:cs typeface="B Titr" panose="00000700000000000000" pitchFamily="2" charset="-78"/>
              </a:rPr>
              <a:t>۱۴۹۲: </a:t>
            </a:r>
            <a:r>
              <a:rPr lang="fa-IR" sz="3600" dirty="0" err="1">
                <a:solidFill>
                  <a:srgbClr val="002060"/>
                </a:solidFill>
                <a:cs typeface="B Titr" panose="00000700000000000000" pitchFamily="2" charset="-78"/>
              </a:rPr>
              <a:t>بازپس‌گیری</a:t>
            </a:r>
            <a:r>
              <a:rPr lang="fa-IR" sz="3600" dirty="0">
                <a:solidFill>
                  <a:srgbClr val="002060"/>
                </a:solidFill>
                <a:cs typeface="B Titr" panose="00000700000000000000" pitchFamily="2" charset="-78"/>
              </a:rPr>
              <a:t> </a:t>
            </a:r>
            <a:r>
              <a:rPr lang="fa-IR" sz="3600" dirty="0" err="1">
                <a:solidFill>
                  <a:srgbClr val="002060"/>
                </a:solidFill>
                <a:cs typeface="B Titr" panose="00000700000000000000" pitchFamily="2" charset="-78"/>
              </a:rPr>
              <a:t>آندولوس</a:t>
            </a:r>
            <a:br>
              <a:rPr lang="fa-IR" sz="3600" dirty="0">
                <a:solidFill>
                  <a:srgbClr val="002060"/>
                </a:solidFill>
                <a:cs typeface="B Titr" panose="00000700000000000000" pitchFamily="2" charset="-78"/>
              </a:rPr>
            </a:br>
            <a:r>
              <a:rPr lang="fa-IR" sz="3600" dirty="0">
                <a:solidFill>
                  <a:srgbClr val="002060"/>
                </a:solidFill>
                <a:cs typeface="B Titr" panose="00000700000000000000" pitchFamily="2" charset="-78"/>
              </a:rPr>
              <a:t>۱۴۹۲: رسیدن کریستف کلمب به قاره آمریکا</a:t>
            </a:r>
            <a:endParaRPr lang="en-US" sz="3600" dirty="0">
              <a:solidFill>
                <a:srgbClr val="002060"/>
              </a:solidFill>
              <a:cs typeface="B Titr" panose="00000700000000000000" pitchFamily="2" charset="-78"/>
            </a:endParaRPr>
          </a:p>
        </p:txBody>
      </p:sp>
    </p:spTree>
    <p:extLst>
      <p:ext uri="{BB962C8B-B14F-4D97-AF65-F5344CB8AC3E}">
        <p14:creationId xmlns:p14="http://schemas.microsoft.com/office/powerpoint/2010/main" val="25873975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EA3D9F-ADB6-B1E4-5B7F-F5BFCB681B49}"/>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15EA14B-A797-0F78-B448-EB822A50E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CBAD8AD7-2C16-8D86-67CA-492D3F7DA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F2E18CF8-6479-F6D6-A43B-90DA00D29F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A606AC53-78DD-E580-2CD1-80D8D1AC7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0" name="Freeform: Shape 19">
            <a:extLst>
              <a:ext uri="{FF2B5EF4-FFF2-40B4-BE49-F238E27FC236}">
                <a16:creationId xmlns:a16="http://schemas.microsoft.com/office/drawing/2014/main" id="{7F9DC917-A77E-9D36-1DFC-08AAA734C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1E86D8FA-4C3A-8B1C-26A6-A66E5F26031E}"/>
              </a:ext>
            </a:extLst>
          </p:cNvPr>
          <p:cNvSpPr>
            <a:spLocks noGrp="1"/>
          </p:cNvSpPr>
          <p:nvPr>
            <p:ph type="title"/>
          </p:nvPr>
        </p:nvSpPr>
        <p:spPr>
          <a:xfrm>
            <a:off x="660041" y="2501549"/>
            <a:ext cx="2880828" cy="3337463"/>
          </a:xfrm>
        </p:spPr>
        <p:txBody>
          <a:bodyPr vert="horz" lIns="91440" tIns="45720" rIns="91440" bIns="45720" rtlCol="0" anchor="t">
            <a:normAutofit/>
          </a:bodyPr>
          <a:lstStyle/>
          <a:p>
            <a:pPr rtl="1">
              <a:lnSpc>
                <a:spcPct val="100000"/>
              </a:lnSpc>
            </a:pPr>
            <a:r>
              <a:rPr lang="fa-IR" sz="4000" dirty="0">
                <a:solidFill>
                  <a:srgbClr val="FFFFFF"/>
                </a:solidFill>
                <a:cs typeface="B Titr" panose="00000700000000000000" pitchFamily="2" charset="-78"/>
              </a:rPr>
              <a:t>مد تجاری</a:t>
            </a:r>
            <a:endParaRPr lang="en-US" sz="4000" dirty="0">
              <a:solidFill>
                <a:srgbClr val="FFFFFF"/>
              </a:solidFill>
              <a:cs typeface="B Titr" panose="00000700000000000000" pitchFamily="2" charset="-78"/>
            </a:endParaRPr>
          </a:p>
        </p:txBody>
      </p:sp>
      <p:pic>
        <p:nvPicPr>
          <p:cNvPr id="5122" name="Picture 2" descr="توسعه شهری در عهد صفویه">
            <a:extLst>
              <a:ext uri="{FF2B5EF4-FFF2-40B4-BE49-F238E27FC236}">
                <a16:creationId xmlns:a16="http://schemas.microsoft.com/office/drawing/2014/main" id="{C8590E82-CB09-D440-8A4F-B269241A88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447"/>
          <a:stretch/>
        </p:blipFill>
        <p:spPr bwMode="auto">
          <a:xfrm>
            <a:off x="19456" y="-45933"/>
            <a:ext cx="12191999" cy="760347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e 10">
            <a:extLst>
              <a:ext uri="{FF2B5EF4-FFF2-40B4-BE49-F238E27FC236}">
                <a16:creationId xmlns:a16="http://schemas.microsoft.com/office/drawing/2014/main" id="{8E235BDC-DE12-E74B-883C-626A8AEA1E89}"/>
              </a:ext>
            </a:extLst>
          </p:cNvPr>
          <p:cNvGraphicFramePr>
            <a:graphicFrameLocks noGrp="1"/>
          </p:cNvGraphicFramePr>
          <p:nvPr>
            <p:extLst>
              <p:ext uri="{D42A27DB-BD31-4B8C-83A1-F6EECF244321}">
                <p14:modId xmlns:p14="http://schemas.microsoft.com/office/powerpoint/2010/main" val="1478527399"/>
              </p:ext>
            </p:extLst>
          </p:nvPr>
        </p:nvGraphicFramePr>
        <p:xfrm>
          <a:off x="38719" y="593307"/>
          <a:ext cx="7004300" cy="2011680"/>
        </p:xfrm>
        <a:graphic>
          <a:graphicData uri="http://schemas.openxmlformats.org/drawingml/2006/table">
            <a:tbl>
              <a:tblPr firstRow="1" bandRow="1">
                <a:tableStyleId>{37CE84F3-28C3-443E-9E96-99CF82512B78}</a:tableStyleId>
              </a:tblPr>
              <a:tblGrid>
                <a:gridCol w="1962024">
                  <a:extLst>
                    <a:ext uri="{9D8B030D-6E8A-4147-A177-3AD203B41FA5}">
                      <a16:colId xmlns:a16="http://schemas.microsoft.com/office/drawing/2014/main" val="20000"/>
                    </a:ext>
                  </a:extLst>
                </a:gridCol>
                <a:gridCol w="1006498">
                  <a:extLst>
                    <a:ext uri="{9D8B030D-6E8A-4147-A177-3AD203B41FA5}">
                      <a16:colId xmlns:a16="http://schemas.microsoft.com/office/drawing/2014/main" val="20001"/>
                    </a:ext>
                  </a:extLst>
                </a:gridCol>
                <a:gridCol w="2302446">
                  <a:extLst>
                    <a:ext uri="{9D8B030D-6E8A-4147-A177-3AD203B41FA5}">
                      <a16:colId xmlns:a16="http://schemas.microsoft.com/office/drawing/2014/main" val="20002"/>
                    </a:ext>
                  </a:extLst>
                </a:gridCol>
                <a:gridCol w="999919">
                  <a:extLst>
                    <a:ext uri="{9D8B030D-6E8A-4147-A177-3AD203B41FA5}">
                      <a16:colId xmlns:a16="http://schemas.microsoft.com/office/drawing/2014/main" val="20003"/>
                    </a:ext>
                  </a:extLst>
                </a:gridCol>
                <a:gridCol w="733413">
                  <a:extLst>
                    <a:ext uri="{9D8B030D-6E8A-4147-A177-3AD203B41FA5}">
                      <a16:colId xmlns:a16="http://schemas.microsoft.com/office/drawing/2014/main" val="20004"/>
                    </a:ext>
                  </a:extLst>
                </a:gridCol>
              </a:tblGrid>
              <a:tr h="424020">
                <a:tc>
                  <a:txBody>
                    <a:bodyPr/>
                    <a:lstStyle/>
                    <a:p>
                      <a:pPr marL="0" algn="ctr" defTabSz="914400" rtl="0" eaLnBrk="1" latinLnBrk="0" hangingPunct="1"/>
                      <a:endParaRPr lang="en-US" sz="2400" b="1" dirty="0">
                        <a:latin typeface="IRYakout" panose="02000503000000020002" pitchFamily="2" charset="-78"/>
                        <a:cs typeface="IRYakout" panose="02000503000000020002" pitchFamily="2" charset="-78"/>
                      </a:endParaRPr>
                    </a:p>
                  </a:txBody>
                  <a:tcPr anchor="ctr">
                    <a:solidFill>
                      <a:schemeClr val="tx2">
                        <a:lumMod val="75000"/>
                        <a:lumOff val="25000"/>
                      </a:schemeClr>
                    </a:solidFill>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sz="2400" b="1" dirty="0">
                          <a:latin typeface="IRYakout" panose="02000503000000020002" pitchFamily="2" charset="-78"/>
                          <a:cs typeface="IRYakout" panose="02000503000000020002" pitchFamily="2" charset="-78"/>
                        </a:rPr>
                        <a:t>میلادی </a:t>
                      </a:r>
                      <a:endParaRPr lang="en-US" sz="2400" b="1" dirty="0">
                        <a:latin typeface="IRYakout" panose="02000503000000020002" pitchFamily="2" charset="-78"/>
                        <a:cs typeface="IRYakout" panose="02000503000000020002" pitchFamily="2" charset="-78"/>
                      </a:endParaRPr>
                    </a:p>
                  </a:txBody>
                  <a:tcPr anchor="ctr">
                    <a:solidFill>
                      <a:schemeClr val="tx2">
                        <a:lumMod val="75000"/>
                        <a:lumOff val="25000"/>
                      </a:schemeClr>
                    </a:solidFill>
                  </a:tcPr>
                </a:tc>
                <a:tc>
                  <a:txBody>
                    <a:bodyPr/>
                    <a:lstStyle/>
                    <a:p>
                      <a:pPr marL="0" algn="ctr" defTabSz="914400" rtl="0" eaLnBrk="1" latinLnBrk="0" hangingPunct="1"/>
                      <a:endParaRPr lang="en-US" sz="2400" b="1" dirty="0">
                        <a:latin typeface="IRYakout" panose="02000503000000020002" pitchFamily="2" charset="-78"/>
                        <a:cs typeface="IRYakout" panose="02000503000000020002" pitchFamily="2" charset="-78"/>
                      </a:endParaRPr>
                    </a:p>
                  </a:txBody>
                  <a:tcPr anchor="ctr">
                    <a:solidFill>
                      <a:schemeClr val="tx2">
                        <a:lumMod val="75000"/>
                        <a:lumOff val="25000"/>
                      </a:schemeClr>
                    </a:solidFill>
                  </a:tcPr>
                </a:tc>
                <a:tc>
                  <a:txBody>
                    <a:bodyPr/>
                    <a:lstStyle/>
                    <a:p>
                      <a:pPr algn="ctr" rtl="1"/>
                      <a:r>
                        <a:rPr lang="fa-IR" sz="2400" b="1" dirty="0">
                          <a:latin typeface="IRYakout" panose="02000503000000020002" pitchFamily="2" charset="-78"/>
                          <a:cs typeface="IRYakout" panose="02000503000000020002" pitchFamily="2" charset="-78"/>
                        </a:rPr>
                        <a:t>شمسی</a:t>
                      </a:r>
                      <a:endParaRPr lang="en-US" sz="2400" b="1" dirty="0">
                        <a:latin typeface="IRYakout" panose="02000503000000020002" pitchFamily="2" charset="-78"/>
                        <a:cs typeface="IRYakout" panose="02000503000000020002" pitchFamily="2" charset="-78"/>
                      </a:endParaRPr>
                    </a:p>
                  </a:txBody>
                  <a:tcPr anchor="ctr">
                    <a:solidFill>
                      <a:schemeClr val="tx2">
                        <a:lumMod val="75000"/>
                        <a:lumOff val="25000"/>
                      </a:schemeClr>
                    </a:solidFill>
                  </a:tcPr>
                </a:tc>
                <a:tc>
                  <a:txBody>
                    <a:bodyPr/>
                    <a:lstStyle/>
                    <a:p>
                      <a:pPr marL="0" algn="ctr" defTabSz="914400" rtl="0" eaLnBrk="1" latinLnBrk="0" hangingPunct="1"/>
                      <a:endParaRPr lang="en-US" sz="2400" b="1" dirty="0">
                        <a:latin typeface="IRYakout" panose="02000503000000020002" pitchFamily="2" charset="-78"/>
                        <a:cs typeface="IRYakout" panose="02000503000000020002" pitchFamily="2" charset="-78"/>
                      </a:endParaRPr>
                    </a:p>
                  </a:txBody>
                  <a:tcPr anchor="ctr">
                    <a:solidFill>
                      <a:schemeClr val="tx2">
                        <a:lumMod val="75000"/>
                        <a:lumOff val="25000"/>
                      </a:schemeClr>
                    </a:solidFill>
                  </a:tcPr>
                </a:tc>
                <a:extLst>
                  <a:ext uri="{0D108BD9-81ED-4DB2-BD59-A6C34878D82A}">
                    <a16:rowId xmlns:a16="http://schemas.microsoft.com/office/drawing/2014/main" val="10000"/>
                  </a:ext>
                </a:extLst>
              </a:tr>
              <a:tr h="424020">
                <a:tc>
                  <a:txBody>
                    <a:bodyPr/>
                    <a:lstStyle/>
                    <a:p>
                      <a:pPr algn="ctr" rtl="1"/>
                      <a:r>
                        <a:rPr lang="fa-IR" sz="2400" b="1" dirty="0">
                          <a:latin typeface="IRYakout" panose="02000503000000020002" pitchFamily="2" charset="-78"/>
                          <a:cs typeface="IRYakout" panose="02000503000000020002" pitchFamily="2" charset="-78"/>
                        </a:rPr>
                        <a:t>انقلاب علمی</a:t>
                      </a:r>
                      <a:endParaRPr lang="en-US" sz="2400" b="1" dirty="0">
                        <a:latin typeface="IRYakout" panose="02000503000000020002" pitchFamily="2" charset="-78"/>
                        <a:cs typeface="IRYakout" panose="02000503000000020002" pitchFamily="2" charset="-78"/>
                      </a:endParaRPr>
                    </a:p>
                  </a:txBody>
                  <a:tcPr anchor="ctr"/>
                </a:tc>
                <a:tc>
                  <a:txBody>
                    <a:bodyPr/>
                    <a:lstStyle/>
                    <a:p>
                      <a:pPr algn="ctr" rtl="1"/>
                      <a:r>
                        <a:rPr lang="fa-IR" sz="2400" b="1" dirty="0">
                          <a:latin typeface="IRYakout" panose="02000503000000020002" pitchFamily="2" charset="-78"/>
                          <a:cs typeface="IRYakout" panose="02000503000000020002" pitchFamily="2" charset="-78"/>
                        </a:rPr>
                        <a:t>١۵٠٠</a:t>
                      </a:r>
                      <a:endParaRPr lang="en-US" sz="2400" b="1" dirty="0">
                        <a:latin typeface="IRYakout" panose="02000503000000020002" pitchFamily="2" charset="-78"/>
                        <a:cs typeface="IRYakout" panose="02000503000000020002" pitchFamily="2" charset="-78"/>
                      </a:endParaRPr>
                    </a:p>
                  </a:txBody>
                  <a:tcPr anchor="ctr"/>
                </a:tc>
                <a:tc rowSpan="2">
                  <a:txBody>
                    <a:bodyPr/>
                    <a:lstStyle/>
                    <a:p>
                      <a:pPr algn="ctr" rtl="1"/>
                      <a:r>
                        <a:rPr lang="fa-IR" sz="2400" b="1" dirty="0">
                          <a:latin typeface="IRYakout" panose="02000503000000020002" pitchFamily="2" charset="-78"/>
                          <a:cs typeface="IRYakout" panose="02000503000000020002" pitchFamily="2" charset="-78"/>
                        </a:rPr>
                        <a:t>ملاصدرا، شیخ</a:t>
                      </a:r>
                      <a:r>
                        <a:rPr lang="fa-IR" sz="2400" b="1" baseline="0" dirty="0">
                          <a:latin typeface="IRYakout" panose="02000503000000020002" pitchFamily="2" charset="-78"/>
                          <a:cs typeface="IRYakout" panose="02000503000000020002" pitchFamily="2" charset="-78"/>
                        </a:rPr>
                        <a:t> بهایی، علامه مجلسی، محقق کرکی، </a:t>
                      </a:r>
                      <a:r>
                        <a:rPr lang="fa-IR" sz="2400" b="1" baseline="0" dirty="0" err="1">
                          <a:latin typeface="IRYakout" panose="02000503000000020002" pitchFamily="2" charset="-78"/>
                          <a:cs typeface="IRYakout" panose="02000503000000020002" pitchFamily="2" charset="-78"/>
                        </a:rPr>
                        <a:t>میرداماد</a:t>
                      </a:r>
                      <a:endParaRPr lang="fa-IR" sz="2400" b="1" baseline="0" dirty="0">
                        <a:latin typeface="IRYakout" panose="02000503000000020002" pitchFamily="2" charset="-78"/>
                        <a:cs typeface="IRYakout" panose="02000503000000020002" pitchFamily="2" charset="-78"/>
                      </a:endParaRPr>
                    </a:p>
                  </a:txBody>
                  <a:tcPr anchor="ctr"/>
                </a:tc>
                <a:tc>
                  <a:txBody>
                    <a:bodyPr/>
                    <a:lstStyle/>
                    <a:p>
                      <a:pPr algn="ctr" rtl="1"/>
                      <a:r>
                        <a:rPr lang="fa-IR" sz="2400" b="1" dirty="0">
                          <a:latin typeface="IRYakout" panose="02000503000000020002" pitchFamily="2" charset="-78"/>
                          <a:cs typeface="IRYakout" panose="02000503000000020002" pitchFamily="2" charset="-78"/>
                        </a:rPr>
                        <a:t>٨٧٩</a:t>
                      </a:r>
                      <a:endParaRPr lang="en-US" sz="2400" b="1" dirty="0">
                        <a:latin typeface="IRYakout" panose="02000503000000020002" pitchFamily="2" charset="-78"/>
                        <a:cs typeface="IRYakout" panose="02000503000000020002" pitchFamily="2" charset="-78"/>
                      </a:endParaRPr>
                    </a:p>
                  </a:txBody>
                  <a:tcPr anchor="ctr"/>
                </a:tc>
                <a:tc>
                  <a:txBody>
                    <a:bodyPr/>
                    <a:lstStyle/>
                    <a:p>
                      <a:pPr algn="ctr" rtl="1"/>
                      <a:r>
                        <a:rPr lang="fa-IR" sz="2400" b="1" dirty="0">
                          <a:latin typeface="IRYakout" panose="02000503000000020002" pitchFamily="2" charset="-78"/>
                          <a:cs typeface="IRYakout" panose="02000503000000020002" pitchFamily="2" charset="-78"/>
                        </a:rPr>
                        <a:t>آغاز </a:t>
                      </a:r>
                      <a:endParaRPr lang="en-US" sz="2400" b="1" dirty="0">
                        <a:latin typeface="IRYakout" panose="02000503000000020002" pitchFamily="2" charset="-78"/>
                        <a:cs typeface="IRYakout" panose="02000503000000020002" pitchFamily="2" charset="-78"/>
                      </a:endParaRPr>
                    </a:p>
                  </a:txBody>
                  <a:tcPr anchor="ctr"/>
                </a:tc>
                <a:extLst>
                  <a:ext uri="{0D108BD9-81ED-4DB2-BD59-A6C34878D82A}">
                    <a16:rowId xmlns:a16="http://schemas.microsoft.com/office/drawing/2014/main" val="10001"/>
                  </a:ext>
                </a:extLst>
              </a:tr>
              <a:tr h="621508">
                <a:tc>
                  <a:txBody>
                    <a:bodyPr/>
                    <a:lstStyle/>
                    <a:p>
                      <a:pPr algn="ctr" rtl="1"/>
                      <a:r>
                        <a:rPr lang="fa-IR" sz="2400" b="1" dirty="0">
                          <a:latin typeface="IRYakout" panose="02000503000000020002" pitchFamily="2" charset="-78"/>
                          <a:cs typeface="IRYakout" panose="02000503000000020002" pitchFamily="2" charset="-78"/>
                        </a:rPr>
                        <a:t>انقلاب روشنفکری</a:t>
                      </a:r>
                      <a:endParaRPr lang="en-US" sz="2400" b="1" dirty="0">
                        <a:latin typeface="IRYakout" panose="02000503000000020002" pitchFamily="2" charset="-78"/>
                        <a:cs typeface="IRYakout" panose="02000503000000020002" pitchFamily="2" charset="-78"/>
                      </a:endParaRPr>
                    </a:p>
                  </a:txBody>
                  <a:tcPr anchor="ctr"/>
                </a:tc>
                <a:tc>
                  <a:txBody>
                    <a:bodyPr/>
                    <a:lstStyle/>
                    <a:p>
                      <a:pPr algn="ctr" rtl="1"/>
                      <a:r>
                        <a:rPr lang="fa-IR" sz="2400" b="1" dirty="0">
                          <a:latin typeface="IRYakout" panose="02000503000000020002" pitchFamily="2" charset="-78"/>
                          <a:cs typeface="IRYakout" panose="02000503000000020002" pitchFamily="2" charset="-78"/>
                        </a:rPr>
                        <a:t>١٧۴٠</a:t>
                      </a:r>
                      <a:endParaRPr lang="en-US" sz="2400" b="1" dirty="0">
                        <a:latin typeface="IRYakout" panose="02000503000000020002" pitchFamily="2" charset="-78"/>
                        <a:cs typeface="IRYakout" panose="02000503000000020002" pitchFamily="2" charset="-78"/>
                      </a:endParaRPr>
                    </a:p>
                  </a:txBody>
                  <a:tcPr anchor="ctr"/>
                </a:tc>
                <a:tc vMerge="1">
                  <a:txBody>
                    <a:bodyPr/>
                    <a:lstStyle/>
                    <a:p>
                      <a:endParaRPr lang="en-US" dirty="0"/>
                    </a:p>
                  </a:txBody>
                  <a:tcPr/>
                </a:tc>
                <a:tc>
                  <a:txBody>
                    <a:bodyPr/>
                    <a:lstStyle/>
                    <a:p>
                      <a:pPr algn="ctr" rtl="1"/>
                      <a:r>
                        <a:rPr lang="fa-IR" sz="2400" b="1" dirty="0">
                          <a:latin typeface="IRYakout" panose="02000503000000020002" pitchFamily="2" charset="-78"/>
                          <a:cs typeface="IRYakout" panose="02000503000000020002" pitchFamily="2" charset="-78"/>
                        </a:rPr>
                        <a:t>١١١٩</a:t>
                      </a:r>
                      <a:endParaRPr lang="en-US" sz="2400" b="1" dirty="0">
                        <a:latin typeface="IRYakout" panose="02000503000000020002" pitchFamily="2" charset="-78"/>
                        <a:cs typeface="IRYakout" panose="02000503000000020002" pitchFamily="2" charset="-78"/>
                      </a:endParaRPr>
                    </a:p>
                  </a:txBody>
                  <a:tcPr anchor="ctr"/>
                </a:tc>
                <a:tc>
                  <a:txBody>
                    <a:bodyPr/>
                    <a:lstStyle/>
                    <a:p>
                      <a:pPr algn="ctr" rtl="1"/>
                      <a:r>
                        <a:rPr lang="fa-IR" sz="2400" b="1" dirty="0">
                          <a:latin typeface="IRYakout" panose="02000503000000020002" pitchFamily="2" charset="-78"/>
                          <a:cs typeface="IRYakout" panose="02000503000000020002" pitchFamily="2" charset="-78"/>
                        </a:rPr>
                        <a:t>پایان</a:t>
                      </a:r>
                      <a:endParaRPr lang="en-US" sz="2400" b="1" dirty="0">
                        <a:latin typeface="IRYakout" panose="02000503000000020002" pitchFamily="2" charset="-78"/>
                        <a:cs typeface="IRYakout" panose="02000503000000020002" pitchFamily="2" charset="-78"/>
                      </a:endParaRPr>
                    </a:p>
                  </a:txBody>
                  <a:tcPr anchor="ctr"/>
                </a:tc>
                <a:extLst>
                  <a:ext uri="{0D108BD9-81ED-4DB2-BD59-A6C34878D82A}">
                    <a16:rowId xmlns:a16="http://schemas.microsoft.com/office/drawing/2014/main" val="10002"/>
                  </a:ext>
                </a:extLst>
              </a:tr>
            </a:tbl>
          </a:graphicData>
        </a:graphic>
      </p:graphicFrame>
      <p:sp>
        <p:nvSpPr>
          <p:cNvPr id="4" name="Content Placeholder 3">
            <a:extLst>
              <a:ext uri="{FF2B5EF4-FFF2-40B4-BE49-F238E27FC236}">
                <a16:creationId xmlns:a16="http://schemas.microsoft.com/office/drawing/2014/main" id="{70A8CA87-7470-5559-63F7-5D0E4A5F74B1}"/>
              </a:ext>
            </a:extLst>
          </p:cNvPr>
          <p:cNvSpPr>
            <a:spLocks noGrp="1"/>
          </p:cNvSpPr>
          <p:nvPr>
            <p:ph idx="1"/>
          </p:nvPr>
        </p:nvSpPr>
        <p:spPr>
          <a:xfrm>
            <a:off x="7043018" y="309709"/>
            <a:ext cx="5110263" cy="2935936"/>
          </a:xfrm>
        </p:spPr>
        <p:txBody>
          <a:bodyPr anchor="ctr">
            <a:normAutofit/>
          </a:bodyPr>
          <a:lstStyle/>
          <a:p>
            <a:pPr marL="0" indent="0" algn="just" rtl="1">
              <a:lnSpc>
                <a:spcPct val="100000"/>
              </a:lnSpc>
              <a:buNone/>
            </a:pPr>
            <a:r>
              <a:rPr lang="fa-IR" sz="3200" b="1" dirty="0">
                <a:latin typeface="IRYakout" panose="02000503000000020002" pitchFamily="2" charset="-78"/>
                <a:cs typeface="IRYakout" panose="02000503000000020002" pitchFamily="2" charset="-78"/>
              </a:rPr>
              <a:t>دوره </a:t>
            </a:r>
            <a:r>
              <a:rPr lang="fa-IR" sz="3200" b="1" dirty="0" err="1">
                <a:latin typeface="IRYakout" panose="02000503000000020002" pitchFamily="2" charset="-78"/>
                <a:cs typeface="IRYakout" panose="02000503000000020002" pitchFamily="2" charset="-78"/>
              </a:rPr>
              <a:t>کنش‌گری</a:t>
            </a:r>
            <a:r>
              <a:rPr lang="fa-IR" sz="3200" b="1" dirty="0">
                <a:latin typeface="IRYakout" panose="02000503000000020002" pitchFamily="2" charset="-78"/>
                <a:cs typeface="IRYakout" panose="02000503000000020002" pitchFamily="2" charset="-78"/>
              </a:rPr>
              <a:t> مد تجاری در ایران: </a:t>
            </a:r>
            <a:r>
              <a:rPr lang="fa-IR" sz="3200" b="1" dirty="0" err="1">
                <a:latin typeface="IRYakout" panose="02000503000000020002" pitchFamily="2" charset="-78"/>
                <a:cs typeface="IRYakout" panose="02000503000000020002" pitchFamily="2" charset="-78"/>
              </a:rPr>
              <a:t>مرکانتیلیسم</a:t>
            </a:r>
            <a:r>
              <a:rPr lang="fa-IR" sz="3200" b="1" dirty="0">
                <a:latin typeface="IRYakout" panose="02000503000000020002" pitchFamily="2" charset="-78"/>
                <a:cs typeface="IRYakout" panose="02000503000000020002" pitchFamily="2" charset="-78"/>
              </a:rPr>
              <a:t> (</a:t>
            </a:r>
            <a:r>
              <a:rPr lang="en-US" sz="3200" b="1" dirty="0">
                <a:latin typeface="IRYakout" panose="02000503000000020002" pitchFamily="2" charset="-78"/>
                <a:cs typeface="IRYakout" panose="02000503000000020002" pitchFamily="2" charset="-78"/>
              </a:rPr>
              <a:t>Mercantilism</a:t>
            </a:r>
            <a:r>
              <a:rPr lang="fa-IR" sz="3200" b="1" dirty="0">
                <a:latin typeface="IRYakout" panose="02000503000000020002" pitchFamily="2" charset="-78"/>
                <a:cs typeface="IRYakout" panose="02000503000000020002" pitchFamily="2" charset="-78"/>
              </a:rPr>
              <a:t>)</a:t>
            </a:r>
            <a:endParaRPr lang="en-US" sz="3200" b="1" dirty="0">
              <a:latin typeface="IRYakout" panose="02000503000000020002" pitchFamily="2" charset="-78"/>
              <a:cs typeface="IRYakout" panose="02000503000000020002" pitchFamily="2" charset="-78"/>
            </a:endParaRPr>
          </a:p>
          <a:p>
            <a:pPr marL="282575" indent="-282575" algn="just" rtl="1">
              <a:lnSpc>
                <a:spcPct val="100000"/>
              </a:lnSpc>
            </a:pPr>
            <a:endParaRPr lang="en-US" sz="3200" b="1" dirty="0">
              <a:latin typeface="IRYakout" panose="02000503000000020002" pitchFamily="2" charset="-78"/>
              <a:cs typeface="IRYakout" panose="02000503000000020002" pitchFamily="2" charset="-78"/>
            </a:endParaRPr>
          </a:p>
        </p:txBody>
      </p:sp>
    </p:spTree>
    <p:extLst>
      <p:ext uri="{BB962C8B-B14F-4D97-AF65-F5344CB8AC3E}">
        <p14:creationId xmlns:p14="http://schemas.microsoft.com/office/powerpoint/2010/main" val="29599397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128</TotalTime>
  <Words>3463</Words>
  <Application>Microsoft Macintosh PowerPoint</Application>
  <PresentationFormat>Widescreen</PresentationFormat>
  <Paragraphs>347</Paragraphs>
  <Slides>51</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51</vt:i4>
      </vt:variant>
    </vt:vector>
  </HeadingPairs>
  <TitlesOfParts>
    <vt:vector size="60" baseType="lpstr">
      <vt:lpstr>Aptos</vt:lpstr>
      <vt:lpstr>Aptos Display</vt:lpstr>
      <vt:lpstr>Arial</vt:lpstr>
      <vt:lpstr>B Nazanin</vt:lpstr>
      <vt:lpstr>IRMitra</vt:lpstr>
      <vt:lpstr>IRYakout</vt:lpstr>
      <vt:lpstr>Sahel FD</vt:lpstr>
      <vt:lpstr>Wingdings</vt:lpstr>
      <vt:lpstr>Office Theme</vt:lpstr>
      <vt:lpstr>PowerPoint Presentation</vt:lpstr>
      <vt:lpstr>بررسی ورود موج‌های سرمایه‌داری به ایران</vt:lpstr>
      <vt:lpstr>منظور از ورود سرمایه‌داری به ایران</vt:lpstr>
      <vt:lpstr>ممیزه‌های هر مکتب اقتصادی</vt:lpstr>
      <vt:lpstr>ممیزه‌های سرمایه‌داری</vt:lpstr>
      <vt:lpstr>PowerPoint Presentation</vt:lpstr>
      <vt:lpstr>جنگ‌های صلیبی (۴۸۸ تا۶۹۰ ﻫ ۱۰۹۵ تا ۱۲۹۱م)</vt:lpstr>
      <vt:lpstr>انقلاب دریانوردی  اختراع ابزارهای جدید دریانوردی اختراع بادبان‌های متحرک  ۱۴۷۸: دورزدن تنگه امید نیک توسط واسکو دوگاما ۱۴۹۲: بازپس‌گیری آندولوس ۱۴۹۲: رسیدن کریستف کلمب به قاره آمریکا</vt:lpstr>
      <vt:lpstr>مد تجاری</vt:lpstr>
      <vt:lpstr>عامل مؤثر در کنش‌گری مد تجاری سرمایه‌داری در ایران</vt:lpstr>
      <vt:lpstr>آموزه‌های مرکانتیلیسم</vt:lpstr>
      <vt:lpstr>آموزه‌های مرکانتیلیسم</vt:lpstr>
      <vt:lpstr>سیاست‌های مرکانتیلیسم</vt:lpstr>
      <vt:lpstr>سیاست‌های مرکانتیلیسم</vt:lpstr>
      <vt:lpstr>عامل مؤثر در کنش‌گری مد تجاری سرمایه‌داری در ایران</vt:lpstr>
      <vt:lpstr>محرک‌های تعاملی میان اروپا، عثمانی، ایران و هند</vt:lpstr>
      <vt:lpstr>محرک‌های مذهبی تعاملی</vt:lpstr>
      <vt:lpstr>قاعده تزاحم</vt:lpstr>
      <vt:lpstr>ادامه قاعده تزاحم</vt:lpstr>
      <vt:lpstr>ادامه قاعده تزاحم</vt:lpstr>
      <vt:lpstr>ادامه قاعده تزاحم</vt:lpstr>
      <vt:lpstr>علل آتش‌افروزی اروپائیان میان صفویه و عثمانی‌ها</vt:lpstr>
      <vt:lpstr>علل آتش‌افروزی اروپائیان میان صفویه و عثمانی‌ها</vt:lpstr>
      <vt:lpstr>مثال‌هایی از شکست غربی‌ها در ایجاد خصومت بین ایران و عثمانی</vt:lpstr>
      <vt:lpstr>مثال‌هایی از شکست غربی‌ها در ایجاد خصومت بین ایران و عثمانی</vt:lpstr>
      <vt:lpstr>مثال‌هایی از توفیق غربی‌ها در ایجاد خصومت میان ایرانیان و عثمانی</vt:lpstr>
      <vt:lpstr>مثال‌هایی از توفیق غربی‌ها در ایجاد خصومت میان ایرانیان و عثمانی</vt:lpstr>
      <vt:lpstr>مثال‌هایی از توفیق غربی‌ها در ایجاد خصومت میان ایرانیان و عثمانی</vt:lpstr>
      <vt:lpstr>مثال‌هایی از توفیق غربی‌ها در ایجاد خصومت میان ایرانیان و عثمانی</vt:lpstr>
      <vt:lpstr>نتیجه‌گیری از این بخش</vt:lpstr>
      <vt:lpstr>نتیجه‌گیری از این بخش</vt:lpstr>
      <vt:lpstr>مدهای سرمایه‌داری در ایران مدهای دوم و سوم: مد پولی و مد تولیدی</vt:lpstr>
      <vt:lpstr>مد پولی  و مد تولیدی</vt:lpstr>
      <vt:lpstr>عامل مؤثر در کنش‌گری مد تجاری سرمایه‌داری در ایران</vt:lpstr>
      <vt:lpstr>انقلاب صنعتی</vt:lpstr>
      <vt:lpstr>اثرات انقلاب صنعتی بر ایران</vt:lpstr>
      <vt:lpstr>نمونه القاء ضرورت احداث بانک در میان علما</vt:lpstr>
      <vt:lpstr>نمونه مخالفت علما با احداث بانک</vt:lpstr>
      <vt:lpstr>مد پولی در ایران (تأسیس بانک‌ها) در دوران قاجار</vt:lpstr>
      <vt:lpstr>مد تولیدی در ایران (تأسیس کارخانه‌ها) در دوران قاجار</vt:lpstr>
      <vt:lpstr>تعامل مدهای پولی و تولیدی در ایران</vt:lpstr>
      <vt:lpstr>نتیجه گیری از این بخش</vt:lpstr>
      <vt:lpstr>مدهای سرمایه‌داری در ایران مد چهارم: مد مصرفی</vt:lpstr>
      <vt:lpstr>مد مصرفی</vt:lpstr>
      <vt:lpstr>مد مصرفی</vt:lpstr>
      <vt:lpstr>مد مصرفی</vt:lpstr>
      <vt:lpstr>مثال‌هایی از توفیق سرمایه‌داری در القاء مد مصرفی به ایران</vt:lpstr>
      <vt:lpstr>نتیجه‌گیری از این بخش</vt:lpstr>
      <vt:lpstr>مدهای سرمایه‌داری در ایران مد پنجم: مد توزیعی</vt:lpstr>
      <vt:lpstr>مد توزیعی</vt:lpstr>
      <vt:lpstr>نتیجه‌گیری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313 nafar</dc:creator>
  <cp:lastModifiedBy>حمیدرضا مقصودی</cp:lastModifiedBy>
  <cp:revision>129</cp:revision>
  <dcterms:created xsi:type="dcterms:W3CDTF">2024-10-09T11:24:18Z</dcterms:created>
  <dcterms:modified xsi:type="dcterms:W3CDTF">2024-11-06T19:55:22Z</dcterms:modified>
</cp:coreProperties>
</file>