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7" r:id="rId2"/>
    <p:sldId id="512" r:id="rId3"/>
    <p:sldId id="513" r:id="rId4"/>
    <p:sldId id="423" r:id="rId5"/>
    <p:sldId id="424" r:id="rId6"/>
    <p:sldId id="300" r:id="rId7"/>
    <p:sldId id="388" r:id="rId8"/>
    <p:sldId id="389" r:id="rId9"/>
    <p:sldId id="390" r:id="rId10"/>
    <p:sldId id="394" r:id="rId11"/>
    <p:sldId id="391" r:id="rId12"/>
    <p:sldId id="507" r:id="rId13"/>
    <p:sldId id="508" r:id="rId14"/>
    <p:sldId id="392" r:id="rId15"/>
    <p:sldId id="393" r:id="rId16"/>
    <p:sldId id="395" r:id="rId17"/>
    <p:sldId id="396" r:id="rId18"/>
    <p:sldId id="516" r:id="rId19"/>
    <p:sldId id="397" r:id="rId20"/>
    <p:sldId id="398" r:id="rId21"/>
    <p:sldId id="509" r:id="rId22"/>
    <p:sldId id="510" r:id="rId23"/>
    <p:sldId id="399" r:id="rId24"/>
    <p:sldId id="400" r:id="rId25"/>
    <p:sldId id="401" r:id="rId26"/>
    <p:sldId id="402" r:id="rId27"/>
    <p:sldId id="403" r:id="rId28"/>
    <p:sldId id="404" r:id="rId29"/>
    <p:sldId id="405" r:id="rId30"/>
    <p:sldId id="406" r:id="rId31"/>
    <p:sldId id="407" r:id="rId32"/>
    <p:sldId id="514" r:id="rId33"/>
    <p:sldId id="421" r:id="rId34"/>
    <p:sldId id="473" r:id="rId35"/>
    <p:sldId id="474" r:id="rId36"/>
    <p:sldId id="475" r:id="rId37"/>
    <p:sldId id="478" r:id="rId38"/>
    <p:sldId id="477" r:id="rId39"/>
    <p:sldId id="476" r:id="rId40"/>
    <p:sldId id="518" r:id="rId41"/>
    <p:sldId id="408" r:id="rId42"/>
    <p:sldId id="409" r:id="rId43"/>
    <p:sldId id="410" r:id="rId44"/>
    <p:sldId id="411" r:id="rId45"/>
    <p:sldId id="412" r:id="rId46"/>
    <p:sldId id="413" r:id="rId47"/>
    <p:sldId id="414" r:id="rId48"/>
    <p:sldId id="415" r:id="rId49"/>
    <p:sldId id="416" r:id="rId50"/>
    <p:sldId id="417" r:id="rId51"/>
    <p:sldId id="519" r:id="rId52"/>
    <p:sldId id="418" r:id="rId53"/>
    <p:sldId id="472" r:id="rId54"/>
    <p:sldId id="471" r:id="rId55"/>
    <p:sldId id="419" r:id="rId56"/>
    <p:sldId id="420" r:id="rId57"/>
    <p:sldId id="422" r:id="rId58"/>
    <p:sldId id="517" r:id="rId59"/>
    <p:sldId id="369" r:id="rId60"/>
    <p:sldId id="362" r:id="rId61"/>
    <p:sldId id="363" r:id="rId62"/>
    <p:sldId id="364" r:id="rId63"/>
    <p:sldId id="370" r:id="rId64"/>
    <p:sldId id="371" r:id="rId65"/>
    <p:sldId id="372" r:id="rId66"/>
    <p:sldId id="373" r:id="rId67"/>
    <p:sldId id="374" r:id="rId68"/>
    <p:sldId id="375" r:id="rId69"/>
    <p:sldId id="376" r:id="rId70"/>
    <p:sldId id="377" r:id="rId71"/>
    <p:sldId id="378" r:id="rId72"/>
    <p:sldId id="379" r:id="rId73"/>
    <p:sldId id="380" r:id="rId74"/>
    <p:sldId id="381" r:id="rId75"/>
    <p:sldId id="382" r:id="rId76"/>
    <p:sldId id="383" r:id="rId77"/>
    <p:sldId id="384" r:id="rId78"/>
    <p:sldId id="520" r:id="rId79"/>
    <p:sldId id="521" r:id="rId80"/>
    <p:sldId id="479" r:id="rId81"/>
    <p:sldId id="484" r:id="rId82"/>
    <p:sldId id="480" r:id="rId83"/>
    <p:sldId id="488" r:id="rId84"/>
    <p:sldId id="489" r:id="rId85"/>
    <p:sldId id="490" r:id="rId86"/>
    <p:sldId id="491" r:id="rId87"/>
    <p:sldId id="492" r:id="rId88"/>
    <p:sldId id="493" r:id="rId89"/>
    <p:sldId id="494" r:id="rId90"/>
    <p:sldId id="495" r:id="rId91"/>
    <p:sldId id="496" r:id="rId92"/>
    <p:sldId id="497" r:id="rId93"/>
    <p:sldId id="498" r:id="rId94"/>
    <p:sldId id="499" r:id="rId95"/>
    <p:sldId id="500" r:id="rId96"/>
    <p:sldId id="501" r:id="rId97"/>
    <p:sldId id="502" r:id="rId98"/>
    <p:sldId id="503" r:id="rId99"/>
    <p:sldId id="504" r:id="rId100"/>
    <p:sldId id="505" r:id="rId101"/>
    <p:sldId id="506" r:id="rId102"/>
    <p:sldId id="515" r:id="rId103"/>
    <p:sldId id="386" r:id="rId104"/>
    <p:sldId id="523" r:id="rId105"/>
    <p:sldId id="524" r:id="rId106"/>
    <p:sldId id="425" r:id="rId107"/>
    <p:sldId id="426" r:id="rId108"/>
    <p:sldId id="430" r:id="rId109"/>
    <p:sldId id="431" r:id="rId110"/>
    <p:sldId id="429" r:id="rId111"/>
    <p:sldId id="432" r:id="rId112"/>
    <p:sldId id="433" r:id="rId113"/>
    <p:sldId id="434" r:id="rId114"/>
    <p:sldId id="435" r:id="rId115"/>
    <p:sldId id="443" r:id="rId116"/>
    <p:sldId id="444" r:id="rId117"/>
    <p:sldId id="445" r:id="rId118"/>
    <p:sldId id="437" r:id="rId119"/>
    <p:sldId id="440" r:id="rId120"/>
    <p:sldId id="446" r:id="rId121"/>
    <p:sldId id="448" r:id="rId122"/>
    <p:sldId id="449" r:id="rId123"/>
    <p:sldId id="450" r:id="rId124"/>
    <p:sldId id="447" r:id="rId125"/>
    <p:sldId id="451" r:id="rId126"/>
    <p:sldId id="452" r:id="rId127"/>
    <p:sldId id="453" r:id="rId128"/>
    <p:sldId id="454" r:id="rId129"/>
    <p:sldId id="455" r:id="rId130"/>
    <p:sldId id="438" r:id="rId131"/>
    <p:sldId id="456" r:id="rId132"/>
    <p:sldId id="439" r:id="rId133"/>
    <p:sldId id="525" r:id="rId134"/>
    <p:sldId id="442" r:id="rId135"/>
    <p:sldId id="387" r:id="rId1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D8EF"/>
    <a:srgbClr val="0070C0"/>
    <a:srgbClr val="F2F2F2"/>
    <a:srgbClr val="06B5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99" autoAdjust="0"/>
    <p:restoredTop sz="94660"/>
  </p:normalViewPr>
  <p:slideViewPr>
    <p:cSldViewPr snapToGrid="0" showGuides="1">
      <p:cViewPr varScale="1">
        <p:scale>
          <a:sx n="62" d="100"/>
          <a:sy n="62" d="100"/>
        </p:scale>
        <p:origin x="312" y="4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rtl="1">
              <a:defRPr sz="2400" b="1" i="0" u="none" strike="noStrike" kern="1200" spc="0" baseline="0">
                <a:solidFill>
                  <a:schemeClr val="tx1">
                    <a:lumMod val="65000"/>
                    <a:lumOff val="35000"/>
                  </a:schemeClr>
                </a:solidFill>
                <a:latin typeface="+mn-lt"/>
                <a:ea typeface="+mn-ea"/>
                <a:cs typeface="B Traffic" panose="00000400000000000000" pitchFamily="2" charset="-78"/>
              </a:defRPr>
            </a:pPr>
            <a:r>
              <a:rPr lang="fa-IR" sz="2400" b="1" dirty="0">
                <a:cs typeface="B Traffic" panose="00000400000000000000" pitchFamily="2" charset="-78"/>
              </a:rPr>
              <a:t>تعداد</a:t>
            </a:r>
            <a:r>
              <a:rPr lang="fa-IR" sz="2400" b="1" baseline="0" dirty="0">
                <a:cs typeface="B Traffic" panose="00000400000000000000" pitchFamily="2" charset="-78"/>
              </a:rPr>
              <a:t> خودروهای </a:t>
            </a:r>
            <a:r>
              <a:rPr lang="fa-IR" sz="2400" b="1" baseline="0" dirty="0" err="1">
                <a:cs typeface="B Traffic" panose="00000400000000000000" pitchFamily="2" charset="-78"/>
              </a:rPr>
              <a:t>وارادتی</a:t>
            </a:r>
            <a:r>
              <a:rPr lang="fa-IR" sz="2400" b="1" baseline="0" dirty="0">
                <a:cs typeface="B Traffic" panose="00000400000000000000" pitchFamily="2" charset="-78"/>
              </a:rPr>
              <a:t> از 1384 تا 1397 </a:t>
            </a:r>
            <a:endParaRPr lang="en-US" sz="2400" b="1" dirty="0">
              <a:cs typeface="B Traffic" panose="00000400000000000000" pitchFamily="2" charset="-78"/>
            </a:endParaRPr>
          </a:p>
        </c:rich>
      </c:tx>
      <c:overlay val="0"/>
      <c:spPr>
        <a:noFill/>
        <a:ln>
          <a:noFill/>
        </a:ln>
        <a:effectLst/>
      </c:spPr>
      <c:txPr>
        <a:bodyPr rot="0" spcFirstLastPara="1" vertOverflow="ellipsis" vert="horz" wrap="square" anchor="ctr" anchorCtr="1"/>
        <a:lstStyle/>
        <a:p>
          <a:pPr rtl="1">
            <a:defRPr sz="2400" b="1" i="0" u="none" strike="noStrike" kern="1200" spc="0" baseline="0">
              <a:solidFill>
                <a:schemeClr val="tx1">
                  <a:lumMod val="65000"/>
                  <a:lumOff val="35000"/>
                </a:schemeClr>
              </a:solidFill>
              <a:latin typeface="+mn-lt"/>
              <a:ea typeface="+mn-ea"/>
              <a:cs typeface="B Traffic" panose="00000400000000000000" pitchFamily="2" charset="-78"/>
            </a:defRPr>
          </a:pPr>
          <a:endParaRPr lang="fa-IR"/>
        </a:p>
      </c:txPr>
    </c:title>
    <c:autoTitleDeleted val="0"/>
    <c:plotArea>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dLbls>
            <c:numFmt formatCode="\ 0[$-30100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B Nazanin" panose="00000400000000000000" pitchFamily="2" charset="-78"/>
                  </a:defRPr>
                </a:pPr>
                <a:endParaRPr lang="fa-I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Sheet1!$A$2:$A$15</c:f>
              <c:numCache>
                <c:formatCode>General</c:formatCode>
                <c:ptCount val="14"/>
                <c:pt idx="0">
                  <c:v>1384</c:v>
                </c:pt>
                <c:pt idx="1">
                  <c:v>1385</c:v>
                </c:pt>
                <c:pt idx="2">
                  <c:v>1386</c:v>
                </c:pt>
                <c:pt idx="3">
                  <c:v>1387</c:v>
                </c:pt>
                <c:pt idx="4">
                  <c:v>1388</c:v>
                </c:pt>
                <c:pt idx="5">
                  <c:v>1389</c:v>
                </c:pt>
                <c:pt idx="6">
                  <c:v>1390</c:v>
                </c:pt>
                <c:pt idx="7">
                  <c:v>1391</c:v>
                </c:pt>
                <c:pt idx="8">
                  <c:v>1392</c:v>
                </c:pt>
                <c:pt idx="9">
                  <c:v>1393</c:v>
                </c:pt>
                <c:pt idx="10">
                  <c:v>1394</c:v>
                </c:pt>
                <c:pt idx="11">
                  <c:v>1395</c:v>
                </c:pt>
                <c:pt idx="12">
                  <c:v>1396</c:v>
                </c:pt>
                <c:pt idx="13">
                  <c:v>1397</c:v>
                </c:pt>
              </c:numCache>
            </c:numRef>
          </c:cat>
          <c:val>
            <c:numRef>
              <c:f>Sheet1!$B$2:$B$15</c:f>
              <c:numCache>
                <c:formatCode>General</c:formatCode>
                <c:ptCount val="14"/>
                <c:pt idx="0">
                  <c:v>10000</c:v>
                </c:pt>
                <c:pt idx="1">
                  <c:v>15000</c:v>
                </c:pt>
                <c:pt idx="2">
                  <c:v>45000</c:v>
                </c:pt>
                <c:pt idx="3">
                  <c:v>50000</c:v>
                </c:pt>
                <c:pt idx="4">
                  <c:v>41000</c:v>
                </c:pt>
                <c:pt idx="5">
                  <c:v>45000</c:v>
                </c:pt>
                <c:pt idx="6">
                  <c:v>38000</c:v>
                </c:pt>
                <c:pt idx="7">
                  <c:v>45000</c:v>
                </c:pt>
                <c:pt idx="8">
                  <c:v>78000</c:v>
                </c:pt>
                <c:pt idx="9">
                  <c:v>103247</c:v>
                </c:pt>
                <c:pt idx="10">
                  <c:v>50858</c:v>
                </c:pt>
                <c:pt idx="11">
                  <c:v>76715</c:v>
                </c:pt>
                <c:pt idx="12">
                  <c:v>70004</c:v>
                </c:pt>
                <c:pt idx="13">
                  <c:v>14997</c:v>
                </c:pt>
              </c:numCache>
            </c:numRef>
          </c:val>
          <c:extLst>
            <c:ext xmlns:c16="http://schemas.microsoft.com/office/drawing/2014/chart" uri="{C3380CC4-5D6E-409C-BE32-E72D297353CC}">
              <c16:uniqueId val="{00000000-AE6A-4AC8-831E-F32626048767}"/>
            </c:ext>
          </c:extLst>
        </c:ser>
        <c:dLbls>
          <c:showLegendKey val="0"/>
          <c:showVal val="0"/>
          <c:showCatName val="0"/>
          <c:showSerName val="0"/>
          <c:showPercent val="0"/>
          <c:showBubbleSize val="0"/>
        </c:dLbls>
        <c:gapWidth val="219"/>
        <c:overlap val="-27"/>
        <c:axId val="1315811616"/>
        <c:axId val="1315813056"/>
      </c:barChart>
      <c:catAx>
        <c:axId val="131581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B Nazanin" panose="00000400000000000000" pitchFamily="2" charset="-78"/>
              </a:defRPr>
            </a:pPr>
            <a:endParaRPr lang="fa-IR"/>
          </a:p>
        </c:txPr>
        <c:crossAx val="1315813056"/>
        <c:crosses val="autoZero"/>
        <c:auto val="1"/>
        <c:lblAlgn val="ctr"/>
        <c:lblOffset val="100"/>
        <c:noMultiLvlLbl val="0"/>
      </c:catAx>
      <c:valAx>
        <c:axId val="131581305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31581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2F2F2"/>
    </a:solidFill>
    <a:ln>
      <a:noFill/>
    </a:ln>
    <a:effectLst/>
  </c:spPr>
  <c:txPr>
    <a:bodyPr/>
    <a:lstStyle/>
    <a:p>
      <a:pPr>
        <a:defRPr/>
      </a:pPr>
      <a:endParaRPr lang="fa-I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D9B8D884-AC93-44A2-A3B4-7C0AF094362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8B275-B270-40E0-9C77-9145434C94F1}"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758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8D884-AC93-44A2-A3B4-7C0AF094362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8B275-B270-40E0-9C77-9145434C94F1}" type="slidenum">
              <a:rPr lang="en-US" smtClean="0"/>
              <a:t>‹#›</a:t>
            </a:fld>
            <a:endParaRPr lang="en-US"/>
          </a:p>
        </p:txBody>
      </p:sp>
    </p:spTree>
    <p:extLst>
      <p:ext uri="{BB962C8B-B14F-4D97-AF65-F5344CB8AC3E}">
        <p14:creationId xmlns:p14="http://schemas.microsoft.com/office/powerpoint/2010/main" val="1621373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B8D884-AC93-44A2-A3B4-7C0AF094362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8B275-B270-40E0-9C77-9145434C94F1}"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93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B8D884-AC93-44A2-A3B4-7C0AF0943624}"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F8B275-B270-40E0-9C77-9145434C94F1}" type="slidenum">
              <a:rPr lang="en-US" smtClean="0"/>
              <a:t>‹#›</a:t>
            </a:fld>
            <a:endParaRPr lang="en-US"/>
          </a:p>
        </p:txBody>
      </p:sp>
    </p:spTree>
    <p:extLst>
      <p:ext uri="{BB962C8B-B14F-4D97-AF65-F5344CB8AC3E}">
        <p14:creationId xmlns:p14="http://schemas.microsoft.com/office/powerpoint/2010/main" val="3196437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B8D884-AC93-44A2-A3B4-7C0AF0943624}" type="datetimeFigureOut">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F8B275-B270-40E0-9C77-9145434C94F1}" type="slidenum">
              <a:rPr lang="en-US" smtClean="0"/>
              <a:t>‹#›</a:t>
            </a:fld>
            <a:endParaRPr lang="en-US"/>
          </a:p>
        </p:txBody>
      </p:sp>
    </p:spTree>
    <p:extLst>
      <p:ext uri="{BB962C8B-B14F-4D97-AF65-F5344CB8AC3E}">
        <p14:creationId xmlns:p14="http://schemas.microsoft.com/office/powerpoint/2010/main" val="3711388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B8D884-AC93-44A2-A3B4-7C0AF0943624}" type="datetimeFigureOut">
              <a:rPr lang="en-US" smtClean="0"/>
              <a:t>6/4/2024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F8B275-B270-40E0-9C77-9145434C94F1}" type="slidenum">
              <a:rPr lang="en-US" smtClean="0"/>
              <a:t>‹#›</a:t>
            </a:fld>
            <a:endParaRPr lang="en-US"/>
          </a:p>
        </p:txBody>
      </p:sp>
    </p:spTree>
    <p:extLst>
      <p:ext uri="{BB962C8B-B14F-4D97-AF65-F5344CB8AC3E}">
        <p14:creationId xmlns:p14="http://schemas.microsoft.com/office/powerpoint/2010/main" val="3904123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8D884-AC93-44A2-A3B4-7C0AF0943624}" type="datetimeFigureOut">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F8B275-B270-40E0-9C77-9145434C94F1}" type="slidenum">
              <a:rPr lang="en-US" smtClean="0"/>
              <a:t>‹#›</a:t>
            </a:fld>
            <a:endParaRPr lang="en-US"/>
          </a:p>
        </p:txBody>
      </p:sp>
    </p:spTree>
    <p:extLst>
      <p:ext uri="{BB962C8B-B14F-4D97-AF65-F5344CB8AC3E}">
        <p14:creationId xmlns:p14="http://schemas.microsoft.com/office/powerpoint/2010/main" val="1369565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B8D884-AC93-44A2-A3B4-7C0AF0943624}"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F8B275-B270-40E0-9C77-9145434C94F1}" type="slidenum">
              <a:rPr lang="en-US" smtClean="0"/>
              <a:t>‹#›</a:t>
            </a:fld>
            <a:endParaRPr lang="en-US"/>
          </a:p>
        </p:txBody>
      </p:sp>
    </p:spTree>
    <p:extLst>
      <p:ext uri="{BB962C8B-B14F-4D97-AF65-F5344CB8AC3E}">
        <p14:creationId xmlns:p14="http://schemas.microsoft.com/office/powerpoint/2010/main" val="102144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B8D884-AC93-44A2-A3B4-7C0AF0943624}"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F8B275-B270-40E0-9C77-9145434C94F1}"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1567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8D884-AC93-44A2-A3B4-7C0AF094362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8B275-B270-40E0-9C77-9145434C94F1}" type="slidenum">
              <a:rPr lang="en-US" smtClean="0"/>
              <a:t>‹#›</a:t>
            </a:fld>
            <a:endParaRPr lang="en-US"/>
          </a:p>
        </p:txBody>
      </p:sp>
    </p:spTree>
    <p:extLst>
      <p:ext uri="{BB962C8B-B14F-4D97-AF65-F5344CB8AC3E}">
        <p14:creationId xmlns:p14="http://schemas.microsoft.com/office/powerpoint/2010/main" val="1150978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8D884-AC93-44A2-A3B4-7C0AF094362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8B275-B270-40E0-9C77-9145434C94F1}"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875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9B8D884-AC93-44A2-A3B4-7C0AF0943624}" type="datetimeFigureOut">
              <a:rPr lang="en-US" smtClean="0"/>
              <a:t>6/4/2024</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8F8B275-B270-40E0-9C77-9145434C94F1}"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6418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14.png"/><Relationship Id="rId4" Type="http://schemas.openxmlformats.org/officeDocument/2006/relationships/image" Target="../media/image17.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hart" Target="../charts/chart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53.jfif"/><Relationship Id="rId4" Type="http://schemas.openxmlformats.org/officeDocument/2006/relationships/image" Target="../media/image52.jfif"/></Relationships>
</file>

<file path=ppt/slides/_rels/slide35.xml.rels><?xml version="1.0" encoding="UTF-8" standalone="yes"?>
<Relationships xmlns="http://schemas.openxmlformats.org/package/2006/relationships"><Relationship Id="rId3" Type="http://schemas.openxmlformats.org/officeDocument/2006/relationships/image" Target="../media/image52.jfi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4.jpg"/><Relationship Id="rId7" Type="http://schemas.openxmlformats.org/officeDocument/2006/relationships/image" Target="../media/image5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39.xml.rels><?xml version="1.0" encoding="UTF-8" standalone="yes"?>
<Relationships xmlns="http://schemas.openxmlformats.org/package/2006/relationships"><Relationship Id="rId3" Type="http://schemas.openxmlformats.org/officeDocument/2006/relationships/image" Target="../media/image63.jfi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81.jpg"/><Relationship Id="rId4" Type="http://schemas.openxmlformats.org/officeDocument/2006/relationships/image" Target="../media/image80.jpg"/></Relationships>
</file>

<file path=ppt/slides/_rels/slide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5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90.jpg"/><Relationship Id="rId4" Type="http://schemas.openxmlformats.org/officeDocument/2006/relationships/image" Target="../media/image89.jpg"/></Relationships>
</file>

<file path=ppt/slides/_rels/slide5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90.jpg"/><Relationship Id="rId4" Type="http://schemas.openxmlformats.org/officeDocument/2006/relationships/image" Target="../media/image89.jpg"/></Relationships>
</file>

<file path=ppt/slides/_rels/slide5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14.png"/><Relationship Id="rId4" Type="http://schemas.openxmlformats.org/officeDocument/2006/relationships/image" Target="../media/image17.png"/><Relationship Id="rId9" Type="http://schemas.openxmlformats.org/officeDocument/2006/relationships/image" Target="../media/image13.png"/></Relationships>
</file>

<file path=ppt/slides/_rels/slide6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14.png"/><Relationship Id="rId4" Type="http://schemas.openxmlformats.org/officeDocument/2006/relationships/image" Target="../media/image17.png"/><Relationship Id="rId9" Type="http://schemas.openxmlformats.org/officeDocument/2006/relationships/image" Target="../media/image13.png"/></Relationships>
</file>

<file path=ppt/slides/_rels/slide8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8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8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8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8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8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8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8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9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9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9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9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9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9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9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9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9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9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10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10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png"/><Relationship Id="rId7"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0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11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12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12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37.png"/></Relationships>
</file>

<file path=ppt/slides/_rels/slide12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41.png"/><Relationship Id="rId4" Type="http://schemas.openxmlformats.org/officeDocument/2006/relationships/image" Target="../media/image140.png"/></Relationships>
</file>

<file path=ppt/slides/_rels/slide12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45.jpeg"/><Relationship Id="rId4" Type="http://schemas.openxmlformats.org/officeDocument/2006/relationships/image" Target="../media/image144.jpeg"/></Relationships>
</file>

<file path=ppt/slides/_rels/slide12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48.png"/><Relationship Id="rId4" Type="http://schemas.openxmlformats.org/officeDocument/2006/relationships/image" Target="../media/image147.png"/></Relationships>
</file>

<file path=ppt/slides/_rels/slide12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2.jpeg"/><Relationship Id="rId4" Type="http://schemas.openxmlformats.org/officeDocument/2006/relationships/image" Target="../media/image151.png"/></Relationships>
</file>

<file path=ppt/slides/_rels/slide130.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015C39C-2557-D68A-1803-09B9049715A1}"/>
              </a:ext>
            </a:extLst>
          </p:cNvPr>
          <p:cNvGrpSpPr/>
          <p:nvPr/>
        </p:nvGrpSpPr>
        <p:grpSpPr>
          <a:xfrm>
            <a:off x="0" y="2568626"/>
            <a:ext cx="12192000" cy="1745741"/>
            <a:chOff x="0" y="3202995"/>
            <a:chExt cx="12192000" cy="1130399"/>
          </a:xfrm>
        </p:grpSpPr>
        <p:sp>
          <p:nvSpPr>
            <p:cNvPr id="3" name="TextBox 2">
              <a:extLst>
                <a:ext uri="{FF2B5EF4-FFF2-40B4-BE49-F238E27FC236}">
                  <a16:creationId xmlns:a16="http://schemas.microsoft.com/office/drawing/2014/main" id="{40A48C61-EA6C-AAD2-21C0-0EA92E8B76BA}"/>
                </a:ext>
              </a:extLst>
            </p:cNvPr>
            <p:cNvSpPr txBox="1"/>
            <p:nvPr/>
          </p:nvSpPr>
          <p:spPr>
            <a:xfrm>
              <a:off x="0" y="3202995"/>
              <a:ext cx="12192000" cy="45836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rtl="1"/>
              <a:r>
                <a:rPr lang="fa-IR" sz="4000" b="1" dirty="0">
                  <a:solidFill>
                    <a:schemeClr val="tx2">
                      <a:lumMod val="50000"/>
                    </a:schemeClr>
                  </a:solidFill>
                  <a:latin typeface="01-IranNastaliq" panose="02020505000000020003" pitchFamily="18" charset="0"/>
                  <a:cs typeface="B Yagut" panose="00000400000000000000" pitchFamily="2" charset="-78"/>
                </a:rPr>
                <a:t>بررسی ابعاد اقتصاد خودرو در ایران</a:t>
              </a:r>
              <a:endParaRPr lang="en-US" sz="4000" b="1" dirty="0">
                <a:solidFill>
                  <a:schemeClr val="tx2">
                    <a:lumMod val="50000"/>
                  </a:schemeClr>
                </a:solidFill>
                <a:latin typeface="01-IranNastaliq" panose="02020505000000020003" pitchFamily="18" charset="0"/>
                <a:cs typeface="B Yagut" panose="00000400000000000000" pitchFamily="2" charset="-78"/>
              </a:endParaRPr>
            </a:p>
          </p:txBody>
        </p:sp>
        <p:sp>
          <p:nvSpPr>
            <p:cNvPr id="4" name="Rectangle 3">
              <a:extLst>
                <a:ext uri="{FF2B5EF4-FFF2-40B4-BE49-F238E27FC236}">
                  <a16:creationId xmlns:a16="http://schemas.microsoft.com/office/drawing/2014/main" id="{755FA7F0-1E56-D972-C3CE-2AF04B4FA41A}"/>
                </a:ext>
              </a:extLst>
            </p:cNvPr>
            <p:cNvSpPr/>
            <p:nvPr/>
          </p:nvSpPr>
          <p:spPr>
            <a:xfrm>
              <a:off x="623667" y="3861511"/>
              <a:ext cx="10944665" cy="338794"/>
            </a:xfrm>
            <a:prstGeom prst="rect">
              <a:avLst/>
            </a:prstGeom>
          </p:spPr>
          <p:txBody>
            <a:bodyPr wrap="square">
              <a:spAutoFit/>
            </a:bodyPr>
            <a:lstStyle/>
            <a:p>
              <a:pPr algn="ctr" rtl="1"/>
              <a:r>
                <a:rPr lang="fa-IR" sz="2800" dirty="0">
                  <a:solidFill>
                    <a:schemeClr val="tx2">
                      <a:lumMod val="50000"/>
                    </a:schemeClr>
                  </a:solidFill>
                  <a:cs typeface="B Yagut" panose="00000400000000000000" pitchFamily="2" charset="-78"/>
                </a:rPr>
                <a:t>به همراه پیشنهاد بسته سیاستی تنظیم روابط صنعت خودرو ایران</a:t>
              </a:r>
              <a:endParaRPr lang="en-US" sz="2800" b="0" i="0" dirty="0">
                <a:solidFill>
                  <a:schemeClr val="tx2">
                    <a:lumMod val="50000"/>
                  </a:schemeClr>
                </a:solidFill>
                <a:effectLst/>
                <a:cs typeface="B Yagut" panose="00000400000000000000" pitchFamily="2" charset="-78"/>
              </a:endParaRPr>
            </a:p>
          </p:txBody>
        </p:sp>
        <p:sp>
          <p:nvSpPr>
            <p:cNvPr id="5" name="Rectangle 4">
              <a:extLst>
                <a:ext uri="{FF2B5EF4-FFF2-40B4-BE49-F238E27FC236}">
                  <a16:creationId xmlns:a16="http://schemas.microsoft.com/office/drawing/2014/main" id="{0B39C9FD-FD69-038B-8BAC-D1DACE62C5BC}"/>
                </a:ext>
              </a:extLst>
            </p:cNvPr>
            <p:cNvSpPr/>
            <p:nvPr/>
          </p:nvSpPr>
          <p:spPr>
            <a:xfrm>
              <a:off x="5541830" y="4292159"/>
              <a:ext cx="1024467" cy="4123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Rectangle 5">
            <a:extLst>
              <a:ext uri="{FF2B5EF4-FFF2-40B4-BE49-F238E27FC236}">
                <a16:creationId xmlns:a16="http://schemas.microsoft.com/office/drawing/2014/main" id="{B7FBC994-9581-CD21-4A08-6DF95328B575}"/>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9A472D5-CA57-4B89-9DCB-2EF23445C723}"/>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B65AB9A-9AFB-1B6D-0A87-22B2F0BF7C4D}"/>
              </a:ext>
            </a:extLst>
          </p:cNvPr>
          <p:cNvSpPr/>
          <p:nvPr/>
        </p:nvSpPr>
        <p:spPr>
          <a:xfrm rot="5400000">
            <a:off x="3378840" y="932863"/>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2831F1E-9FEF-34ED-4737-38495498555B}"/>
              </a:ext>
            </a:extLst>
          </p:cNvPr>
          <p:cNvSpPr/>
          <p:nvPr/>
        </p:nvSpPr>
        <p:spPr>
          <a:xfrm rot="5400000">
            <a:off x="6898554" y="585630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CAE16FF-BAE7-5990-4AB6-FBA8B87E2E74}"/>
              </a:ext>
            </a:extLst>
          </p:cNvPr>
          <p:cNvSpPr/>
          <p:nvPr/>
        </p:nvSpPr>
        <p:spPr>
          <a:xfrm>
            <a:off x="4731291" y="310373"/>
            <a:ext cx="2645546" cy="722617"/>
          </a:xfrm>
          <a:prstGeom prst="rect">
            <a:avLst/>
          </a:prstGeom>
          <a:noFill/>
          <a:ln>
            <a:noFill/>
          </a:ln>
        </p:spPr>
        <p:style>
          <a:lnRef idx="0">
            <a:scrgbClr r="0" g="0" b="0"/>
          </a:lnRef>
          <a:fillRef idx="0">
            <a:scrgbClr r="0" g="0" b="0"/>
          </a:fillRef>
          <a:effectRef idx="0">
            <a:scrgbClr r="0" g="0" b="0"/>
          </a:effectRef>
          <a:fontRef idx="minor">
            <a:schemeClr val="accent3"/>
          </a:fontRef>
        </p:style>
        <p:txBody>
          <a:bodyPr rtlCol="0" anchor="ctr"/>
          <a:lstStyle/>
          <a:p>
            <a:pPr algn="ctr"/>
            <a:r>
              <a:rPr lang="fa-IR" sz="4800" dirty="0">
                <a:solidFill>
                  <a:schemeClr val="accent2">
                    <a:lumMod val="50000"/>
                  </a:schemeClr>
                </a:solidFill>
                <a:latin typeface="B Titraj 2" panose="00000700000000000000" pitchFamily="2" charset="-78"/>
                <a:cs typeface="B Nazanin" panose="00000400000000000000" pitchFamily="2" charset="-78"/>
              </a:rPr>
              <a:t>بسمه</a:t>
            </a:r>
            <a:r>
              <a:rPr lang="fa-IR" sz="100" dirty="0">
                <a:solidFill>
                  <a:schemeClr val="accent2">
                    <a:lumMod val="50000"/>
                  </a:schemeClr>
                </a:solidFill>
                <a:latin typeface="B Titraj 2" panose="00000700000000000000" pitchFamily="2" charset="-78"/>
                <a:cs typeface="B Nazanin" panose="00000400000000000000" pitchFamily="2" charset="-78"/>
              </a:rPr>
              <a:t> </a:t>
            </a:r>
            <a:r>
              <a:rPr lang="fa-IR" sz="4800" dirty="0">
                <a:solidFill>
                  <a:schemeClr val="accent2">
                    <a:lumMod val="50000"/>
                  </a:schemeClr>
                </a:solidFill>
                <a:latin typeface="B Titraj 2" panose="00000700000000000000" pitchFamily="2" charset="-78"/>
                <a:cs typeface="B Nazanin" panose="00000400000000000000" pitchFamily="2" charset="-78"/>
              </a:rPr>
              <a:t>تعالی</a:t>
            </a:r>
            <a:endParaRPr lang="en-US" sz="4800" dirty="0">
              <a:solidFill>
                <a:schemeClr val="accent2">
                  <a:lumMod val="50000"/>
                </a:schemeClr>
              </a:solidFill>
              <a:latin typeface="B Titraj 2" panose="00000700000000000000" pitchFamily="2" charset="-78"/>
              <a:cs typeface="B Nazanin" panose="00000400000000000000" pitchFamily="2" charset="-78"/>
            </a:endParaRPr>
          </a:p>
        </p:txBody>
      </p:sp>
      <p:pic>
        <p:nvPicPr>
          <p:cNvPr id="11" name="Picture 10">
            <a:extLst>
              <a:ext uri="{FF2B5EF4-FFF2-40B4-BE49-F238E27FC236}">
                <a16:creationId xmlns:a16="http://schemas.microsoft.com/office/drawing/2014/main" id="{C66A05A3-9C17-7479-F41B-BD8A887E0476}"/>
              </a:ext>
            </a:extLst>
          </p:cNvPr>
          <p:cNvPicPr>
            <a:picLocks noChangeAspect="1"/>
          </p:cNvPicPr>
          <p:nvPr/>
        </p:nvPicPr>
        <p:blipFill>
          <a:blip r:embed="rId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3470901" y="5083005"/>
            <a:ext cx="2583163" cy="1316671"/>
          </a:xfrm>
          <a:prstGeom prst="rect">
            <a:avLst/>
          </a:prstGeom>
        </p:spPr>
      </p:pic>
      <p:pic>
        <p:nvPicPr>
          <p:cNvPr id="17" name="Picture 16" descr="A blue and white diamond with white design&#10;&#10;Description automatically generated">
            <a:extLst>
              <a:ext uri="{FF2B5EF4-FFF2-40B4-BE49-F238E27FC236}">
                <a16:creationId xmlns:a16="http://schemas.microsoft.com/office/drawing/2014/main" id="{F1539B17-8635-D3D2-F42D-F1BE64DC84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667" y="745821"/>
            <a:ext cx="1492264" cy="1236823"/>
          </a:xfrm>
          <a:prstGeom prst="rect">
            <a:avLst/>
          </a:prstGeom>
        </p:spPr>
      </p:pic>
    </p:spTree>
    <p:extLst>
      <p:ext uri="{BB962C8B-B14F-4D97-AF65-F5344CB8AC3E}">
        <p14:creationId xmlns:p14="http://schemas.microsoft.com/office/powerpoint/2010/main" val="40753787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B4666D-FFA7-DC68-7486-50BB1E5AB71C}"/>
              </a:ext>
            </a:extLst>
          </p:cNvPr>
          <p:cNvSpPr/>
          <p:nvPr/>
        </p:nvSpPr>
        <p:spPr>
          <a:xfrm>
            <a:off x="-2" y="0"/>
            <a:ext cx="12192000" cy="6858000"/>
          </a:xfrm>
          <a:prstGeom prst="rect">
            <a:avLst/>
          </a:prstGeom>
          <a:solidFill>
            <a:srgbClr val="06B5B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fa-IR"/>
          </a:p>
        </p:txBody>
      </p:sp>
      <p:grpSp>
        <p:nvGrpSpPr>
          <p:cNvPr id="4" name="Group 3">
            <a:extLst>
              <a:ext uri="{FF2B5EF4-FFF2-40B4-BE49-F238E27FC236}">
                <a16:creationId xmlns:a16="http://schemas.microsoft.com/office/drawing/2014/main" id="{BEB47005-6271-3963-1C4D-28780DBF2A86}"/>
              </a:ext>
            </a:extLst>
          </p:cNvPr>
          <p:cNvGrpSpPr/>
          <p:nvPr/>
        </p:nvGrpSpPr>
        <p:grpSpPr>
          <a:xfrm>
            <a:off x="-2" y="385231"/>
            <a:ext cx="12192000" cy="701264"/>
            <a:chOff x="-1" y="3219684"/>
            <a:chExt cx="12192000" cy="701264"/>
          </a:xfrm>
        </p:grpSpPr>
        <p:sp>
          <p:nvSpPr>
            <p:cNvPr id="5" name="TextBox 4">
              <a:extLst>
                <a:ext uri="{FF2B5EF4-FFF2-40B4-BE49-F238E27FC236}">
                  <a16:creationId xmlns:a16="http://schemas.microsoft.com/office/drawing/2014/main" id="{23052D5C-2160-F5CE-2627-31E9E4053C47}"/>
                </a:ext>
              </a:extLst>
            </p:cNvPr>
            <p:cNvSpPr txBox="1"/>
            <p:nvPr/>
          </p:nvSpPr>
          <p:spPr>
            <a:xfrm>
              <a:off x="-1" y="3219684"/>
              <a:ext cx="12192000" cy="584775"/>
            </a:xfrm>
            <a:prstGeom prst="rect">
              <a:avLst/>
            </a:prstGeom>
            <a:noFill/>
          </p:spPr>
          <p:txBody>
            <a:bodyPr wrap="square" rtlCol="0">
              <a:spAutoFit/>
            </a:bodyPr>
            <a:lstStyle/>
            <a:p>
              <a:pPr algn="ctr"/>
              <a:r>
                <a:rPr lang="fa-IR" sz="3200" b="1" dirty="0">
                  <a:solidFill>
                    <a:schemeClr val="bg1"/>
                  </a:solidFill>
                  <a:latin typeface="A Gandom" panose="020B0603030804020204" pitchFamily="34" charset="0"/>
                  <a:cs typeface="B Traffic" panose="00000400000000000000" pitchFamily="2" charset="-78"/>
                </a:rPr>
                <a:t>فهرست مطالب</a:t>
              </a:r>
              <a:endParaRPr lang="en-US" sz="3200" b="1" dirty="0">
                <a:solidFill>
                  <a:schemeClr val="bg1"/>
                </a:solidFill>
                <a:latin typeface="Arabic Typesetting" panose="03020402040406030203" pitchFamily="66" charset="-78"/>
                <a:cs typeface="B Traffic" panose="00000400000000000000" pitchFamily="2" charset="-78"/>
              </a:endParaRPr>
            </a:p>
          </p:txBody>
        </p:sp>
        <p:sp>
          <p:nvSpPr>
            <p:cNvPr id="7" name="Rectangle 6">
              <a:extLst>
                <a:ext uri="{FF2B5EF4-FFF2-40B4-BE49-F238E27FC236}">
                  <a16:creationId xmlns:a16="http://schemas.microsoft.com/office/drawing/2014/main" id="{54BC0C12-2D37-6ECA-86FF-E09455DA430F}"/>
                </a:ext>
              </a:extLst>
            </p:cNvPr>
            <p:cNvSpPr/>
            <p:nvPr/>
          </p:nvSpPr>
          <p:spPr>
            <a:xfrm>
              <a:off x="5127811" y="3826819"/>
              <a:ext cx="1936377" cy="94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11" name="Rectangle 10">
            <a:extLst>
              <a:ext uri="{FF2B5EF4-FFF2-40B4-BE49-F238E27FC236}">
                <a16:creationId xmlns:a16="http://schemas.microsoft.com/office/drawing/2014/main" id="{73825EF5-FA45-5554-33A7-4D1F47D9F811}"/>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2C46A95-8424-2F7A-683B-A5CA712FFA17}"/>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D01961A-02EF-92CE-8319-84E1D3650CB1}"/>
              </a:ext>
            </a:extLst>
          </p:cNvPr>
          <p:cNvPicPr>
            <a:picLocks noChangeAspect="1"/>
          </p:cNvPicPr>
          <p:nvPr/>
        </p:nvPicPr>
        <p:blipFill>
          <a:blip r:embed="rId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47162" y="4423309"/>
            <a:ext cx="2583163" cy="1316671"/>
          </a:xfrm>
          <a:prstGeom prst="rect">
            <a:avLst/>
          </a:prstGeom>
        </p:spPr>
      </p:pic>
      <p:sp>
        <p:nvSpPr>
          <p:cNvPr id="2" name="Rectangle 1">
            <a:extLst>
              <a:ext uri="{FF2B5EF4-FFF2-40B4-BE49-F238E27FC236}">
                <a16:creationId xmlns:a16="http://schemas.microsoft.com/office/drawing/2014/main" id="{739450A1-9980-36A2-BB0F-D747A052159E}"/>
              </a:ext>
            </a:extLst>
          </p:cNvPr>
          <p:cNvSpPr/>
          <p:nvPr/>
        </p:nvSpPr>
        <p:spPr>
          <a:xfrm>
            <a:off x="2767125" y="1202899"/>
            <a:ext cx="8594124" cy="5478423"/>
          </a:xfrm>
          <a:prstGeom prst="rect">
            <a:avLst/>
          </a:prstGeom>
        </p:spPr>
        <p:txBody>
          <a:bodyPr wrap="square">
            <a:spAutoFit/>
          </a:bodyPr>
          <a:lstStyle/>
          <a:p>
            <a:pPr marL="342900" indent="-342900" algn="just" rtl="1">
              <a:lnSpc>
                <a:spcPct val="125000"/>
              </a:lnSpc>
              <a:spcAft>
                <a:spcPts val="600"/>
              </a:spcAft>
              <a:buFont typeface="Wingdings" panose="05000000000000000000" pitchFamily="2" charset="2"/>
              <a:buChar char="ü"/>
            </a:pPr>
            <a:r>
              <a:rPr lang="fa-IR" sz="2600" b="1" dirty="0">
                <a:solidFill>
                  <a:schemeClr val="bg1"/>
                </a:solidFill>
                <a:latin typeface="Calibri" panose="020F0502020204030204" pitchFamily="34" charset="0"/>
                <a:ea typeface="Calibri" panose="020F0502020204030204" pitchFamily="34" charset="0"/>
                <a:cs typeface="B Nazanin" panose="00000400000000000000" pitchFamily="2" charset="-78"/>
              </a:rPr>
              <a:t>ترسیم صحنه خودرو در ایران</a:t>
            </a:r>
          </a:p>
          <a:p>
            <a:pPr marL="800100" lvl="1" indent="-342900" algn="just" rtl="1">
              <a:lnSpc>
                <a:spcPct val="125000"/>
              </a:lnSpc>
              <a:spcAft>
                <a:spcPts val="600"/>
              </a:spcAft>
              <a:buFont typeface="Wingdings" panose="05000000000000000000" pitchFamily="2" charset="2"/>
              <a:buChar char="ü"/>
            </a:pP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نظام مسائل و </a:t>
            </a:r>
            <a:r>
              <a:rPr lang="fa-IR" sz="2400" dirty="0" err="1">
                <a:solidFill>
                  <a:schemeClr val="bg1"/>
                </a:solidFill>
                <a:latin typeface="Calibri" panose="020F0502020204030204" pitchFamily="34" charset="0"/>
                <a:ea typeface="Calibri" panose="020F0502020204030204" pitchFamily="34" charset="0"/>
                <a:cs typeface="B Nazanin" panose="00000400000000000000" pitchFamily="2" charset="-78"/>
              </a:rPr>
              <a:t>ذینفعان</a:t>
            </a: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 صنعت خودرو</a:t>
            </a:r>
          </a:p>
          <a:p>
            <a:pPr marL="800100" lvl="1" indent="-342900" algn="just" rtl="1">
              <a:lnSpc>
                <a:spcPct val="125000"/>
              </a:lnSpc>
              <a:spcAft>
                <a:spcPts val="600"/>
              </a:spcAft>
              <a:buFont typeface="Wingdings" panose="05000000000000000000" pitchFamily="2" charset="2"/>
              <a:buChar char="ü"/>
            </a:pP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فرآیندها و وضعیت صنعت خودرو در ایران</a:t>
            </a:r>
          </a:p>
          <a:p>
            <a:pPr marL="342900" indent="-342900" algn="just" rtl="1">
              <a:lnSpc>
                <a:spcPct val="125000"/>
              </a:lnSpc>
              <a:spcAft>
                <a:spcPts val="600"/>
              </a:spcAft>
              <a:buFont typeface="Wingdings" panose="05000000000000000000" pitchFamily="2" charset="2"/>
              <a:buChar char="ü"/>
            </a:pPr>
            <a:r>
              <a:rPr lang="fa-IR" sz="2600" b="1" dirty="0" err="1">
                <a:solidFill>
                  <a:schemeClr val="bg1"/>
                </a:solidFill>
                <a:latin typeface="Calibri" panose="020F0502020204030204" pitchFamily="34" charset="0"/>
                <a:ea typeface="Calibri" panose="020F0502020204030204" pitchFamily="34" charset="0"/>
                <a:cs typeface="B Nazanin" panose="00000400000000000000" pitchFamily="2" charset="-78"/>
              </a:rPr>
              <a:t>انگاره‌های</a:t>
            </a:r>
            <a:r>
              <a:rPr lang="fa-IR" sz="2600" b="1" dirty="0">
                <a:solidFill>
                  <a:schemeClr val="bg1"/>
                </a:solidFill>
                <a:latin typeface="Calibri" panose="020F0502020204030204" pitchFamily="34" charset="0"/>
                <a:ea typeface="Calibri" panose="020F0502020204030204" pitchFamily="34" charset="0"/>
                <a:cs typeface="B Nazanin" panose="00000400000000000000" pitchFamily="2" charset="-78"/>
              </a:rPr>
              <a:t> </a:t>
            </a:r>
            <a:r>
              <a:rPr lang="fa-IR" sz="2600" b="1" dirty="0" err="1">
                <a:solidFill>
                  <a:schemeClr val="bg1"/>
                </a:solidFill>
                <a:latin typeface="Calibri" panose="020F0502020204030204" pitchFamily="34" charset="0"/>
                <a:ea typeface="Calibri" panose="020F0502020204030204" pitchFamily="34" charset="0"/>
                <a:cs typeface="B Nazanin" panose="00000400000000000000" pitchFamily="2" charset="-78"/>
              </a:rPr>
              <a:t>وارونه‌نما</a:t>
            </a:r>
            <a:r>
              <a:rPr lang="fa-IR" sz="2600" b="1" dirty="0">
                <a:solidFill>
                  <a:schemeClr val="bg1"/>
                </a:solidFill>
                <a:latin typeface="Calibri" panose="020F0502020204030204" pitchFamily="34" charset="0"/>
                <a:ea typeface="Calibri" panose="020F0502020204030204" pitchFamily="34" charset="0"/>
                <a:cs typeface="B Nazanin" panose="00000400000000000000" pitchFamily="2" charset="-78"/>
              </a:rPr>
              <a:t>؛ بنزین بر آتش مشکلات خودرو</a:t>
            </a:r>
          </a:p>
          <a:p>
            <a:pPr marL="800100" lvl="1" indent="-342900" algn="just" rtl="1">
              <a:lnSpc>
                <a:spcPct val="125000"/>
              </a:lnSpc>
              <a:spcAft>
                <a:spcPts val="600"/>
              </a:spcAft>
              <a:buFont typeface="Wingdings" panose="05000000000000000000" pitchFamily="2" charset="2"/>
              <a:buChar char="ü"/>
            </a:pP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انگاره اول؛ گرانی قیمت خودروهای داخلی نسبت به خارجی</a:t>
            </a:r>
          </a:p>
          <a:p>
            <a:pPr marL="800100" lvl="1" indent="-342900" algn="just" rtl="1">
              <a:lnSpc>
                <a:spcPct val="125000"/>
              </a:lnSpc>
              <a:spcAft>
                <a:spcPts val="600"/>
              </a:spcAft>
              <a:buFont typeface="Wingdings" panose="05000000000000000000" pitchFamily="2" charset="2"/>
              <a:buChar char="ü"/>
            </a:pP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انگاره دوم: دولتی بودن صنعت خودرو در ایران، برخلاف سایر کشورهای جهان</a:t>
            </a:r>
          </a:p>
          <a:p>
            <a:pPr marL="342900" indent="-342900" algn="just" rtl="1">
              <a:lnSpc>
                <a:spcPct val="125000"/>
              </a:lnSpc>
              <a:spcAft>
                <a:spcPts val="600"/>
              </a:spcAft>
              <a:buFont typeface="Wingdings" panose="05000000000000000000" pitchFamily="2" charset="2"/>
              <a:buChar char="ü"/>
            </a:pPr>
            <a:r>
              <a:rPr lang="fa-IR" sz="2600" b="1" dirty="0" err="1">
                <a:solidFill>
                  <a:schemeClr val="bg1"/>
                </a:solidFill>
                <a:latin typeface="Calibri" panose="020F0502020204030204" pitchFamily="34" charset="0"/>
                <a:ea typeface="Calibri" panose="020F0502020204030204" pitchFamily="34" charset="0"/>
                <a:cs typeface="B Nazanin" panose="00000400000000000000" pitchFamily="2" charset="-78"/>
              </a:rPr>
              <a:t>راهکار</a:t>
            </a:r>
            <a:r>
              <a:rPr lang="fa-IR" sz="2600" b="1" dirty="0">
                <a:solidFill>
                  <a:schemeClr val="bg1"/>
                </a:solidFill>
                <a:latin typeface="Calibri" panose="020F0502020204030204" pitchFamily="34" charset="0"/>
                <a:ea typeface="Calibri" panose="020F0502020204030204" pitchFamily="34" charset="0"/>
                <a:cs typeface="B Nazanin" panose="00000400000000000000" pitchFamily="2" charset="-78"/>
              </a:rPr>
              <a:t>؛ آزادسازی تولید و </a:t>
            </a:r>
            <a:r>
              <a:rPr lang="fa-IR" sz="2600" b="1" dirty="0" err="1">
                <a:solidFill>
                  <a:schemeClr val="bg1"/>
                </a:solidFill>
                <a:latin typeface="Calibri" panose="020F0502020204030204" pitchFamily="34" charset="0"/>
                <a:ea typeface="Calibri" panose="020F0502020204030204" pitchFamily="34" charset="0"/>
                <a:cs typeface="B Nazanin" panose="00000400000000000000" pitchFamily="2" charset="-78"/>
              </a:rPr>
              <a:t>مردمی‌سازی</a:t>
            </a:r>
            <a:r>
              <a:rPr lang="fa-IR" sz="2600" b="1" dirty="0">
                <a:solidFill>
                  <a:schemeClr val="bg1"/>
                </a:solidFill>
                <a:latin typeface="Calibri" panose="020F0502020204030204" pitchFamily="34" charset="0"/>
                <a:ea typeface="Calibri" panose="020F0502020204030204" pitchFamily="34" charset="0"/>
                <a:cs typeface="B Nazanin" panose="00000400000000000000" pitchFamily="2" charset="-78"/>
              </a:rPr>
              <a:t> صنعت خودرو</a:t>
            </a:r>
          </a:p>
          <a:p>
            <a:pPr marL="800100" lvl="1" indent="-342900" algn="just" rtl="1">
              <a:lnSpc>
                <a:spcPct val="125000"/>
              </a:lnSpc>
              <a:spcAft>
                <a:spcPts val="600"/>
              </a:spcAft>
              <a:buFont typeface="Wingdings" panose="05000000000000000000" pitchFamily="2" charset="2"/>
              <a:buChar char="ü"/>
            </a:pP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تجربه جهانی در </a:t>
            </a:r>
            <a:r>
              <a:rPr lang="fa-IR" sz="2400" dirty="0" err="1">
                <a:solidFill>
                  <a:schemeClr val="bg1"/>
                </a:solidFill>
                <a:latin typeface="Calibri" panose="020F0502020204030204" pitchFamily="34" charset="0"/>
                <a:ea typeface="Calibri" panose="020F0502020204030204" pitchFamily="34" charset="0"/>
                <a:cs typeface="B Nazanin" panose="00000400000000000000" pitchFamily="2" charset="-78"/>
              </a:rPr>
              <a:t>خودروسازی</a:t>
            </a: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 کوچک مقیاس</a:t>
            </a:r>
          </a:p>
          <a:p>
            <a:pPr marL="800100" lvl="1" indent="-342900" algn="just" rtl="1">
              <a:lnSpc>
                <a:spcPct val="125000"/>
              </a:lnSpc>
              <a:spcAft>
                <a:spcPts val="600"/>
              </a:spcAft>
              <a:buFont typeface="Wingdings" panose="05000000000000000000" pitchFamily="2" charset="2"/>
              <a:buChar char="ü"/>
            </a:pP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تجربه ایرانی در </a:t>
            </a:r>
            <a:r>
              <a:rPr lang="fa-IR" sz="2400" dirty="0" err="1">
                <a:solidFill>
                  <a:schemeClr val="bg1"/>
                </a:solidFill>
                <a:latin typeface="Calibri" panose="020F0502020204030204" pitchFamily="34" charset="0"/>
                <a:ea typeface="Calibri" panose="020F0502020204030204" pitchFamily="34" charset="0"/>
                <a:cs typeface="B Nazanin" panose="00000400000000000000" pitchFamily="2" charset="-78"/>
              </a:rPr>
              <a:t>خودروسازی</a:t>
            </a: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 کوچک مقیاس</a:t>
            </a:r>
          </a:p>
          <a:p>
            <a:pPr marL="800100" lvl="1" indent="-342900" algn="just" rtl="1">
              <a:lnSpc>
                <a:spcPct val="125000"/>
              </a:lnSpc>
              <a:spcAft>
                <a:spcPts val="600"/>
              </a:spcAft>
              <a:buFont typeface="Wingdings" panose="05000000000000000000" pitchFamily="2" charset="2"/>
              <a:buChar char="ü"/>
            </a:pPr>
            <a:r>
              <a:rPr lang="fa-IR" sz="2400" dirty="0" err="1">
                <a:solidFill>
                  <a:schemeClr val="bg1"/>
                </a:solidFill>
                <a:latin typeface="Calibri" panose="020F0502020204030204" pitchFamily="34" charset="0"/>
                <a:ea typeface="Calibri" panose="020F0502020204030204" pitchFamily="34" charset="0"/>
                <a:cs typeface="B Nazanin" panose="00000400000000000000" pitchFamily="2" charset="-78"/>
              </a:rPr>
              <a:t>اجرایی‌سازی</a:t>
            </a: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 </a:t>
            </a:r>
            <a:r>
              <a:rPr lang="fa-IR" sz="2400" dirty="0" err="1">
                <a:solidFill>
                  <a:schemeClr val="bg1"/>
                </a:solidFill>
                <a:latin typeface="Calibri" panose="020F0502020204030204" pitchFamily="34" charset="0"/>
                <a:ea typeface="Calibri" panose="020F0502020204030204" pitchFamily="34" charset="0"/>
                <a:cs typeface="B Nazanin" panose="00000400000000000000" pitchFamily="2" charset="-78"/>
              </a:rPr>
              <a:t>راهکار</a:t>
            </a: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 </a:t>
            </a:r>
            <a:r>
              <a:rPr lang="fa-IR" sz="2400" dirty="0" err="1">
                <a:solidFill>
                  <a:schemeClr val="bg1"/>
                </a:solidFill>
                <a:latin typeface="Calibri" panose="020F0502020204030204" pitchFamily="34" charset="0"/>
                <a:ea typeface="Calibri" panose="020F0502020204030204" pitchFamily="34" charset="0"/>
                <a:cs typeface="B Nazanin" panose="00000400000000000000" pitchFamily="2" charset="-78"/>
              </a:rPr>
              <a:t>بصورت</a:t>
            </a:r>
            <a:r>
              <a:rPr lang="fa-IR" sz="2400" dirty="0">
                <a:solidFill>
                  <a:schemeClr val="bg1"/>
                </a:solidFill>
                <a:latin typeface="Calibri" panose="020F0502020204030204" pitchFamily="34" charset="0"/>
                <a:ea typeface="Calibri" panose="020F0502020204030204" pitchFamily="34" charset="0"/>
                <a:cs typeface="B Nazanin" panose="00000400000000000000" pitchFamily="2" charset="-78"/>
              </a:rPr>
              <a:t> گام به گام</a:t>
            </a:r>
          </a:p>
        </p:txBody>
      </p:sp>
      <p:pic>
        <p:nvPicPr>
          <p:cNvPr id="14" name="Picture 13">
            <a:extLst>
              <a:ext uri="{FF2B5EF4-FFF2-40B4-BE49-F238E27FC236}">
                <a16:creationId xmlns:a16="http://schemas.microsoft.com/office/drawing/2014/main" id="{C5C398E9-9D95-86CA-228A-CBE5DAE035FD}"/>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backgroundRemoval t="6250" b="91875" l="8594" r="94141">
                        <a14:foregroundMark x1="29141" y1="30312" x2="29141" y2="30312"/>
                        <a14:foregroundMark x1="50156" y1="10625" x2="50156" y2="10625"/>
                        <a14:foregroundMark x1="47656" y1="12812" x2="47656" y2="12812"/>
                        <a14:foregroundMark x1="51172" y1="13750" x2="53516" y2="9922"/>
                        <a14:foregroundMark x1="50469" y1="6797" x2="51250" y2="6328"/>
                        <a14:foregroundMark x1="49297" y1="47891" x2="49297" y2="47891"/>
                        <a14:foregroundMark x1="88281" y1="49844" x2="88281" y2="49844"/>
                        <a14:foregroundMark x1="94141" y1="49531" x2="94141" y2="49531"/>
                        <a14:foregroundMark x1="66719" y1="29609" x2="73906" y2="36094"/>
                        <a14:foregroundMark x1="50000" y1="55547" x2="49844" y2="46406"/>
                        <a14:foregroundMark x1="42891" y1="49531" x2="52891" y2="49297"/>
                        <a14:foregroundMark x1="8594" y1="50156" x2="15156" y2="50938"/>
                        <a14:foregroundMark x1="65313" y1="73594" x2="75156" y2="64609"/>
                        <a14:foregroundMark x1="50234" y1="91875" x2="49922" y2="81328"/>
                        <a14:foregroundMark x1="34219" y1="76406" x2="21563" y2="64297"/>
                      </a14:backgroundRemoval>
                    </a14:imgEffect>
                  </a14:imgLayer>
                </a14:imgProps>
              </a:ext>
            </a:extLst>
          </a:blip>
          <a:stretch>
            <a:fillRect/>
          </a:stretch>
        </p:blipFill>
        <p:spPr>
          <a:xfrm>
            <a:off x="1240859" y="833500"/>
            <a:ext cx="1316672" cy="1316672"/>
          </a:xfrm>
          <a:prstGeom prst="rect">
            <a:avLst/>
          </a:prstGeom>
          <a:noFill/>
        </p:spPr>
      </p:pic>
    </p:spTree>
    <p:extLst>
      <p:ext uri="{BB962C8B-B14F-4D97-AF65-F5344CB8AC3E}">
        <p14:creationId xmlns:p14="http://schemas.microsoft.com/office/powerpoint/2010/main" val="3774994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B4666D-FFA7-DC68-7486-50BB1E5AB71C}"/>
              </a:ext>
            </a:extLst>
          </p:cNvPr>
          <p:cNvSpPr/>
          <p:nvPr/>
        </p:nvSpPr>
        <p:spPr>
          <a:xfrm>
            <a:off x="-2" y="0"/>
            <a:ext cx="12192000" cy="6858000"/>
          </a:xfrm>
          <a:prstGeom prst="rect">
            <a:avLst/>
          </a:prstGeom>
          <a:solidFill>
            <a:srgbClr val="06B5B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ectangle 10">
            <a:extLst>
              <a:ext uri="{FF2B5EF4-FFF2-40B4-BE49-F238E27FC236}">
                <a16:creationId xmlns:a16="http://schemas.microsoft.com/office/drawing/2014/main" id="{73825EF5-FA45-5554-33A7-4D1F47D9F811}"/>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2C46A95-8424-2F7A-683B-A5CA712FFA17}"/>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39450A1-9980-36A2-BB0F-D747A052159E}"/>
              </a:ext>
            </a:extLst>
          </p:cNvPr>
          <p:cNvSpPr/>
          <p:nvPr/>
        </p:nvSpPr>
        <p:spPr>
          <a:xfrm>
            <a:off x="7966698" y="3607925"/>
            <a:ext cx="3863169" cy="2323713"/>
          </a:xfrm>
          <a:prstGeom prst="rect">
            <a:avLst/>
          </a:prstGeom>
        </p:spPr>
        <p:txBody>
          <a:bodyPr wrap="square">
            <a:spAutoFit/>
          </a:bodyPr>
          <a:lstStyle/>
          <a:p>
            <a:pPr algn="just" rtl="1">
              <a:lnSpc>
                <a:spcPct val="125000"/>
              </a:lnSpc>
              <a:spcAft>
                <a:spcPts val="600"/>
              </a:spcAft>
            </a:pPr>
            <a:r>
              <a:rPr lang="fa-IR" sz="3600" b="1" dirty="0">
                <a:ln>
                  <a:solidFill>
                    <a:srgbClr val="7030A0"/>
                  </a:solidFill>
                </a:ln>
                <a:solidFill>
                  <a:srgbClr val="7030A0"/>
                </a:solidFill>
                <a:latin typeface="Calibri" panose="020F0502020204030204" pitchFamily="34" charset="0"/>
                <a:ea typeface="Calibri" panose="020F0502020204030204" pitchFamily="34" charset="0"/>
                <a:cs typeface="B Nazanin" panose="00000400000000000000" pitchFamily="2" charset="-78"/>
              </a:rPr>
              <a:t>بخش اول</a:t>
            </a:r>
          </a:p>
          <a:p>
            <a:pPr algn="just" rtl="1">
              <a:lnSpc>
                <a:spcPct val="125000"/>
              </a:lnSpc>
              <a:spcAft>
                <a:spcPts val="600"/>
              </a:spcAft>
            </a:pPr>
            <a:r>
              <a:rPr lang="fa-IR" sz="3600" b="1" dirty="0">
                <a:solidFill>
                  <a:schemeClr val="bg1"/>
                </a:solidFill>
                <a:latin typeface="Calibri" panose="020F0502020204030204" pitchFamily="34" charset="0"/>
                <a:ea typeface="Calibri" panose="020F0502020204030204" pitchFamily="34" charset="0"/>
                <a:cs typeface="B Nazanin" panose="00000400000000000000" pitchFamily="2" charset="-78"/>
              </a:rPr>
              <a:t>ترسیم صحنه خودرو </a:t>
            </a:r>
          </a:p>
          <a:p>
            <a:pPr algn="just" rtl="1">
              <a:lnSpc>
                <a:spcPct val="125000"/>
              </a:lnSpc>
              <a:spcAft>
                <a:spcPts val="600"/>
              </a:spcAft>
            </a:pPr>
            <a:r>
              <a:rPr lang="fa-IR" sz="3600" b="1" dirty="0">
                <a:solidFill>
                  <a:schemeClr val="bg1"/>
                </a:solidFill>
                <a:latin typeface="Calibri" panose="020F0502020204030204" pitchFamily="34" charset="0"/>
                <a:ea typeface="Calibri" panose="020F0502020204030204" pitchFamily="34" charset="0"/>
                <a:cs typeface="B Nazanin" panose="00000400000000000000" pitchFamily="2" charset="-78"/>
              </a:rPr>
              <a:t>در ایران</a:t>
            </a:r>
            <a:endParaRPr lang="fa-IR" sz="3600" dirty="0">
              <a:solidFill>
                <a:schemeClr val="bg1"/>
              </a:solidFill>
              <a:latin typeface="Calibri" panose="020F0502020204030204" pitchFamily="34" charset="0"/>
              <a:ea typeface="Calibri" panose="020F0502020204030204" pitchFamily="34" charset="0"/>
              <a:cs typeface="B Nazanin" panose="00000400000000000000" pitchFamily="2" charset="-78"/>
            </a:endParaRPr>
          </a:p>
        </p:txBody>
      </p:sp>
      <p:pic>
        <p:nvPicPr>
          <p:cNvPr id="1028" name="Picture 4" descr="روند هفت ماهه تولید کوییک">
            <a:extLst>
              <a:ext uri="{FF2B5EF4-FFF2-40B4-BE49-F238E27FC236}">
                <a16:creationId xmlns:a16="http://schemas.microsoft.com/office/drawing/2014/main" id="{BCF29F4F-D359-3C0E-D661-F70DABD0A1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13" r="16854"/>
          <a:stretch/>
        </p:blipFill>
        <p:spPr bwMode="auto">
          <a:xfrm>
            <a:off x="0" y="0"/>
            <a:ext cx="76045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735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7" name="Group 1186"/>
          <p:cNvGrpSpPr/>
          <p:nvPr/>
        </p:nvGrpSpPr>
        <p:grpSpPr>
          <a:xfrm>
            <a:off x="3009771" y="1783986"/>
            <a:ext cx="6172457" cy="4475321"/>
            <a:chOff x="2955925" y="1479550"/>
            <a:chExt cx="5900738" cy="4278312"/>
          </a:xfrm>
        </p:grpSpPr>
        <p:sp>
          <p:nvSpPr>
            <p:cNvPr id="1170" name="Freeform 7"/>
            <p:cNvSpPr>
              <a:spLocks/>
            </p:cNvSpPr>
            <p:nvPr/>
          </p:nvSpPr>
          <p:spPr bwMode="auto">
            <a:xfrm>
              <a:off x="3744913" y="1539875"/>
              <a:ext cx="1497013" cy="1476375"/>
            </a:xfrm>
            <a:custGeom>
              <a:avLst/>
              <a:gdLst>
                <a:gd name="T0" fmla="*/ 454 w 943"/>
                <a:gd name="T1" fmla="*/ 0 h 930"/>
                <a:gd name="T2" fmla="*/ 943 w 943"/>
                <a:gd name="T3" fmla="*/ 606 h 930"/>
                <a:gd name="T4" fmla="*/ 901 w 943"/>
                <a:gd name="T5" fmla="*/ 644 h 930"/>
                <a:gd name="T6" fmla="*/ 862 w 943"/>
                <a:gd name="T7" fmla="*/ 685 h 930"/>
                <a:gd name="T8" fmla="*/ 829 w 943"/>
                <a:gd name="T9" fmla="*/ 728 h 930"/>
                <a:gd name="T10" fmla="*/ 799 w 943"/>
                <a:gd name="T11" fmla="*/ 776 h 930"/>
                <a:gd name="T12" fmla="*/ 773 w 943"/>
                <a:gd name="T13" fmla="*/ 825 h 930"/>
                <a:gd name="T14" fmla="*/ 752 w 943"/>
                <a:gd name="T15" fmla="*/ 876 h 930"/>
                <a:gd name="T16" fmla="*/ 735 w 943"/>
                <a:gd name="T17" fmla="*/ 930 h 930"/>
                <a:gd name="T18" fmla="*/ 0 w 943"/>
                <a:gd name="T19" fmla="*/ 702 h 930"/>
                <a:gd name="T20" fmla="*/ 24 w 943"/>
                <a:gd name="T21" fmla="*/ 622 h 930"/>
                <a:gd name="T22" fmla="*/ 54 w 943"/>
                <a:gd name="T23" fmla="*/ 542 h 930"/>
                <a:gd name="T24" fmla="*/ 88 w 943"/>
                <a:gd name="T25" fmla="*/ 465 h 930"/>
                <a:gd name="T26" fmla="*/ 127 w 943"/>
                <a:gd name="T27" fmla="*/ 390 h 930"/>
                <a:gd name="T28" fmla="*/ 170 w 943"/>
                <a:gd name="T29" fmla="*/ 318 h 930"/>
                <a:gd name="T30" fmla="*/ 218 w 943"/>
                <a:gd name="T31" fmla="*/ 247 h 930"/>
                <a:gd name="T32" fmla="*/ 270 w 943"/>
                <a:gd name="T33" fmla="*/ 180 h 930"/>
                <a:gd name="T34" fmla="*/ 326 w 943"/>
                <a:gd name="T35" fmla="*/ 116 h 930"/>
                <a:gd name="T36" fmla="*/ 388 w 943"/>
                <a:gd name="T37" fmla="*/ 56 h 930"/>
                <a:gd name="T38" fmla="*/ 454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54" y="0"/>
                  </a:moveTo>
                  <a:lnTo>
                    <a:pt x="943" y="606"/>
                  </a:lnTo>
                  <a:lnTo>
                    <a:pt x="901" y="644"/>
                  </a:lnTo>
                  <a:lnTo>
                    <a:pt x="862" y="685"/>
                  </a:lnTo>
                  <a:lnTo>
                    <a:pt x="829" y="728"/>
                  </a:lnTo>
                  <a:lnTo>
                    <a:pt x="799" y="776"/>
                  </a:lnTo>
                  <a:lnTo>
                    <a:pt x="773" y="825"/>
                  </a:lnTo>
                  <a:lnTo>
                    <a:pt x="752" y="876"/>
                  </a:lnTo>
                  <a:lnTo>
                    <a:pt x="735" y="930"/>
                  </a:lnTo>
                  <a:lnTo>
                    <a:pt x="0" y="702"/>
                  </a:lnTo>
                  <a:lnTo>
                    <a:pt x="24" y="622"/>
                  </a:lnTo>
                  <a:lnTo>
                    <a:pt x="54" y="542"/>
                  </a:lnTo>
                  <a:lnTo>
                    <a:pt x="88" y="465"/>
                  </a:lnTo>
                  <a:lnTo>
                    <a:pt x="127" y="390"/>
                  </a:lnTo>
                  <a:lnTo>
                    <a:pt x="170" y="318"/>
                  </a:lnTo>
                  <a:lnTo>
                    <a:pt x="218" y="247"/>
                  </a:lnTo>
                  <a:lnTo>
                    <a:pt x="270" y="180"/>
                  </a:lnTo>
                  <a:lnTo>
                    <a:pt x="326" y="116"/>
                  </a:lnTo>
                  <a:lnTo>
                    <a:pt x="388" y="56"/>
                  </a:lnTo>
                  <a:lnTo>
                    <a:pt x="45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1" name="Freeform 9"/>
            <p:cNvSpPr>
              <a:spLocks/>
            </p:cNvSpPr>
            <p:nvPr/>
          </p:nvSpPr>
          <p:spPr bwMode="auto">
            <a:xfrm>
              <a:off x="3243263" y="2535238"/>
              <a:ext cx="1273175" cy="1574800"/>
            </a:xfrm>
            <a:custGeom>
              <a:avLst/>
              <a:gdLst>
                <a:gd name="T0" fmla="*/ 67 w 802"/>
                <a:gd name="T1" fmla="*/ 0 h 992"/>
                <a:gd name="T2" fmla="*/ 802 w 802"/>
                <a:gd name="T3" fmla="*/ 226 h 992"/>
                <a:gd name="T4" fmla="*/ 784 w 802"/>
                <a:gd name="T5" fmla="*/ 301 h 992"/>
                <a:gd name="T6" fmla="*/ 772 w 802"/>
                <a:gd name="T7" fmla="*/ 380 h 992"/>
                <a:gd name="T8" fmla="*/ 766 w 802"/>
                <a:gd name="T9" fmla="*/ 457 h 992"/>
                <a:gd name="T10" fmla="*/ 766 w 802"/>
                <a:gd name="T11" fmla="*/ 535 h 992"/>
                <a:gd name="T12" fmla="*/ 772 w 802"/>
                <a:gd name="T13" fmla="*/ 613 h 992"/>
                <a:gd name="T14" fmla="*/ 784 w 802"/>
                <a:gd name="T15" fmla="*/ 690 h 992"/>
                <a:gd name="T16" fmla="*/ 802 w 802"/>
                <a:gd name="T17" fmla="*/ 766 h 992"/>
                <a:gd name="T18" fmla="*/ 67 w 802"/>
                <a:gd name="T19" fmla="*/ 992 h 992"/>
                <a:gd name="T20" fmla="*/ 40 w 802"/>
                <a:gd name="T21" fmla="*/ 884 h 992"/>
                <a:gd name="T22" fmla="*/ 20 w 802"/>
                <a:gd name="T23" fmla="*/ 774 h 992"/>
                <a:gd name="T24" fmla="*/ 8 w 802"/>
                <a:gd name="T25" fmla="*/ 663 h 992"/>
                <a:gd name="T26" fmla="*/ 0 w 802"/>
                <a:gd name="T27" fmla="*/ 552 h 992"/>
                <a:gd name="T28" fmla="*/ 0 w 802"/>
                <a:gd name="T29" fmla="*/ 440 h 992"/>
                <a:gd name="T30" fmla="*/ 8 w 802"/>
                <a:gd name="T31" fmla="*/ 329 h 992"/>
                <a:gd name="T32" fmla="*/ 20 w 802"/>
                <a:gd name="T33" fmla="*/ 217 h 992"/>
                <a:gd name="T34" fmla="*/ 40 w 802"/>
                <a:gd name="T35" fmla="*/ 108 h 992"/>
                <a:gd name="T36" fmla="*/ 67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67" y="0"/>
                  </a:moveTo>
                  <a:lnTo>
                    <a:pt x="802" y="226"/>
                  </a:lnTo>
                  <a:lnTo>
                    <a:pt x="784" y="301"/>
                  </a:lnTo>
                  <a:lnTo>
                    <a:pt x="772" y="380"/>
                  </a:lnTo>
                  <a:lnTo>
                    <a:pt x="766" y="457"/>
                  </a:lnTo>
                  <a:lnTo>
                    <a:pt x="766" y="535"/>
                  </a:lnTo>
                  <a:lnTo>
                    <a:pt x="772" y="613"/>
                  </a:lnTo>
                  <a:lnTo>
                    <a:pt x="784" y="690"/>
                  </a:lnTo>
                  <a:lnTo>
                    <a:pt x="802" y="766"/>
                  </a:lnTo>
                  <a:lnTo>
                    <a:pt x="67" y="992"/>
                  </a:lnTo>
                  <a:lnTo>
                    <a:pt x="40" y="884"/>
                  </a:lnTo>
                  <a:lnTo>
                    <a:pt x="20" y="774"/>
                  </a:lnTo>
                  <a:lnTo>
                    <a:pt x="8" y="663"/>
                  </a:lnTo>
                  <a:lnTo>
                    <a:pt x="0" y="552"/>
                  </a:lnTo>
                  <a:lnTo>
                    <a:pt x="0" y="440"/>
                  </a:lnTo>
                  <a:lnTo>
                    <a:pt x="8" y="329"/>
                  </a:lnTo>
                  <a:lnTo>
                    <a:pt x="20" y="217"/>
                  </a:lnTo>
                  <a:lnTo>
                    <a:pt x="40" y="108"/>
                  </a:lnTo>
                  <a:lnTo>
                    <a:pt x="67"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2" name="Freeform 10"/>
            <p:cNvSpPr>
              <a:spLocks/>
            </p:cNvSpPr>
            <p:nvPr/>
          </p:nvSpPr>
          <p:spPr bwMode="auto">
            <a:xfrm>
              <a:off x="4246563" y="2816225"/>
              <a:ext cx="741363" cy="1644650"/>
            </a:xfrm>
            <a:custGeom>
              <a:avLst/>
              <a:gdLst>
                <a:gd name="T0" fmla="*/ 11 w 467"/>
                <a:gd name="T1" fmla="*/ 0 h 1036"/>
                <a:gd name="T2" fmla="*/ 343 w 467"/>
                <a:gd name="T3" fmla="*/ 102 h 1036"/>
                <a:gd name="T4" fmla="*/ 318 w 467"/>
                <a:gd name="T5" fmla="*/ 155 h 1036"/>
                <a:gd name="T6" fmla="*/ 297 w 467"/>
                <a:gd name="T7" fmla="*/ 213 h 1036"/>
                <a:gd name="T8" fmla="*/ 279 w 467"/>
                <a:gd name="T9" fmla="*/ 272 h 1036"/>
                <a:gd name="T10" fmla="*/ 267 w 467"/>
                <a:gd name="T11" fmla="*/ 334 h 1036"/>
                <a:gd name="T12" fmla="*/ 260 w 467"/>
                <a:gd name="T13" fmla="*/ 397 h 1036"/>
                <a:gd name="T14" fmla="*/ 256 w 467"/>
                <a:gd name="T15" fmla="*/ 463 h 1036"/>
                <a:gd name="T16" fmla="*/ 257 w 467"/>
                <a:gd name="T17" fmla="*/ 529 h 1036"/>
                <a:gd name="T18" fmla="*/ 263 w 467"/>
                <a:gd name="T19" fmla="*/ 595 h 1036"/>
                <a:gd name="T20" fmla="*/ 276 w 467"/>
                <a:gd name="T21" fmla="*/ 661 h 1036"/>
                <a:gd name="T22" fmla="*/ 292 w 467"/>
                <a:gd name="T23" fmla="*/ 726 h 1036"/>
                <a:gd name="T24" fmla="*/ 315 w 467"/>
                <a:gd name="T25" fmla="*/ 792 h 1036"/>
                <a:gd name="T26" fmla="*/ 344 w 467"/>
                <a:gd name="T27" fmla="*/ 856 h 1036"/>
                <a:gd name="T28" fmla="*/ 379 w 467"/>
                <a:gd name="T29" fmla="*/ 918 h 1036"/>
                <a:gd name="T30" fmla="*/ 420 w 467"/>
                <a:gd name="T31" fmla="*/ 979 h 1036"/>
                <a:gd name="T32" fmla="*/ 467 w 467"/>
                <a:gd name="T33" fmla="*/ 1036 h 1036"/>
                <a:gd name="T34" fmla="*/ 407 w 467"/>
                <a:gd name="T35" fmla="*/ 998 h 1036"/>
                <a:gd name="T36" fmla="*/ 350 w 467"/>
                <a:gd name="T37" fmla="*/ 956 h 1036"/>
                <a:gd name="T38" fmla="*/ 298 w 467"/>
                <a:gd name="T39" fmla="*/ 909 h 1036"/>
                <a:gd name="T40" fmla="*/ 250 w 467"/>
                <a:gd name="T41" fmla="*/ 858 h 1036"/>
                <a:gd name="T42" fmla="*/ 205 w 467"/>
                <a:gd name="T43" fmla="*/ 802 h 1036"/>
                <a:gd name="T44" fmla="*/ 164 w 467"/>
                <a:gd name="T45" fmla="*/ 741 h 1036"/>
                <a:gd name="T46" fmla="*/ 127 w 467"/>
                <a:gd name="T47" fmla="*/ 678 h 1036"/>
                <a:gd name="T48" fmla="*/ 94 w 467"/>
                <a:gd name="T49" fmla="*/ 612 h 1036"/>
                <a:gd name="T50" fmla="*/ 66 w 467"/>
                <a:gd name="T51" fmla="*/ 543 h 1036"/>
                <a:gd name="T52" fmla="*/ 44 w 467"/>
                <a:gd name="T53" fmla="*/ 471 h 1036"/>
                <a:gd name="T54" fmla="*/ 25 w 467"/>
                <a:gd name="T55" fmla="*/ 396 h 1036"/>
                <a:gd name="T56" fmla="*/ 11 w 467"/>
                <a:gd name="T57" fmla="*/ 319 h 1036"/>
                <a:gd name="T58" fmla="*/ 4 w 467"/>
                <a:gd name="T59" fmla="*/ 241 h 1036"/>
                <a:gd name="T60" fmla="*/ 0 w 467"/>
                <a:gd name="T61" fmla="*/ 162 h 1036"/>
                <a:gd name="T62" fmla="*/ 4 w 467"/>
                <a:gd name="T63" fmla="*/ 81 h 1036"/>
                <a:gd name="T64" fmla="*/ 11 w 467"/>
                <a:gd name="T65"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7" h="1036">
                  <a:moveTo>
                    <a:pt x="11" y="0"/>
                  </a:moveTo>
                  <a:lnTo>
                    <a:pt x="343" y="102"/>
                  </a:lnTo>
                  <a:lnTo>
                    <a:pt x="318" y="155"/>
                  </a:lnTo>
                  <a:lnTo>
                    <a:pt x="297" y="213"/>
                  </a:lnTo>
                  <a:lnTo>
                    <a:pt x="279" y="272"/>
                  </a:lnTo>
                  <a:lnTo>
                    <a:pt x="267" y="334"/>
                  </a:lnTo>
                  <a:lnTo>
                    <a:pt x="260" y="397"/>
                  </a:lnTo>
                  <a:lnTo>
                    <a:pt x="256" y="463"/>
                  </a:lnTo>
                  <a:lnTo>
                    <a:pt x="257" y="529"/>
                  </a:lnTo>
                  <a:lnTo>
                    <a:pt x="263" y="595"/>
                  </a:lnTo>
                  <a:lnTo>
                    <a:pt x="276" y="661"/>
                  </a:lnTo>
                  <a:lnTo>
                    <a:pt x="292" y="726"/>
                  </a:lnTo>
                  <a:lnTo>
                    <a:pt x="315" y="792"/>
                  </a:lnTo>
                  <a:lnTo>
                    <a:pt x="344" y="856"/>
                  </a:lnTo>
                  <a:lnTo>
                    <a:pt x="379" y="918"/>
                  </a:lnTo>
                  <a:lnTo>
                    <a:pt x="420" y="979"/>
                  </a:lnTo>
                  <a:lnTo>
                    <a:pt x="467" y="1036"/>
                  </a:lnTo>
                  <a:lnTo>
                    <a:pt x="407" y="998"/>
                  </a:lnTo>
                  <a:lnTo>
                    <a:pt x="350" y="956"/>
                  </a:lnTo>
                  <a:lnTo>
                    <a:pt x="298" y="909"/>
                  </a:lnTo>
                  <a:lnTo>
                    <a:pt x="250" y="858"/>
                  </a:lnTo>
                  <a:lnTo>
                    <a:pt x="205" y="802"/>
                  </a:lnTo>
                  <a:lnTo>
                    <a:pt x="164" y="741"/>
                  </a:lnTo>
                  <a:lnTo>
                    <a:pt x="127" y="678"/>
                  </a:lnTo>
                  <a:lnTo>
                    <a:pt x="94" y="612"/>
                  </a:lnTo>
                  <a:lnTo>
                    <a:pt x="66" y="543"/>
                  </a:lnTo>
                  <a:lnTo>
                    <a:pt x="44" y="471"/>
                  </a:lnTo>
                  <a:lnTo>
                    <a:pt x="25" y="396"/>
                  </a:lnTo>
                  <a:lnTo>
                    <a:pt x="11" y="319"/>
                  </a:lnTo>
                  <a:lnTo>
                    <a:pt x="4" y="241"/>
                  </a:lnTo>
                  <a:lnTo>
                    <a:pt x="0" y="162"/>
                  </a:lnTo>
                  <a:lnTo>
                    <a:pt x="4" y="81"/>
                  </a:lnTo>
                  <a:lnTo>
                    <a:pt x="11"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3" name="Freeform 11"/>
            <p:cNvSpPr>
              <a:spLocks/>
            </p:cNvSpPr>
            <p:nvPr/>
          </p:nvSpPr>
          <p:spPr bwMode="auto">
            <a:xfrm>
              <a:off x="2955925" y="3873500"/>
              <a:ext cx="1760538" cy="1884362"/>
            </a:xfrm>
            <a:custGeom>
              <a:avLst/>
              <a:gdLst>
                <a:gd name="T0" fmla="*/ 735 w 1109"/>
                <a:gd name="T1" fmla="*/ 0 h 1187"/>
                <a:gd name="T2" fmla="*/ 757 w 1109"/>
                <a:gd name="T3" fmla="*/ 74 h 1187"/>
                <a:gd name="T4" fmla="*/ 786 w 1109"/>
                <a:gd name="T5" fmla="*/ 146 h 1187"/>
                <a:gd name="T6" fmla="*/ 818 w 1109"/>
                <a:gd name="T7" fmla="*/ 217 h 1187"/>
                <a:gd name="T8" fmla="*/ 855 w 1109"/>
                <a:gd name="T9" fmla="*/ 285 h 1187"/>
                <a:gd name="T10" fmla="*/ 896 w 1109"/>
                <a:gd name="T11" fmla="*/ 350 h 1187"/>
                <a:gd name="T12" fmla="*/ 942 w 1109"/>
                <a:gd name="T13" fmla="*/ 413 h 1187"/>
                <a:gd name="T14" fmla="*/ 993 w 1109"/>
                <a:gd name="T15" fmla="*/ 473 h 1187"/>
                <a:gd name="T16" fmla="*/ 1049 w 1109"/>
                <a:gd name="T17" fmla="*/ 527 h 1187"/>
                <a:gd name="T18" fmla="*/ 1109 w 1109"/>
                <a:gd name="T19" fmla="*/ 579 h 1187"/>
                <a:gd name="T20" fmla="*/ 619 w 1109"/>
                <a:gd name="T21" fmla="*/ 1187 h 1187"/>
                <a:gd name="T22" fmla="*/ 538 w 1109"/>
                <a:gd name="T23" fmla="*/ 1116 h 1187"/>
                <a:gd name="T24" fmla="*/ 461 w 1109"/>
                <a:gd name="T25" fmla="*/ 1043 h 1187"/>
                <a:gd name="T26" fmla="*/ 389 w 1109"/>
                <a:gd name="T27" fmla="*/ 964 h 1187"/>
                <a:gd name="T28" fmla="*/ 323 w 1109"/>
                <a:gd name="T29" fmla="*/ 882 h 1187"/>
                <a:gd name="T30" fmla="*/ 261 w 1109"/>
                <a:gd name="T31" fmla="*/ 797 h 1187"/>
                <a:gd name="T32" fmla="*/ 205 w 1109"/>
                <a:gd name="T33" fmla="*/ 707 h 1187"/>
                <a:gd name="T34" fmla="*/ 154 w 1109"/>
                <a:gd name="T35" fmla="*/ 617 h 1187"/>
                <a:gd name="T36" fmla="*/ 107 w 1109"/>
                <a:gd name="T37" fmla="*/ 522 h 1187"/>
                <a:gd name="T38" fmla="*/ 66 w 1109"/>
                <a:gd name="T39" fmla="*/ 425 h 1187"/>
                <a:gd name="T40" fmla="*/ 31 w 1109"/>
                <a:gd name="T41" fmla="*/ 326 h 1187"/>
                <a:gd name="T42" fmla="*/ 0 w 1109"/>
                <a:gd name="T43" fmla="*/ 226 h 1187"/>
                <a:gd name="T44" fmla="*/ 735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735" y="0"/>
                  </a:moveTo>
                  <a:lnTo>
                    <a:pt x="757" y="74"/>
                  </a:lnTo>
                  <a:lnTo>
                    <a:pt x="786" y="146"/>
                  </a:lnTo>
                  <a:lnTo>
                    <a:pt x="818" y="217"/>
                  </a:lnTo>
                  <a:lnTo>
                    <a:pt x="855" y="285"/>
                  </a:lnTo>
                  <a:lnTo>
                    <a:pt x="896" y="350"/>
                  </a:lnTo>
                  <a:lnTo>
                    <a:pt x="942" y="413"/>
                  </a:lnTo>
                  <a:lnTo>
                    <a:pt x="993" y="473"/>
                  </a:lnTo>
                  <a:lnTo>
                    <a:pt x="1049" y="527"/>
                  </a:lnTo>
                  <a:lnTo>
                    <a:pt x="1109" y="579"/>
                  </a:lnTo>
                  <a:lnTo>
                    <a:pt x="619" y="1187"/>
                  </a:lnTo>
                  <a:lnTo>
                    <a:pt x="538" y="1116"/>
                  </a:lnTo>
                  <a:lnTo>
                    <a:pt x="461" y="1043"/>
                  </a:lnTo>
                  <a:lnTo>
                    <a:pt x="389" y="964"/>
                  </a:lnTo>
                  <a:lnTo>
                    <a:pt x="323" y="882"/>
                  </a:lnTo>
                  <a:lnTo>
                    <a:pt x="261" y="797"/>
                  </a:lnTo>
                  <a:lnTo>
                    <a:pt x="205" y="707"/>
                  </a:lnTo>
                  <a:lnTo>
                    <a:pt x="154" y="617"/>
                  </a:lnTo>
                  <a:lnTo>
                    <a:pt x="107" y="522"/>
                  </a:lnTo>
                  <a:lnTo>
                    <a:pt x="66" y="425"/>
                  </a:lnTo>
                  <a:lnTo>
                    <a:pt x="31" y="326"/>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4" name="Freeform 12"/>
            <p:cNvSpPr>
              <a:spLocks/>
            </p:cNvSpPr>
            <p:nvPr/>
          </p:nvSpPr>
          <p:spPr bwMode="auto">
            <a:xfrm>
              <a:off x="3870325" y="3787775"/>
              <a:ext cx="2036763" cy="1392237"/>
            </a:xfrm>
            <a:custGeom>
              <a:avLst/>
              <a:gdLst>
                <a:gd name="T0" fmla="*/ 331 w 1283"/>
                <a:gd name="T1" fmla="*/ 0 h 877"/>
                <a:gd name="T2" fmla="*/ 340 w 1283"/>
                <a:gd name="T3" fmla="*/ 57 h 877"/>
                <a:gd name="T4" fmla="*/ 351 w 1283"/>
                <a:gd name="T5" fmla="*/ 113 h 877"/>
                <a:gd name="T6" fmla="*/ 368 w 1283"/>
                <a:gd name="T7" fmla="*/ 169 h 877"/>
                <a:gd name="T8" fmla="*/ 386 w 1283"/>
                <a:gd name="T9" fmla="*/ 225 h 877"/>
                <a:gd name="T10" fmla="*/ 407 w 1283"/>
                <a:gd name="T11" fmla="*/ 281 h 877"/>
                <a:gd name="T12" fmla="*/ 433 w 1283"/>
                <a:gd name="T13" fmla="*/ 334 h 877"/>
                <a:gd name="T14" fmla="*/ 462 w 1283"/>
                <a:gd name="T15" fmla="*/ 388 h 877"/>
                <a:gd name="T16" fmla="*/ 495 w 1283"/>
                <a:gd name="T17" fmla="*/ 440 h 877"/>
                <a:gd name="T18" fmla="*/ 531 w 1283"/>
                <a:gd name="T19" fmla="*/ 489 h 877"/>
                <a:gd name="T20" fmla="*/ 571 w 1283"/>
                <a:gd name="T21" fmla="*/ 537 h 877"/>
                <a:gd name="T22" fmla="*/ 616 w 1283"/>
                <a:gd name="T23" fmla="*/ 583 h 877"/>
                <a:gd name="T24" fmla="*/ 663 w 1283"/>
                <a:gd name="T25" fmla="*/ 626 h 877"/>
                <a:gd name="T26" fmla="*/ 715 w 1283"/>
                <a:gd name="T27" fmla="*/ 667 h 877"/>
                <a:gd name="T28" fmla="*/ 771 w 1283"/>
                <a:gd name="T29" fmla="*/ 705 h 877"/>
                <a:gd name="T30" fmla="*/ 832 w 1283"/>
                <a:gd name="T31" fmla="*/ 740 h 877"/>
                <a:gd name="T32" fmla="*/ 895 w 1283"/>
                <a:gd name="T33" fmla="*/ 771 h 877"/>
                <a:gd name="T34" fmla="*/ 965 w 1283"/>
                <a:gd name="T35" fmla="*/ 800 h 877"/>
                <a:gd name="T36" fmla="*/ 1037 w 1283"/>
                <a:gd name="T37" fmla="*/ 823 h 877"/>
                <a:gd name="T38" fmla="*/ 1115 w 1283"/>
                <a:gd name="T39" fmla="*/ 843 h 877"/>
                <a:gd name="T40" fmla="*/ 1196 w 1283"/>
                <a:gd name="T41" fmla="*/ 859 h 877"/>
                <a:gd name="T42" fmla="*/ 1283 w 1283"/>
                <a:gd name="T43" fmla="*/ 871 h 877"/>
                <a:gd name="T44" fmla="*/ 1186 w 1283"/>
                <a:gd name="T45" fmla="*/ 877 h 877"/>
                <a:gd name="T46" fmla="*/ 1091 w 1283"/>
                <a:gd name="T47" fmla="*/ 877 h 877"/>
                <a:gd name="T48" fmla="*/ 1001 w 1283"/>
                <a:gd name="T49" fmla="*/ 871 h 877"/>
                <a:gd name="T50" fmla="*/ 913 w 1283"/>
                <a:gd name="T51" fmla="*/ 859 h 877"/>
                <a:gd name="T52" fmla="*/ 827 w 1283"/>
                <a:gd name="T53" fmla="*/ 841 h 877"/>
                <a:gd name="T54" fmla="*/ 745 w 1283"/>
                <a:gd name="T55" fmla="*/ 818 h 877"/>
                <a:gd name="T56" fmla="*/ 665 w 1283"/>
                <a:gd name="T57" fmla="*/ 790 h 877"/>
                <a:gd name="T58" fmla="*/ 590 w 1283"/>
                <a:gd name="T59" fmla="*/ 756 h 877"/>
                <a:gd name="T60" fmla="*/ 518 w 1283"/>
                <a:gd name="T61" fmla="*/ 718 h 877"/>
                <a:gd name="T62" fmla="*/ 449 w 1283"/>
                <a:gd name="T63" fmla="*/ 674 h 877"/>
                <a:gd name="T64" fmla="*/ 384 w 1283"/>
                <a:gd name="T65" fmla="*/ 626 h 877"/>
                <a:gd name="T66" fmla="*/ 322 w 1283"/>
                <a:gd name="T67" fmla="*/ 574 h 877"/>
                <a:gd name="T68" fmla="*/ 264 w 1283"/>
                <a:gd name="T69" fmla="*/ 518 h 877"/>
                <a:gd name="T70" fmla="*/ 210 w 1283"/>
                <a:gd name="T71" fmla="*/ 457 h 877"/>
                <a:gd name="T72" fmla="*/ 160 w 1283"/>
                <a:gd name="T73" fmla="*/ 393 h 877"/>
                <a:gd name="T74" fmla="*/ 113 w 1283"/>
                <a:gd name="T75" fmla="*/ 326 h 877"/>
                <a:gd name="T76" fmla="*/ 72 w 1283"/>
                <a:gd name="T77" fmla="*/ 254 h 877"/>
                <a:gd name="T78" fmla="*/ 34 w 1283"/>
                <a:gd name="T79" fmla="*/ 179 h 877"/>
                <a:gd name="T80" fmla="*/ 0 w 1283"/>
                <a:gd name="T81" fmla="*/ 102 h 877"/>
                <a:gd name="T82" fmla="*/ 331 w 1283"/>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3" h="877">
                  <a:moveTo>
                    <a:pt x="331" y="0"/>
                  </a:moveTo>
                  <a:lnTo>
                    <a:pt x="340" y="57"/>
                  </a:lnTo>
                  <a:lnTo>
                    <a:pt x="351" y="113"/>
                  </a:lnTo>
                  <a:lnTo>
                    <a:pt x="368" y="169"/>
                  </a:lnTo>
                  <a:lnTo>
                    <a:pt x="386" y="225"/>
                  </a:lnTo>
                  <a:lnTo>
                    <a:pt x="407" y="281"/>
                  </a:lnTo>
                  <a:lnTo>
                    <a:pt x="433" y="334"/>
                  </a:lnTo>
                  <a:lnTo>
                    <a:pt x="462" y="388"/>
                  </a:lnTo>
                  <a:lnTo>
                    <a:pt x="495" y="440"/>
                  </a:lnTo>
                  <a:lnTo>
                    <a:pt x="531" y="489"/>
                  </a:lnTo>
                  <a:lnTo>
                    <a:pt x="571" y="537"/>
                  </a:lnTo>
                  <a:lnTo>
                    <a:pt x="616" y="583"/>
                  </a:lnTo>
                  <a:lnTo>
                    <a:pt x="663" y="626"/>
                  </a:lnTo>
                  <a:lnTo>
                    <a:pt x="715" y="667"/>
                  </a:lnTo>
                  <a:lnTo>
                    <a:pt x="771" y="705"/>
                  </a:lnTo>
                  <a:lnTo>
                    <a:pt x="832" y="740"/>
                  </a:lnTo>
                  <a:lnTo>
                    <a:pt x="895" y="771"/>
                  </a:lnTo>
                  <a:lnTo>
                    <a:pt x="965" y="800"/>
                  </a:lnTo>
                  <a:lnTo>
                    <a:pt x="1037" y="823"/>
                  </a:lnTo>
                  <a:lnTo>
                    <a:pt x="1115" y="843"/>
                  </a:lnTo>
                  <a:lnTo>
                    <a:pt x="1196" y="859"/>
                  </a:lnTo>
                  <a:lnTo>
                    <a:pt x="1283" y="871"/>
                  </a:lnTo>
                  <a:lnTo>
                    <a:pt x="1186" y="877"/>
                  </a:lnTo>
                  <a:lnTo>
                    <a:pt x="1091" y="877"/>
                  </a:lnTo>
                  <a:lnTo>
                    <a:pt x="1001" y="871"/>
                  </a:lnTo>
                  <a:lnTo>
                    <a:pt x="913" y="859"/>
                  </a:lnTo>
                  <a:lnTo>
                    <a:pt x="827" y="841"/>
                  </a:lnTo>
                  <a:lnTo>
                    <a:pt x="745" y="818"/>
                  </a:lnTo>
                  <a:lnTo>
                    <a:pt x="665" y="790"/>
                  </a:lnTo>
                  <a:lnTo>
                    <a:pt x="590" y="756"/>
                  </a:lnTo>
                  <a:lnTo>
                    <a:pt x="518" y="718"/>
                  </a:lnTo>
                  <a:lnTo>
                    <a:pt x="449" y="674"/>
                  </a:lnTo>
                  <a:lnTo>
                    <a:pt x="384" y="626"/>
                  </a:lnTo>
                  <a:lnTo>
                    <a:pt x="322" y="574"/>
                  </a:lnTo>
                  <a:lnTo>
                    <a:pt x="264" y="518"/>
                  </a:lnTo>
                  <a:lnTo>
                    <a:pt x="210" y="457"/>
                  </a:lnTo>
                  <a:lnTo>
                    <a:pt x="160" y="393"/>
                  </a:lnTo>
                  <a:lnTo>
                    <a:pt x="113" y="326"/>
                  </a:lnTo>
                  <a:lnTo>
                    <a:pt x="72" y="254"/>
                  </a:lnTo>
                  <a:lnTo>
                    <a:pt x="34" y="179"/>
                  </a:lnTo>
                  <a:lnTo>
                    <a:pt x="0" y="102"/>
                  </a:lnTo>
                  <a:lnTo>
                    <a:pt x="331"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5" name="Freeform 13"/>
            <p:cNvSpPr>
              <a:spLocks/>
            </p:cNvSpPr>
            <p:nvPr/>
          </p:nvSpPr>
          <p:spPr bwMode="auto">
            <a:xfrm>
              <a:off x="4727575" y="1479550"/>
              <a:ext cx="1179513" cy="1346200"/>
            </a:xfrm>
            <a:custGeom>
              <a:avLst/>
              <a:gdLst>
                <a:gd name="T0" fmla="*/ 743 w 743"/>
                <a:gd name="T1" fmla="*/ 0 h 848"/>
                <a:gd name="T2" fmla="*/ 743 w 743"/>
                <a:gd name="T3" fmla="*/ 766 h 848"/>
                <a:gd name="T4" fmla="*/ 692 w 743"/>
                <a:gd name="T5" fmla="*/ 769 h 848"/>
                <a:gd name="T6" fmla="*/ 644 w 743"/>
                <a:gd name="T7" fmla="*/ 776 h 848"/>
                <a:gd name="T8" fmla="*/ 601 w 743"/>
                <a:gd name="T9" fmla="*/ 789 h 848"/>
                <a:gd name="T10" fmla="*/ 560 w 743"/>
                <a:gd name="T11" fmla="*/ 805 h 848"/>
                <a:gd name="T12" fmla="*/ 524 w 743"/>
                <a:gd name="T13" fmla="*/ 825 h 848"/>
                <a:gd name="T14" fmla="*/ 490 w 743"/>
                <a:gd name="T15" fmla="*/ 848 h 848"/>
                <a:gd name="T16" fmla="*/ 0 w 743"/>
                <a:gd name="T17" fmla="*/ 243 h 848"/>
                <a:gd name="T18" fmla="*/ 58 w 743"/>
                <a:gd name="T19" fmla="*/ 199 h 848"/>
                <a:gd name="T20" fmla="*/ 119 w 743"/>
                <a:gd name="T21" fmla="*/ 159 h 848"/>
                <a:gd name="T22" fmla="*/ 184 w 743"/>
                <a:gd name="T23" fmla="*/ 125 h 848"/>
                <a:gd name="T24" fmla="*/ 252 w 743"/>
                <a:gd name="T25" fmla="*/ 94 h 848"/>
                <a:gd name="T26" fmla="*/ 325 w 743"/>
                <a:gd name="T27" fmla="*/ 66 h 848"/>
                <a:gd name="T28" fmla="*/ 401 w 743"/>
                <a:gd name="T29" fmla="*/ 43 h 848"/>
                <a:gd name="T30" fmla="*/ 481 w 743"/>
                <a:gd name="T31" fmla="*/ 25 h 848"/>
                <a:gd name="T32" fmla="*/ 565 w 743"/>
                <a:gd name="T33" fmla="*/ 12 h 848"/>
                <a:gd name="T34" fmla="*/ 652 w 743"/>
                <a:gd name="T35" fmla="*/ 4 h 848"/>
                <a:gd name="T36" fmla="*/ 743 w 743"/>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3" h="848">
                  <a:moveTo>
                    <a:pt x="743" y="0"/>
                  </a:moveTo>
                  <a:lnTo>
                    <a:pt x="743" y="766"/>
                  </a:lnTo>
                  <a:lnTo>
                    <a:pt x="692" y="769"/>
                  </a:lnTo>
                  <a:lnTo>
                    <a:pt x="644" y="776"/>
                  </a:lnTo>
                  <a:lnTo>
                    <a:pt x="601" y="789"/>
                  </a:lnTo>
                  <a:lnTo>
                    <a:pt x="560" y="805"/>
                  </a:lnTo>
                  <a:lnTo>
                    <a:pt x="524" y="825"/>
                  </a:lnTo>
                  <a:lnTo>
                    <a:pt x="490" y="848"/>
                  </a:lnTo>
                  <a:lnTo>
                    <a:pt x="0" y="243"/>
                  </a:lnTo>
                  <a:lnTo>
                    <a:pt x="58" y="199"/>
                  </a:lnTo>
                  <a:lnTo>
                    <a:pt x="119" y="159"/>
                  </a:lnTo>
                  <a:lnTo>
                    <a:pt x="184" y="125"/>
                  </a:lnTo>
                  <a:lnTo>
                    <a:pt x="252" y="94"/>
                  </a:lnTo>
                  <a:lnTo>
                    <a:pt x="325" y="66"/>
                  </a:lnTo>
                  <a:lnTo>
                    <a:pt x="401" y="43"/>
                  </a:lnTo>
                  <a:lnTo>
                    <a:pt x="481" y="25"/>
                  </a:lnTo>
                  <a:lnTo>
                    <a:pt x="565" y="12"/>
                  </a:lnTo>
                  <a:lnTo>
                    <a:pt x="652" y="4"/>
                  </a:lnTo>
                  <a:lnTo>
                    <a:pt x="743"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6" name="Freeform 15"/>
            <p:cNvSpPr>
              <a:spLocks/>
            </p:cNvSpPr>
            <p:nvPr/>
          </p:nvSpPr>
          <p:spPr bwMode="auto">
            <a:xfrm>
              <a:off x="6570663" y="1539875"/>
              <a:ext cx="1497013" cy="1476375"/>
            </a:xfrm>
            <a:custGeom>
              <a:avLst/>
              <a:gdLst>
                <a:gd name="T0" fmla="*/ 489 w 943"/>
                <a:gd name="T1" fmla="*/ 0 h 930"/>
                <a:gd name="T2" fmla="*/ 555 w 943"/>
                <a:gd name="T3" fmla="*/ 56 h 930"/>
                <a:gd name="T4" fmla="*/ 617 w 943"/>
                <a:gd name="T5" fmla="*/ 116 h 930"/>
                <a:gd name="T6" fmla="*/ 673 w 943"/>
                <a:gd name="T7" fmla="*/ 180 h 930"/>
                <a:gd name="T8" fmla="*/ 725 w 943"/>
                <a:gd name="T9" fmla="*/ 247 h 930"/>
                <a:gd name="T10" fmla="*/ 773 w 943"/>
                <a:gd name="T11" fmla="*/ 318 h 930"/>
                <a:gd name="T12" fmla="*/ 816 w 943"/>
                <a:gd name="T13" fmla="*/ 390 h 930"/>
                <a:gd name="T14" fmla="*/ 854 w 943"/>
                <a:gd name="T15" fmla="*/ 465 h 930"/>
                <a:gd name="T16" fmla="*/ 889 w 943"/>
                <a:gd name="T17" fmla="*/ 542 h 930"/>
                <a:gd name="T18" fmla="*/ 919 w 943"/>
                <a:gd name="T19" fmla="*/ 622 h 930"/>
                <a:gd name="T20" fmla="*/ 943 w 943"/>
                <a:gd name="T21" fmla="*/ 702 h 930"/>
                <a:gd name="T22" fmla="*/ 208 w 943"/>
                <a:gd name="T23" fmla="*/ 930 h 930"/>
                <a:gd name="T24" fmla="*/ 191 w 943"/>
                <a:gd name="T25" fmla="*/ 876 h 930"/>
                <a:gd name="T26" fmla="*/ 170 w 943"/>
                <a:gd name="T27" fmla="*/ 825 h 930"/>
                <a:gd name="T28" fmla="*/ 144 w 943"/>
                <a:gd name="T29" fmla="*/ 776 h 930"/>
                <a:gd name="T30" fmla="*/ 114 w 943"/>
                <a:gd name="T31" fmla="*/ 728 h 930"/>
                <a:gd name="T32" fmla="*/ 81 w 943"/>
                <a:gd name="T33" fmla="*/ 685 h 930"/>
                <a:gd name="T34" fmla="*/ 42 w 943"/>
                <a:gd name="T35" fmla="*/ 644 h 930"/>
                <a:gd name="T36" fmla="*/ 0 w 943"/>
                <a:gd name="T37" fmla="*/ 606 h 930"/>
                <a:gd name="T38" fmla="*/ 489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89" y="0"/>
                  </a:moveTo>
                  <a:lnTo>
                    <a:pt x="555" y="56"/>
                  </a:lnTo>
                  <a:lnTo>
                    <a:pt x="617" y="116"/>
                  </a:lnTo>
                  <a:lnTo>
                    <a:pt x="673" y="180"/>
                  </a:lnTo>
                  <a:lnTo>
                    <a:pt x="725" y="247"/>
                  </a:lnTo>
                  <a:lnTo>
                    <a:pt x="773" y="318"/>
                  </a:lnTo>
                  <a:lnTo>
                    <a:pt x="816" y="390"/>
                  </a:lnTo>
                  <a:lnTo>
                    <a:pt x="854" y="465"/>
                  </a:lnTo>
                  <a:lnTo>
                    <a:pt x="889" y="542"/>
                  </a:lnTo>
                  <a:lnTo>
                    <a:pt x="919" y="622"/>
                  </a:lnTo>
                  <a:lnTo>
                    <a:pt x="943" y="702"/>
                  </a:lnTo>
                  <a:lnTo>
                    <a:pt x="208" y="930"/>
                  </a:lnTo>
                  <a:lnTo>
                    <a:pt x="191" y="876"/>
                  </a:lnTo>
                  <a:lnTo>
                    <a:pt x="170" y="825"/>
                  </a:lnTo>
                  <a:lnTo>
                    <a:pt x="144" y="776"/>
                  </a:lnTo>
                  <a:lnTo>
                    <a:pt x="114" y="728"/>
                  </a:lnTo>
                  <a:lnTo>
                    <a:pt x="81" y="685"/>
                  </a:lnTo>
                  <a:lnTo>
                    <a:pt x="42" y="644"/>
                  </a:lnTo>
                  <a:lnTo>
                    <a:pt x="0" y="606"/>
                  </a:lnTo>
                  <a:lnTo>
                    <a:pt x="489"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7" name="Freeform 17"/>
            <p:cNvSpPr>
              <a:spLocks/>
            </p:cNvSpPr>
            <p:nvPr/>
          </p:nvSpPr>
          <p:spPr bwMode="auto">
            <a:xfrm>
              <a:off x="7248523" y="2535238"/>
              <a:ext cx="1320802" cy="1574800"/>
            </a:xfrm>
            <a:custGeom>
              <a:avLst/>
              <a:gdLst>
                <a:gd name="T0" fmla="*/ 735 w 802"/>
                <a:gd name="T1" fmla="*/ 0 h 992"/>
                <a:gd name="T2" fmla="*/ 762 w 802"/>
                <a:gd name="T3" fmla="*/ 108 h 992"/>
                <a:gd name="T4" fmla="*/ 782 w 802"/>
                <a:gd name="T5" fmla="*/ 217 h 992"/>
                <a:gd name="T6" fmla="*/ 794 w 802"/>
                <a:gd name="T7" fmla="*/ 329 h 992"/>
                <a:gd name="T8" fmla="*/ 802 w 802"/>
                <a:gd name="T9" fmla="*/ 440 h 992"/>
                <a:gd name="T10" fmla="*/ 802 w 802"/>
                <a:gd name="T11" fmla="*/ 552 h 992"/>
                <a:gd name="T12" fmla="*/ 794 w 802"/>
                <a:gd name="T13" fmla="*/ 663 h 992"/>
                <a:gd name="T14" fmla="*/ 782 w 802"/>
                <a:gd name="T15" fmla="*/ 774 h 992"/>
                <a:gd name="T16" fmla="*/ 762 w 802"/>
                <a:gd name="T17" fmla="*/ 884 h 992"/>
                <a:gd name="T18" fmla="*/ 735 w 802"/>
                <a:gd name="T19" fmla="*/ 992 h 992"/>
                <a:gd name="T20" fmla="*/ 0 w 802"/>
                <a:gd name="T21" fmla="*/ 766 h 992"/>
                <a:gd name="T22" fmla="*/ 18 w 802"/>
                <a:gd name="T23" fmla="*/ 690 h 992"/>
                <a:gd name="T24" fmla="*/ 30 w 802"/>
                <a:gd name="T25" fmla="*/ 613 h 992"/>
                <a:gd name="T26" fmla="*/ 36 w 802"/>
                <a:gd name="T27" fmla="*/ 535 h 992"/>
                <a:gd name="T28" fmla="*/ 36 w 802"/>
                <a:gd name="T29" fmla="*/ 457 h 992"/>
                <a:gd name="T30" fmla="*/ 30 w 802"/>
                <a:gd name="T31" fmla="*/ 380 h 992"/>
                <a:gd name="T32" fmla="*/ 18 w 802"/>
                <a:gd name="T33" fmla="*/ 301 h 992"/>
                <a:gd name="T34" fmla="*/ 0 w 802"/>
                <a:gd name="T35" fmla="*/ 226 h 992"/>
                <a:gd name="T36" fmla="*/ 735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735" y="0"/>
                  </a:moveTo>
                  <a:lnTo>
                    <a:pt x="762" y="108"/>
                  </a:lnTo>
                  <a:lnTo>
                    <a:pt x="782" y="217"/>
                  </a:lnTo>
                  <a:lnTo>
                    <a:pt x="794" y="329"/>
                  </a:lnTo>
                  <a:lnTo>
                    <a:pt x="802" y="440"/>
                  </a:lnTo>
                  <a:lnTo>
                    <a:pt x="802" y="552"/>
                  </a:lnTo>
                  <a:lnTo>
                    <a:pt x="794" y="663"/>
                  </a:lnTo>
                  <a:lnTo>
                    <a:pt x="782" y="774"/>
                  </a:lnTo>
                  <a:lnTo>
                    <a:pt x="762" y="884"/>
                  </a:lnTo>
                  <a:lnTo>
                    <a:pt x="735" y="992"/>
                  </a:lnTo>
                  <a:lnTo>
                    <a:pt x="0" y="766"/>
                  </a:lnTo>
                  <a:lnTo>
                    <a:pt x="18" y="690"/>
                  </a:lnTo>
                  <a:lnTo>
                    <a:pt x="30" y="613"/>
                  </a:lnTo>
                  <a:lnTo>
                    <a:pt x="36" y="535"/>
                  </a:lnTo>
                  <a:lnTo>
                    <a:pt x="36" y="457"/>
                  </a:lnTo>
                  <a:lnTo>
                    <a:pt x="30" y="380"/>
                  </a:lnTo>
                  <a:lnTo>
                    <a:pt x="18" y="301"/>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8" name="Freeform 19"/>
            <p:cNvSpPr>
              <a:spLocks/>
            </p:cNvSpPr>
            <p:nvPr/>
          </p:nvSpPr>
          <p:spPr bwMode="auto">
            <a:xfrm>
              <a:off x="7096125" y="3873500"/>
              <a:ext cx="1760538" cy="1884362"/>
            </a:xfrm>
            <a:custGeom>
              <a:avLst/>
              <a:gdLst>
                <a:gd name="T0" fmla="*/ 374 w 1109"/>
                <a:gd name="T1" fmla="*/ 0 h 1187"/>
                <a:gd name="T2" fmla="*/ 1109 w 1109"/>
                <a:gd name="T3" fmla="*/ 226 h 1187"/>
                <a:gd name="T4" fmla="*/ 1078 w 1109"/>
                <a:gd name="T5" fmla="*/ 326 h 1187"/>
                <a:gd name="T6" fmla="*/ 1043 w 1109"/>
                <a:gd name="T7" fmla="*/ 425 h 1187"/>
                <a:gd name="T8" fmla="*/ 1002 w 1109"/>
                <a:gd name="T9" fmla="*/ 522 h 1187"/>
                <a:gd name="T10" fmla="*/ 955 w 1109"/>
                <a:gd name="T11" fmla="*/ 617 h 1187"/>
                <a:gd name="T12" fmla="*/ 904 w 1109"/>
                <a:gd name="T13" fmla="*/ 707 h 1187"/>
                <a:gd name="T14" fmla="*/ 848 w 1109"/>
                <a:gd name="T15" fmla="*/ 797 h 1187"/>
                <a:gd name="T16" fmla="*/ 786 w 1109"/>
                <a:gd name="T17" fmla="*/ 882 h 1187"/>
                <a:gd name="T18" fmla="*/ 720 w 1109"/>
                <a:gd name="T19" fmla="*/ 964 h 1187"/>
                <a:gd name="T20" fmla="*/ 648 w 1109"/>
                <a:gd name="T21" fmla="*/ 1043 h 1187"/>
                <a:gd name="T22" fmla="*/ 571 w 1109"/>
                <a:gd name="T23" fmla="*/ 1116 h 1187"/>
                <a:gd name="T24" fmla="*/ 490 w 1109"/>
                <a:gd name="T25" fmla="*/ 1187 h 1187"/>
                <a:gd name="T26" fmla="*/ 0 w 1109"/>
                <a:gd name="T27" fmla="*/ 579 h 1187"/>
                <a:gd name="T28" fmla="*/ 60 w 1109"/>
                <a:gd name="T29" fmla="*/ 527 h 1187"/>
                <a:gd name="T30" fmla="*/ 116 w 1109"/>
                <a:gd name="T31" fmla="*/ 473 h 1187"/>
                <a:gd name="T32" fmla="*/ 167 w 1109"/>
                <a:gd name="T33" fmla="*/ 413 h 1187"/>
                <a:gd name="T34" fmla="*/ 213 w 1109"/>
                <a:gd name="T35" fmla="*/ 350 h 1187"/>
                <a:gd name="T36" fmla="*/ 254 w 1109"/>
                <a:gd name="T37" fmla="*/ 285 h 1187"/>
                <a:gd name="T38" fmla="*/ 291 w 1109"/>
                <a:gd name="T39" fmla="*/ 217 h 1187"/>
                <a:gd name="T40" fmla="*/ 323 w 1109"/>
                <a:gd name="T41" fmla="*/ 146 h 1187"/>
                <a:gd name="T42" fmla="*/ 352 w 1109"/>
                <a:gd name="T43" fmla="*/ 74 h 1187"/>
                <a:gd name="T44" fmla="*/ 374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374" y="0"/>
                  </a:moveTo>
                  <a:lnTo>
                    <a:pt x="1109" y="226"/>
                  </a:lnTo>
                  <a:lnTo>
                    <a:pt x="1078" y="326"/>
                  </a:lnTo>
                  <a:lnTo>
                    <a:pt x="1043" y="425"/>
                  </a:lnTo>
                  <a:lnTo>
                    <a:pt x="1002" y="522"/>
                  </a:lnTo>
                  <a:lnTo>
                    <a:pt x="955" y="617"/>
                  </a:lnTo>
                  <a:lnTo>
                    <a:pt x="904" y="707"/>
                  </a:lnTo>
                  <a:lnTo>
                    <a:pt x="848" y="797"/>
                  </a:lnTo>
                  <a:lnTo>
                    <a:pt x="786" y="882"/>
                  </a:lnTo>
                  <a:lnTo>
                    <a:pt x="720" y="964"/>
                  </a:lnTo>
                  <a:lnTo>
                    <a:pt x="648" y="1043"/>
                  </a:lnTo>
                  <a:lnTo>
                    <a:pt x="571" y="1116"/>
                  </a:lnTo>
                  <a:lnTo>
                    <a:pt x="490" y="1187"/>
                  </a:lnTo>
                  <a:lnTo>
                    <a:pt x="0" y="579"/>
                  </a:lnTo>
                  <a:lnTo>
                    <a:pt x="60" y="527"/>
                  </a:lnTo>
                  <a:lnTo>
                    <a:pt x="116" y="473"/>
                  </a:lnTo>
                  <a:lnTo>
                    <a:pt x="167" y="413"/>
                  </a:lnTo>
                  <a:lnTo>
                    <a:pt x="213" y="350"/>
                  </a:lnTo>
                  <a:lnTo>
                    <a:pt x="254" y="285"/>
                  </a:lnTo>
                  <a:lnTo>
                    <a:pt x="291" y="217"/>
                  </a:lnTo>
                  <a:lnTo>
                    <a:pt x="323" y="146"/>
                  </a:lnTo>
                  <a:lnTo>
                    <a:pt x="352" y="74"/>
                  </a:lnTo>
                  <a:lnTo>
                    <a:pt x="37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9" name="Freeform 20"/>
            <p:cNvSpPr>
              <a:spLocks/>
            </p:cNvSpPr>
            <p:nvPr/>
          </p:nvSpPr>
          <p:spPr bwMode="auto">
            <a:xfrm>
              <a:off x="5907088" y="3787775"/>
              <a:ext cx="2035175" cy="1392237"/>
            </a:xfrm>
            <a:custGeom>
              <a:avLst/>
              <a:gdLst>
                <a:gd name="T0" fmla="*/ 951 w 1282"/>
                <a:gd name="T1" fmla="*/ 0 h 877"/>
                <a:gd name="T2" fmla="*/ 1282 w 1282"/>
                <a:gd name="T3" fmla="*/ 102 h 877"/>
                <a:gd name="T4" fmla="*/ 1248 w 1282"/>
                <a:gd name="T5" fmla="*/ 179 h 877"/>
                <a:gd name="T6" fmla="*/ 1210 w 1282"/>
                <a:gd name="T7" fmla="*/ 254 h 877"/>
                <a:gd name="T8" fmla="*/ 1169 w 1282"/>
                <a:gd name="T9" fmla="*/ 326 h 877"/>
                <a:gd name="T10" fmla="*/ 1122 w 1282"/>
                <a:gd name="T11" fmla="*/ 393 h 877"/>
                <a:gd name="T12" fmla="*/ 1072 w 1282"/>
                <a:gd name="T13" fmla="*/ 457 h 877"/>
                <a:gd name="T14" fmla="*/ 1018 w 1282"/>
                <a:gd name="T15" fmla="*/ 518 h 877"/>
                <a:gd name="T16" fmla="*/ 960 w 1282"/>
                <a:gd name="T17" fmla="*/ 574 h 877"/>
                <a:gd name="T18" fmla="*/ 898 w 1282"/>
                <a:gd name="T19" fmla="*/ 626 h 877"/>
                <a:gd name="T20" fmla="*/ 833 w 1282"/>
                <a:gd name="T21" fmla="*/ 674 h 877"/>
                <a:gd name="T22" fmla="*/ 764 w 1282"/>
                <a:gd name="T23" fmla="*/ 718 h 877"/>
                <a:gd name="T24" fmla="*/ 692 w 1282"/>
                <a:gd name="T25" fmla="*/ 756 h 877"/>
                <a:gd name="T26" fmla="*/ 617 w 1282"/>
                <a:gd name="T27" fmla="*/ 790 h 877"/>
                <a:gd name="T28" fmla="*/ 537 w 1282"/>
                <a:gd name="T29" fmla="*/ 818 h 877"/>
                <a:gd name="T30" fmla="*/ 455 w 1282"/>
                <a:gd name="T31" fmla="*/ 841 h 877"/>
                <a:gd name="T32" fmla="*/ 369 w 1282"/>
                <a:gd name="T33" fmla="*/ 859 h 877"/>
                <a:gd name="T34" fmla="*/ 281 w 1282"/>
                <a:gd name="T35" fmla="*/ 871 h 877"/>
                <a:gd name="T36" fmla="*/ 191 w 1282"/>
                <a:gd name="T37" fmla="*/ 877 h 877"/>
                <a:gd name="T38" fmla="*/ 96 w 1282"/>
                <a:gd name="T39" fmla="*/ 877 h 877"/>
                <a:gd name="T40" fmla="*/ 0 w 1282"/>
                <a:gd name="T41" fmla="*/ 871 h 877"/>
                <a:gd name="T42" fmla="*/ 86 w 1282"/>
                <a:gd name="T43" fmla="*/ 859 h 877"/>
                <a:gd name="T44" fmla="*/ 167 w 1282"/>
                <a:gd name="T45" fmla="*/ 843 h 877"/>
                <a:gd name="T46" fmla="*/ 245 w 1282"/>
                <a:gd name="T47" fmla="*/ 823 h 877"/>
                <a:gd name="T48" fmla="*/ 317 w 1282"/>
                <a:gd name="T49" fmla="*/ 800 h 877"/>
                <a:gd name="T50" fmla="*/ 387 w 1282"/>
                <a:gd name="T51" fmla="*/ 771 h 877"/>
                <a:gd name="T52" fmla="*/ 450 w 1282"/>
                <a:gd name="T53" fmla="*/ 740 h 877"/>
                <a:gd name="T54" fmla="*/ 511 w 1282"/>
                <a:gd name="T55" fmla="*/ 705 h 877"/>
                <a:gd name="T56" fmla="*/ 567 w 1282"/>
                <a:gd name="T57" fmla="*/ 667 h 877"/>
                <a:gd name="T58" fmla="*/ 619 w 1282"/>
                <a:gd name="T59" fmla="*/ 626 h 877"/>
                <a:gd name="T60" fmla="*/ 666 w 1282"/>
                <a:gd name="T61" fmla="*/ 583 h 877"/>
                <a:gd name="T62" fmla="*/ 711 w 1282"/>
                <a:gd name="T63" fmla="*/ 537 h 877"/>
                <a:gd name="T64" fmla="*/ 751 w 1282"/>
                <a:gd name="T65" fmla="*/ 489 h 877"/>
                <a:gd name="T66" fmla="*/ 787 w 1282"/>
                <a:gd name="T67" fmla="*/ 440 h 877"/>
                <a:gd name="T68" fmla="*/ 820 w 1282"/>
                <a:gd name="T69" fmla="*/ 388 h 877"/>
                <a:gd name="T70" fmla="*/ 849 w 1282"/>
                <a:gd name="T71" fmla="*/ 334 h 877"/>
                <a:gd name="T72" fmla="*/ 875 w 1282"/>
                <a:gd name="T73" fmla="*/ 281 h 877"/>
                <a:gd name="T74" fmla="*/ 896 w 1282"/>
                <a:gd name="T75" fmla="*/ 225 h 877"/>
                <a:gd name="T76" fmla="*/ 914 w 1282"/>
                <a:gd name="T77" fmla="*/ 169 h 877"/>
                <a:gd name="T78" fmla="*/ 931 w 1282"/>
                <a:gd name="T79" fmla="*/ 113 h 877"/>
                <a:gd name="T80" fmla="*/ 942 w 1282"/>
                <a:gd name="T81" fmla="*/ 57 h 877"/>
                <a:gd name="T82" fmla="*/ 951 w 1282"/>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2" h="877">
                  <a:moveTo>
                    <a:pt x="951" y="0"/>
                  </a:moveTo>
                  <a:lnTo>
                    <a:pt x="1282" y="102"/>
                  </a:lnTo>
                  <a:lnTo>
                    <a:pt x="1248" y="179"/>
                  </a:lnTo>
                  <a:lnTo>
                    <a:pt x="1210" y="254"/>
                  </a:lnTo>
                  <a:lnTo>
                    <a:pt x="1169" y="326"/>
                  </a:lnTo>
                  <a:lnTo>
                    <a:pt x="1122" y="393"/>
                  </a:lnTo>
                  <a:lnTo>
                    <a:pt x="1072" y="457"/>
                  </a:lnTo>
                  <a:lnTo>
                    <a:pt x="1018" y="518"/>
                  </a:lnTo>
                  <a:lnTo>
                    <a:pt x="960" y="574"/>
                  </a:lnTo>
                  <a:lnTo>
                    <a:pt x="898" y="626"/>
                  </a:lnTo>
                  <a:lnTo>
                    <a:pt x="833" y="674"/>
                  </a:lnTo>
                  <a:lnTo>
                    <a:pt x="764" y="718"/>
                  </a:lnTo>
                  <a:lnTo>
                    <a:pt x="692" y="756"/>
                  </a:lnTo>
                  <a:lnTo>
                    <a:pt x="617" y="790"/>
                  </a:lnTo>
                  <a:lnTo>
                    <a:pt x="537" y="818"/>
                  </a:lnTo>
                  <a:lnTo>
                    <a:pt x="455" y="841"/>
                  </a:lnTo>
                  <a:lnTo>
                    <a:pt x="369" y="859"/>
                  </a:lnTo>
                  <a:lnTo>
                    <a:pt x="281" y="871"/>
                  </a:lnTo>
                  <a:lnTo>
                    <a:pt x="191" y="877"/>
                  </a:lnTo>
                  <a:lnTo>
                    <a:pt x="96" y="877"/>
                  </a:lnTo>
                  <a:lnTo>
                    <a:pt x="0" y="871"/>
                  </a:lnTo>
                  <a:lnTo>
                    <a:pt x="86" y="859"/>
                  </a:lnTo>
                  <a:lnTo>
                    <a:pt x="167" y="843"/>
                  </a:lnTo>
                  <a:lnTo>
                    <a:pt x="245" y="823"/>
                  </a:lnTo>
                  <a:lnTo>
                    <a:pt x="317" y="800"/>
                  </a:lnTo>
                  <a:lnTo>
                    <a:pt x="387" y="771"/>
                  </a:lnTo>
                  <a:lnTo>
                    <a:pt x="450" y="740"/>
                  </a:lnTo>
                  <a:lnTo>
                    <a:pt x="511" y="705"/>
                  </a:lnTo>
                  <a:lnTo>
                    <a:pt x="567" y="667"/>
                  </a:lnTo>
                  <a:lnTo>
                    <a:pt x="619" y="626"/>
                  </a:lnTo>
                  <a:lnTo>
                    <a:pt x="666" y="583"/>
                  </a:lnTo>
                  <a:lnTo>
                    <a:pt x="711" y="537"/>
                  </a:lnTo>
                  <a:lnTo>
                    <a:pt x="751" y="489"/>
                  </a:lnTo>
                  <a:lnTo>
                    <a:pt x="787" y="440"/>
                  </a:lnTo>
                  <a:lnTo>
                    <a:pt x="820" y="388"/>
                  </a:lnTo>
                  <a:lnTo>
                    <a:pt x="849" y="334"/>
                  </a:lnTo>
                  <a:lnTo>
                    <a:pt x="875" y="281"/>
                  </a:lnTo>
                  <a:lnTo>
                    <a:pt x="896" y="225"/>
                  </a:lnTo>
                  <a:lnTo>
                    <a:pt x="914" y="169"/>
                  </a:lnTo>
                  <a:lnTo>
                    <a:pt x="931" y="113"/>
                  </a:lnTo>
                  <a:lnTo>
                    <a:pt x="942" y="57"/>
                  </a:lnTo>
                  <a:lnTo>
                    <a:pt x="951"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0" name="Freeform 21"/>
            <p:cNvSpPr>
              <a:spLocks/>
            </p:cNvSpPr>
            <p:nvPr/>
          </p:nvSpPr>
          <p:spPr bwMode="auto">
            <a:xfrm>
              <a:off x="5907088" y="1479550"/>
              <a:ext cx="1177925" cy="1346200"/>
            </a:xfrm>
            <a:custGeom>
              <a:avLst/>
              <a:gdLst>
                <a:gd name="T0" fmla="*/ 0 w 742"/>
                <a:gd name="T1" fmla="*/ 0 h 848"/>
                <a:gd name="T2" fmla="*/ 90 w 742"/>
                <a:gd name="T3" fmla="*/ 4 h 848"/>
                <a:gd name="T4" fmla="*/ 177 w 742"/>
                <a:gd name="T5" fmla="*/ 12 h 848"/>
                <a:gd name="T6" fmla="*/ 261 w 742"/>
                <a:gd name="T7" fmla="*/ 25 h 848"/>
                <a:gd name="T8" fmla="*/ 341 w 742"/>
                <a:gd name="T9" fmla="*/ 43 h 848"/>
                <a:gd name="T10" fmla="*/ 417 w 742"/>
                <a:gd name="T11" fmla="*/ 66 h 848"/>
                <a:gd name="T12" fmla="*/ 490 w 742"/>
                <a:gd name="T13" fmla="*/ 94 h 848"/>
                <a:gd name="T14" fmla="*/ 558 w 742"/>
                <a:gd name="T15" fmla="*/ 125 h 848"/>
                <a:gd name="T16" fmla="*/ 623 w 742"/>
                <a:gd name="T17" fmla="*/ 159 h 848"/>
                <a:gd name="T18" fmla="*/ 684 w 742"/>
                <a:gd name="T19" fmla="*/ 199 h 848"/>
                <a:gd name="T20" fmla="*/ 742 w 742"/>
                <a:gd name="T21" fmla="*/ 243 h 848"/>
                <a:gd name="T22" fmla="*/ 252 w 742"/>
                <a:gd name="T23" fmla="*/ 848 h 848"/>
                <a:gd name="T24" fmla="*/ 218 w 742"/>
                <a:gd name="T25" fmla="*/ 825 h 848"/>
                <a:gd name="T26" fmla="*/ 182 w 742"/>
                <a:gd name="T27" fmla="*/ 805 h 848"/>
                <a:gd name="T28" fmla="*/ 141 w 742"/>
                <a:gd name="T29" fmla="*/ 789 h 848"/>
                <a:gd name="T30" fmla="*/ 98 w 742"/>
                <a:gd name="T31" fmla="*/ 776 h 848"/>
                <a:gd name="T32" fmla="*/ 50 w 742"/>
                <a:gd name="T33" fmla="*/ 769 h 848"/>
                <a:gd name="T34" fmla="*/ 0 w 742"/>
                <a:gd name="T35" fmla="*/ 766 h 848"/>
                <a:gd name="T36" fmla="*/ 0 w 742"/>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848">
                  <a:moveTo>
                    <a:pt x="0" y="0"/>
                  </a:moveTo>
                  <a:lnTo>
                    <a:pt x="90" y="4"/>
                  </a:lnTo>
                  <a:lnTo>
                    <a:pt x="177" y="12"/>
                  </a:lnTo>
                  <a:lnTo>
                    <a:pt x="261" y="25"/>
                  </a:lnTo>
                  <a:lnTo>
                    <a:pt x="341" y="43"/>
                  </a:lnTo>
                  <a:lnTo>
                    <a:pt x="417" y="66"/>
                  </a:lnTo>
                  <a:lnTo>
                    <a:pt x="490" y="94"/>
                  </a:lnTo>
                  <a:lnTo>
                    <a:pt x="558" y="125"/>
                  </a:lnTo>
                  <a:lnTo>
                    <a:pt x="623" y="159"/>
                  </a:lnTo>
                  <a:lnTo>
                    <a:pt x="684" y="199"/>
                  </a:lnTo>
                  <a:lnTo>
                    <a:pt x="742" y="243"/>
                  </a:lnTo>
                  <a:lnTo>
                    <a:pt x="252" y="848"/>
                  </a:lnTo>
                  <a:lnTo>
                    <a:pt x="218" y="825"/>
                  </a:lnTo>
                  <a:lnTo>
                    <a:pt x="182" y="805"/>
                  </a:lnTo>
                  <a:lnTo>
                    <a:pt x="141" y="789"/>
                  </a:lnTo>
                  <a:lnTo>
                    <a:pt x="98" y="776"/>
                  </a:lnTo>
                  <a:lnTo>
                    <a:pt x="50" y="769"/>
                  </a:lnTo>
                  <a:lnTo>
                    <a:pt x="0" y="766"/>
                  </a:lnTo>
                  <a:lnTo>
                    <a:pt x="0"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1" name="Freeform 83"/>
            <p:cNvSpPr>
              <a:spLocks/>
            </p:cNvSpPr>
            <p:nvPr/>
          </p:nvSpPr>
          <p:spPr bwMode="auto">
            <a:xfrm>
              <a:off x="4365625" y="2135188"/>
              <a:ext cx="3081338" cy="3084512"/>
            </a:xfrm>
            <a:custGeom>
              <a:avLst/>
              <a:gdLst>
                <a:gd name="T0" fmla="*/ 1055 w 1941"/>
                <a:gd name="T1" fmla="*/ 3 h 1943"/>
                <a:gd name="T2" fmla="*/ 1216 w 1941"/>
                <a:gd name="T3" fmla="*/ 31 h 1943"/>
                <a:gd name="T4" fmla="*/ 1367 w 1941"/>
                <a:gd name="T5" fmla="*/ 84 h 1943"/>
                <a:gd name="T6" fmla="*/ 1506 w 1941"/>
                <a:gd name="T7" fmla="*/ 160 h 1943"/>
                <a:gd name="T8" fmla="*/ 1629 w 1941"/>
                <a:gd name="T9" fmla="*/ 257 h 1943"/>
                <a:gd name="T10" fmla="*/ 1735 w 1941"/>
                <a:gd name="T11" fmla="*/ 372 h 1943"/>
                <a:gd name="T12" fmla="*/ 1822 w 1941"/>
                <a:gd name="T13" fmla="*/ 504 h 1943"/>
                <a:gd name="T14" fmla="*/ 1887 w 1941"/>
                <a:gd name="T15" fmla="*/ 649 h 1943"/>
                <a:gd name="T16" fmla="*/ 1928 w 1941"/>
                <a:gd name="T17" fmla="*/ 805 h 1943"/>
                <a:gd name="T18" fmla="*/ 1941 w 1941"/>
                <a:gd name="T19" fmla="*/ 971 h 1943"/>
                <a:gd name="T20" fmla="*/ 1928 w 1941"/>
                <a:gd name="T21" fmla="*/ 1137 h 1943"/>
                <a:gd name="T22" fmla="*/ 1887 w 1941"/>
                <a:gd name="T23" fmla="*/ 1293 h 1943"/>
                <a:gd name="T24" fmla="*/ 1822 w 1941"/>
                <a:gd name="T25" fmla="*/ 1439 h 1943"/>
                <a:gd name="T26" fmla="*/ 1735 w 1941"/>
                <a:gd name="T27" fmla="*/ 1570 h 1943"/>
                <a:gd name="T28" fmla="*/ 1629 w 1941"/>
                <a:gd name="T29" fmla="*/ 1684 h 1943"/>
                <a:gd name="T30" fmla="*/ 1506 w 1941"/>
                <a:gd name="T31" fmla="*/ 1782 h 1943"/>
                <a:gd name="T32" fmla="*/ 1367 w 1941"/>
                <a:gd name="T33" fmla="*/ 1858 h 1943"/>
                <a:gd name="T34" fmla="*/ 1216 w 1941"/>
                <a:gd name="T35" fmla="*/ 1912 h 1943"/>
                <a:gd name="T36" fmla="*/ 1055 w 1941"/>
                <a:gd name="T37" fmla="*/ 1939 h 1943"/>
                <a:gd name="T38" fmla="*/ 886 w 1941"/>
                <a:gd name="T39" fmla="*/ 1939 h 1943"/>
                <a:gd name="T40" fmla="*/ 725 w 1941"/>
                <a:gd name="T41" fmla="*/ 1912 h 1943"/>
                <a:gd name="T42" fmla="*/ 574 w 1941"/>
                <a:gd name="T43" fmla="*/ 1858 h 1943"/>
                <a:gd name="T44" fmla="*/ 435 w 1941"/>
                <a:gd name="T45" fmla="*/ 1782 h 1943"/>
                <a:gd name="T46" fmla="*/ 312 w 1941"/>
                <a:gd name="T47" fmla="*/ 1684 h 1943"/>
                <a:gd name="T48" fmla="*/ 206 w 1941"/>
                <a:gd name="T49" fmla="*/ 1570 h 1943"/>
                <a:gd name="T50" fmla="*/ 119 w 1941"/>
                <a:gd name="T51" fmla="*/ 1439 h 1943"/>
                <a:gd name="T52" fmla="*/ 54 w 1941"/>
                <a:gd name="T53" fmla="*/ 1293 h 1943"/>
                <a:gd name="T54" fmla="*/ 13 w 1941"/>
                <a:gd name="T55" fmla="*/ 1137 h 1943"/>
                <a:gd name="T56" fmla="*/ 0 w 1941"/>
                <a:gd name="T57" fmla="*/ 971 h 1943"/>
                <a:gd name="T58" fmla="*/ 13 w 1941"/>
                <a:gd name="T59" fmla="*/ 805 h 1943"/>
                <a:gd name="T60" fmla="*/ 54 w 1941"/>
                <a:gd name="T61" fmla="*/ 649 h 1943"/>
                <a:gd name="T62" fmla="*/ 119 w 1941"/>
                <a:gd name="T63" fmla="*/ 504 h 1943"/>
                <a:gd name="T64" fmla="*/ 206 w 1941"/>
                <a:gd name="T65" fmla="*/ 372 h 1943"/>
                <a:gd name="T66" fmla="*/ 312 w 1941"/>
                <a:gd name="T67" fmla="*/ 257 h 1943"/>
                <a:gd name="T68" fmla="*/ 435 w 1941"/>
                <a:gd name="T69" fmla="*/ 160 h 1943"/>
                <a:gd name="T70" fmla="*/ 574 w 1941"/>
                <a:gd name="T71" fmla="*/ 84 h 1943"/>
                <a:gd name="T72" fmla="*/ 725 w 1941"/>
                <a:gd name="T73" fmla="*/ 31 h 1943"/>
                <a:gd name="T74" fmla="*/ 886 w 1941"/>
                <a:gd name="T75" fmla="*/ 3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1" h="1943">
                  <a:moveTo>
                    <a:pt x="971" y="0"/>
                  </a:moveTo>
                  <a:lnTo>
                    <a:pt x="1055" y="3"/>
                  </a:lnTo>
                  <a:lnTo>
                    <a:pt x="1136" y="13"/>
                  </a:lnTo>
                  <a:lnTo>
                    <a:pt x="1216" y="31"/>
                  </a:lnTo>
                  <a:lnTo>
                    <a:pt x="1293" y="54"/>
                  </a:lnTo>
                  <a:lnTo>
                    <a:pt x="1367" y="84"/>
                  </a:lnTo>
                  <a:lnTo>
                    <a:pt x="1437" y="119"/>
                  </a:lnTo>
                  <a:lnTo>
                    <a:pt x="1506" y="160"/>
                  </a:lnTo>
                  <a:lnTo>
                    <a:pt x="1569" y="206"/>
                  </a:lnTo>
                  <a:lnTo>
                    <a:pt x="1629" y="257"/>
                  </a:lnTo>
                  <a:lnTo>
                    <a:pt x="1684" y="313"/>
                  </a:lnTo>
                  <a:lnTo>
                    <a:pt x="1735" y="372"/>
                  </a:lnTo>
                  <a:lnTo>
                    <a:pt x="1781" y="435"/>
                  </a:lnTo>
                  <a:lnTo>
                    <a:pt x="1822" y="504"/>
                  </a:lnTo>
                  <a:lnTo>
                    <a:pt x="1858" y="574"/>
                  </a:lnTo>
                  <a:lnTo>
                    <a:pt x="1887" y="649"/>
                  </a:lnTo>
                  <a:lnTo>
                    <a:pt x="1910" y="726"/>
                  </a:lnTo>
                  <a:lnTo>
                    <a:pt x="1928" y="805"/>
                  </a:lnTo>
                  <a:lnTo>
                    <a:pt x="1939" y="887"/>
                  </a:lnTo>
                  <a:lnTo>
                    <a:pt x="1941" y="971"/>
                  </a:lnTo>
                  <a:lnTo>
                    <a:pt x="1939" y="1055"/>
                  </a:lnTo>
                  <a:lnTo>
                    <a:pt x="1928" y="1137"/>
                  </a:lnTo>
                  <a:lnTo>
                    <a:pt x="1910" y="1216"/>
                  </a:lnTo>
                  <a:lnTo>
                    <a:pt x="1887" y="1293"/>
                  </a:lnTo>
                  <a:lnTo>
                    <a:pt x="1858" y="1368"/>
                  </a:lnTo>
                  <a:lnTo>
                    <a:pt x="1822" y="1439"/>
                  </a:lnTo>
                  <a:lnTo>
                    <a:pt x="1781" y="1506"/>
                  </a:lnTo>
                  <a:lnTo>
                    <a:pt x="1735" y="1570"/>
                  </a:lnTo>
                  <a:lnTo>
                    <a:pt x="1684" y="1630"/>
                  </a:lnTo>
                  <a:lnTo>
                    <a:pt x="1629" y="1684"/>
                  </a:lnTo>
                  <a:lnTo>
                    <a:pt x="1569" y="1735"/>
                  </a:lnTo>
                  <a:lnTo>
                    <a:pt x="1506" y="1782"/>
                  </a:lnTo>
                  <a:lnTo>
                    <a:pt x="1437" y="1822"/>
                  </a:lnTo>
                  <a:lnTo>
                    <a:pt x="1367" y="1858"/>
                  </a:lnTo>
                  <a:lnTo>
                    <a:pt x="1293" y="1888"/>
                  </a:lnTo>
                  <a:lnTo>
                    <a:pt x="1216" y="1912"/>
                  </a:lnTo>
                  <a:lnTo>
                    <a:pt x="1136" y="1928"/>
                  </a:lnTo>
                  <a:lnTo>
                    <a:pt x="1055" y="1939"/>
                  </a:lnTo>
                  <a:lnTo>
                    <a:pt x="971" y="1943"/>
                  </a:lnTo>
                  <a:lnTo>
                    <a:pt x="886" y="1939"/>
                  </a:lnTo>
                  <a:lnTo>
                    <a:pt x="805" y="1928"/>
                  </a:lnTo>
                  <a:lnTo>
                    <a:pt x="725" y="1912"/>
                  </a:lnTo>
                  <a:lnTo>
                    <a:pt x="648" y="1888"/>
                  </a:lnTo>
                  <a:lnTo>
                    <a:pt x="574" y="1858"/>
                  </a:lnTo>
                  <a:lnTo>
                    <a:pt x="504" y="1822"/>
                  </a:lnTo>
                  <a:lnTo>
                    <a:pt x="435" y="1782"/>
                  </a:lnTo>
                  <a:lnTo>
                    <a:pt x="372" y="1735"/>
                  </a:lnTo>
                  <a:lnTo>
                    <a:pt x="312" y="1684"/>
                  </a:lnTo>
                  <a:lnTo>
                    <a:pt x="257" y="1630"/>
                  </a:lnTo>
                  <a:lnTo>
                    <a:pt x="206" y="1570"/>
                  </a:lnTo>
                  <a:lnTo>
                    <a:pt x="160" y="1506"/>
                  </a:lnTo>
                  <a:lnTo>
                    <a:pt x="119" y="1439"/>
                  </a:lnTo>
                  <a:lnTo>
                    <a:pt x="83" y="1368"/>
                  </a:lnTo>
                  <a:lnTo>
                    <a:pt x="54" y="1293"/>
                  </a:lnTo>
                  <a:lnTo>
                    <a:pt x="31" y="1216"/>
                  </a:lnTo>
                  <a:lnTo>
                    <a:pt x="13" y="1137"/>
                  </a:lnTo>
                  <a:lnTo>
                    <a:pt x="2" y="1055"/>
                  </a:lnTo>
                  <a:lnTo>
                    <a:pt x="0" y="971"/>
                  </a:lnTo>
                  <a:lnTo>
                    <a:pt x="2" y="887"/>
                  </a:lnTo>
                  <a:lnTo>
                    <a:pt x="13" y="805"/>
                  </a:lnTo>
                  <a:lnTo>
                    <a:pt x="31" y="726"/>
                  </a:lnTo>
                  <a:lnTo>
                    <a:pt x="54" y="649"/>
                  </a:lnTo>
                  <a:lnTo>
                    <a:pt x="83" y="574"/>
                  </a:lnTo>
                  <a:lnTo>
                    <a:pt x="119" y="504"/>
                  </a:lnTo>
                  <a:lnTo>
                    <a:pt x="160" y="435"/>
                  </a:lnTo>
                  <a:lnTo>
                    <a:pt x="206" y="372"/>
                  </a:lnTo>
                  <a:lnTo>
                    <a:pt x="257" y="313"/>
                  </a:lnTo>
                  <a:lnTo>
                    <a:pt x="312" y="257"/>
                  </a:lnTo>
                  <a:lnTo>
                    <a:pt x="372" y="206"/>
                  </a:lnTo>
                  <a:lnTo>
                    <a:pt x="435" y="160"/>
                  </a:lnTo>
                  <a:lnTo>
                    <a:pt x="504" y="119"/>
                  </a:lnTo>
                  <a:lnTo>
                    <a:pt x="574" y="84"/>
                  </a:lnTo>
                  <a:lnTo>
                    <a:pt x="648" y="54"/>
                  </a:lnTo>
                  <a:lnTo>
                    <a:pt x="725" y="31"/>
                  </a:lnTo>
                  <a:lnTo>
                    <a:pt x="805" y="13"/>
                  </a:lnTo>
                  <a:lnTo>
                    <a:pt x="886" y="3"/>
                  </a:lnTo>
                  <a:lnTo>
                    <a:pt x="971" y="0"/>
                  </a:lnTo>
                  <a:close/>
                </a:path>
              </a:pathLst>
            </a:custGeom>
            <a:solidFill>
              <a:schemeClr val="accent1"/>
            </a:solid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88" name="Group 1187"/>
          <p:cNvGrpSpPr/>
          <p:nvPr/>
        </p:nvGrpSpPr>
        <p:grpSpPr>
          <a:xfrm>
            <a:off x="4230018" y="3215251"/>
            <a:ext cx="3679973" cy="1079101"/>
            <a:chOff x="592428" y="259570"/>
            <a:chExt cx="3991766" cy="1079101"/>
          </a:xfrm>
        </p:grpSpPr>
        <p:sp>
          <p:nvSpPr>
            <p:cNvPr id="1189" name="TextBox 1188"/>
            <p:cNvSpPr txBox="1"/>
            <p:nvPr/>
          </p:nvSpPr>
          <p:spPr>
            <a:xfrm>
              <a:off x="643259" y="259570"/>
              <a:ext cx="3940935" cy="584775"/>
            </a:xfrm>
            <a:prstGeom prst="rect">
              <a:avLst/>
            </a:prstGeom>
            <a:noFill/>
          </p:spPr>
          <p:txBody>
            <a:bodyPr wrap="square" rtlCol="0">
              <a:spAutoFit/>
            </a:bodyPr>
            <a:lstStyle/>
            <a:p>
              <a:pPr algn="ctr"/>
              <a:r>
                <a:rPr lang="fa-IR" sz="3200" dirty="0">
                  <a:solidFill>
                    <a:schemeClr val="bg1"/>
                  </a:solidFill>
                  <a:latin typeface="Bebas Neue" panose="020B0606020202050201" pitchFamily="34" charset="0"/>
                  <a:cs typeface="B Titr" panose="00000700000000000000" pitchFamily="2" charset="-78"/>
                </a:rPr>
                <a:t>خودرو</a:t>
              </a:r>
              <a:endParaRPr lang="en-US" sz="3200" dirty="0">
                <a:solidFill>
                  <a:schemeClr val="bg1"/>
                </a:solidFill>
                <a:latin typeface="Bebas Neue" panose="020B0606020202050201" pitchFamily="34" charset="0"/>
                <a:cs typeface="B Titr" panose="00000700000000000000" pitchFamily="2" charset="-78"/>
              </a:endParaRPr>
            </a:p>
          </p:txBody>
        </p:sp>
        <p:sp>
          <p:nvSpPr>
            <p:cNvPr id="1190" name="Rectangle 1189"/>
            <p:cNvSpPr/>
            <p:nvPr/>
          </p:nvSpPr>
          <p:spPr>
            <a:xfrm>
              <a:off x="592428" y="1030894"/>
              <a:ext cx="3940935" cy="307777"/>
            </a:xfrm>
            <a:prstGeom prst="rect">
              <a:avLst/>
            </a:prstGeom>
          </p:spPr>
          <p:txBody>
            <a:bodyPr wrap="square">
              <a:spAutoFit/>
            </a:bodyPr>
            <a:lstStyle/>
            <a:p>
              <a:pPr algn="ctr"/>
              <a:endParaRPr lang="en-US" sz="1400" b="0" i="0" dirty="0">
                <a:solidFill>
                  <a:schemeClr val="bg1"/>
                </a:solidFill>
                <a:effectLst/>
              </a:endParaRPr>
            </a:p>
          </p:txBody>
        </p:sp>
      </p:grpSp>
      <p:pic>
        <p:nvPicPr>
          <p:cNvPr id="1196" name="Picture 119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6136" y="2495439"/>
            <a:ext cx="304800" cy="304800"/>
          </a:xfrm>
          <a:prstGeom prst="rect">
            <a:avLst/>
          </a:prstGeom>
        </p:spPr>
      </p:pic>
      <p:sp>
        <p:nvSpPr>
          <p:cNvPr id="1202" name="TextBox 1201"/>
          <p:cNvSpPr txBox="1"/>
          <p:nvPr/>
        </p:nvSpPr>
        <p:spPr>
          <a:xfrm>
            <a:off x="8401745" y="2006961"/>
            <a:ext cx="3576404" cy="707886"/>
          </a:xfrm>
          <a:prstGeom prst="rect">
            <a:avLst/>
          </a:prstGeom>
          <a:noFill/>
        </p:spPr>
        <p:txBody>
          <a:bodyPr wrap="square" rtlCol="0">
            <a:spAutoFit/>
          </a:bodyPr>
          <a:lstStyle/>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وجود-عدم وجود خودروی ارزان باکیفیت در دنیا</a:t>
            </a:r>
            <a:endParaRPr lang="en-US" sz="2800" b="1" dirty="0">
              <a:effectLst/>
              <a:cs typeface="B Nazanin" panose="00000400000000000000" pitchFamily="2" charset="-78"/>
            </a:endParaRPr>
          </a:p>
        </p:txBody>
      </p:sp>
      <p:sp>
        <p:nvSpPr>
          <p:cNvPr id="1204" name="TextBox 1203"/>
          <p:cNvSpPr txBox="1"/>
          <p:nvPr/>
        </p:nvSpPr>
        <p:spPr>
          <a:xfrm>
            <a:off x="403602" y="2105881"/>
            <a:ext cx="3541470" cy="400110"/>
          </a:xfrm>
          <a:prstGeom prst="rect">
            <a:avLst/>
          </a:prstGeom>
          <a:noFill/>
        </p:spPr>
        <p:txBody>
          <a:bodyPr wrap="square" rtlCol="0">
            <a:spAutoFit/>
          </a:bodyPr>
          <a:lstStyle/>
          <a:p>
            <a:pPr algn="ctr"/>
            <a:r>
              <a:rPr lang="fa-IR" sz="2000" b="1" dirty="0">
                <a:solidFill>
                  <a:schemeClr val="tx2">
                    <a:lumMod val="50000"/>
                  </a:schemeClr>
                </a:solidFill>
                <a:latin typeface="Bebas Neue" panose="020B0606020202050201" pitchFamily="34" charset="0"/>
                <a:cs typeface="B Nazanin" panose="00000400000000000000" pitchFamily="2" charset="-78"/>
              </a:rPr>
              <a:t>انحصاری-رقابتی بودن صنعت خودرو</a:t>
            </a:r>
          </a:p>
        </p:txBody>
      </p:sp>
      <p:sp>
        <p:nvSpPr>
          <p:cNvPr id="1206" name="TextBox 1205"/>
          <p:cNvSpPr txBox="1"/>
          <p:nvPr/>
        </p:nvSpPr>
        <p:spPr>
          <a:xfrm>
            <a:off x="9182227" y="3495418"/>
            <a:ext cx="2569232" cy="400110"/>
          </a:xfrm>
          <a:prstGeom prst="rect">
            <a:avLst/>
          </a:prstGeom>
          <a:noFill/>
        </p:spPr>
        <p:txBody>
          <a:bodyPr wrap="square" rtlCol="0">
            <a:spAutoFit/>
          </a:bodyPr>
          <a:lstStyle/>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واردات-خودکفایی خودرو</a:t>
            </a: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sp>
        <p:nvSpPr>
          <p:cNvPr id="1208" name="TextBox 1207"/>
          <p:cNvSpPr txBox="1"/>
          <p:nvPr/>
        </p:nvSpPr>
        <p:spPr>
          <a:xfrm>
            <a:off x="683354" y="3490615"/>
            <a:ext cx="2328445" cy="707886"/>
          </a:xfrm>
          <a:prstGeom prst="rect">
            <a:avLst/>
          </a:prstGeom>
          <a:noFill/>
        </p:spPr>
        <p:txBody>
          <a:bodyPr wrap="square" rtlCol="0">
            <a:spAutoFit/>
          </a:bodyPr>
          <a:lstStyle/>
          <a:p>
            <a:pPr algn="ctr"/>
            <a:r>
              <a:rPr lang="fa-IR" sz="2000" b="1" dirty="0">
                <a:solidFill>
                  <a:schemeClr val="tx2">
                    <a:lumMod val="50000"/>
                  </a:schemeClr>
                </a:solidFill>
                <a:latin typeface="Bebas Neue" panose="020B0606020202050201" pitchFamily="34" charset="0"/>
                <a:cs typeface="B Nazanin" panose="00000400000000000000" pitchFamily="2" charset="-78"/>
              </a:rPr>
              <a:t>قیمت بالا-پایین خودرو</a:t>
            </a:r>
            <a:endParaRPr lang="en-US" sz="2000" b="1" dirty="0">
              <a:solidFill>
                <a:schemeClr val="tx2">
                  <a:lumMod val="50000"/>
                </a:schemeClr>
              </a:solidFill>
              <a:latin typeface="Bebas Neue" panose="020B0606020202050201" pitchFamily="34" charset="0"/>
              <a:cs typeface="B Nazanin" panose="00000400000000000000" pitchFamily="2" charset="-78"/>
            </a:endParaRPr>
          </a:p>
          <a:p>
            <a:pPr algn="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sp>
        <p:nvSpPr>
          <p:cNvPr id="1210" name="TextBox 1209"/>
          <p:cNvSpPr txBox="1"/>
          <p:nvPr/>
        </p:nvSpPr>
        <p:spPr>
          <a:xfrm>
            <a:off x="8687056" y="5311373"/>
            <a:ext cx="3477923" cy="400110"/>
          </a:xfrm>
          <a:prstGeom prst="rect">
            <a:avLst/>
          </a:prstGeom>
          <a:noFill/>
        </p:spPr>
        <p:txBody>
          <a:bodyPr wrap="square" rtlCol="0">
            <a:spAutoFit/>
          </a:bodyPr>
          <a:lstStyle/>
          <a:p>
            <a:pPr marL="0" algn="ctr" rtl="0" eaLnBrk="1" latinLnBrk="0" hangingPunct="1">
              <a:spcBef>
                <a:spcPts val="0"/>
              </a:spcBef>
              <a:spcAft>
                <a:spcPts val="0"/>
              </a:spcAft>
            </a:pPr>
            <a:r>
              <a:rPr lang="fa-IR" sz="2000" b="1" dirty="0">
                <a:cs typeface="B Nazanin" panose="00000400000000000000" pitchFamily="2" charset="-78"/>
              </a:rPr>
              <a:t>اختلاف قیمت کارخانه و بازار خودرو</a:t>
            </a:r>
            <a:endParaRPr lang="en-US" sz="2000" b="1" dirty="0">
              <a:cs typeface="B Nazanin" panose="00000400000000000000" pitchFamily="2" charset="-78"/>
            </a:endParaRPr>
          </a:p>
        </p:txBody>
      </p:sp>
      <p:sp>
        <p:nvSpPr>
          <p:cNvPr id="1212" name="TextBox 1211"/>
          <p:cNvSpPr txBox="1"/>
          <p:nvPr/>
        </p:nvSpPr>
        <p:spPr>
          <a:xfrm>
            <a:off x="94128" y="5296254"/>
            <a:ext cx="3131378" cy="400110"/>
          </a:xfrm>
          <a:prstGeom prst="rect">
            <a:avLst/>
          </a:prstGeom>
          <a:noFill/>
        </p:spPr>
        <p:txBody>
          <a:bodyPr wrap="square" rtlCol="0">
            <a:spAutoFit/>
          </a:bodyPr>
          <a:lstStyle/>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کیفیت مطلوب-نامطلوب خودرو</a:t>
            </a:r>
            <a:endParaRPr lang="en-US" sz="2000" b="1" dirty="0">
              <a:effectLst/>
              <a:cs typeface="B Nazanin" panose="00000400000000000000" pitchFamily="2" charset="-78"/>
            </a:endParaRPr>
          </a:p>
        </p:txBody>
      </p:sp>
      <p:grpSp>
        <p:nvGrpSpPr>
          <p:cNvPr id="40" name="Group 39"/>
          <p:cNvGrpSpPr/>
          <p:nvPr/>
        </p:nvGrpSpPr>
        <p:grpSpPr>
          <a:xfrm>
            <a:off x="-6178" y="482611"/>
            <a:ext cx="12192000" cy="758741"/>
            <a:chOff x="-6178" y="3258489"/>
            <a:chExt cx="12192000" cy="1015305"/>
          </a:xfrm>
        </p:grpSpPr>
        <p:sp>
          <p:nvSpPr>
            <p:cNvPr id="41" name="TextBox 40"/>
            <p:cNvSpPr txBox="1"/>
            <p:nvPr/>
          </p:nvSpPr>
          <p:spPr>
            <a:xfrm>
              <a:off x="-6178" y="3258489"/>
              <a:ext cx="12192000" cy="782513"/>
            </a:xfrm>
            <a:prstGeom prst="rect">
              <a:avLst/>
            </a:prstGeom>
            <a:noFill/>
          </p:spPr>
          <p:txBody>
            <a:bodyPr wrap="square" rtlCol="0">
              <a:spAutoFit/>
            </a:bodyPr>
            <a:lstStyle/>
            <a:p>
              <a:pPr algn="ctr" rtl="1"/>
              <a:r>
                <a:rPr lang="fa-IR" sz="3200" dirty="0">
                  <a:solidFill>
                    <a:schemeClr val="tx2">
                      <a:lumMod val="50000"/>
                    </a:schemeClr>
                  </a:solidFill>
                  <a:latin typeface="Bebas Neue" panose="020B0606020202050201" pitchFamily="34" charset="0"/>
                  <a:cs typeface="B Titr" panose="00000700000000000000" pitchFamily="2" charset="-78"/>
                </a:rPr>
                <a:t>نظام مسائل</a:t>
              </a:r>
              <a:endParaRPr lang="en-US" sz="3200" dirty="0">
                <a:solidFill>
                  <a:schemeClr val="tx2">
                    <a:lumMod val="50000"/>
                  </a:schemeClr>
                </a:solidFill>
                <a:latin typeface="Bebas Neue" panose="020B0606020202050201" pitchFamily="34" charset="0"/>
                <a:cs typeface="B Titr" panose="00000700000000000000" pitchFamily="2" charset="-78"/>
              </a:endParaRPr>
            </a:p>
          </p:txBody>
        </p:sp>
        <p:sp>
          <p:nvSpPr>
            <p:cNvPr id="43" name="Rectangle 42"/>
            <p:cNvSpPr/>
            <p:nvPr/>
          </p:nvSpPr>
          <p:spPr>
            <a:xfrm>
              <a:off x="5127810" y="4179665"/>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6D27D502-BBE9-181A-6823-0D5A4CE39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9841" y="2472487"/>
            <a:ext cx="340968" cy="340968"/>
          </a:xfrm>
          <a:prstGeom prst="rect">
            <a:avLst/>
          </a:prstGeom>
        </p:spPr>
      </p:pic>
      <p:pic>
        <p:nvPicPr>
          <p:cNvPr id="4" name="Picture 3">
            <a:extLst>
              <a:ext uri="{FF2B5EF4-FFF2-40B4-BE49-F238E27FC236}">
                <a16:creationId xmlns:a16="http://schemas.microsoft.com/office/drawing/2014/main" id="{62ED9148-F64D-3B2B-1BF5-4961385AC2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1515" y="3589531"/>
            <a:ext cx="316346" cy="316346"/>
          </a:xfrm>
          <a:prstGeom prst="rect">
            <a:avLst/>
          </a:prstGeom>
        </p:spPr>
      </p:pic>
      <p:pic>
        <p:nvPicPr>
          <p:cNvPr id="5" name="Picture 4">
            <a:extLst>
              <a:ext uri="{FF2B5EF4-FFF2-40B4-BE49-F238E27FC236}">
                <a16:creationId xmlns:a16="http://schemas.microsoft.com/office/drawing/2014/main" id="{F4D598F0-E2B8-9B7D-EF3D-E3EE762300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08932" y="5010935"/>
            <a:ext cx="331721" cy="331721"/>
          </a:xfrm>
          <a:prstGeom prst="rect">
            <a:avLst/>
          </a:prstGeom>
        </p:spPr>
      </p:pic>
      <p:pic>
        <p:nvPicPr>
          <p:cNvPr id="7" name="Picture 6">
            <a:extLst>
              <a:ext uri="{FF2B5EF4-FFF2-40B4-BE49-F238E27FC236}">
                <a16:creationId xmlns:a16="http://schemas.microsoft.com/office/drawing/2014/main" id="{1A9B4104-B4FC-02DE-C836-1C73B3767DB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6105" y="4924935"/>
            <a:ext cx="399521" cy="399521"/>
          </a:xfrm>
          <a:prstGeom prst="rect">
            <a:avLst/>
          </a:prstGeom>
        </p:spPr>
      </p:pic>
      <p:pic>
        <p:nvPicPr>
          <p:cNvPr id="8" name="Picture 7">
            <a:extLst>
              <a:ext uri="{FF2B5EF4-FFF2-40B4-BE49-F238E27FC236}">
                <a16:creationId xmlns:a16="http://schemas.microsoft.com/office/drawing/2014/main" id="{8C18D05E-4445-28DB-8466-F0CADB2472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39213" y="3597286"/>
            <a:ext cx="305707" cy="305707"/>
          </a:xfrm>
          <a:prstGeom prst="rect">
            <a:avLst/>
          </a:prstGeom>
        </p:spPr>
      </p:pic>
      <p:pic>
        <p:nvPicPr>
          <p:cNvPr id="9" name="Picture 8">
            <a:extLst>
              <a:ext uri="{FF2B5EF4-FFF2-40B4-BE49-F238E27FC236}">
                <a16:creationId xmlns:a16="http://schemas.microsoft.com/office/drawing/2014/main" id="{34167E91-54F4-2DB4-B2D3-44B08EA6010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31615" y="1935616"/>
            <a:ext cx="440218" cy="440218"/>
          </a:xfrm>
          <a:prstGeom prst="rect">
            <a:avLst/>
          </a:prstGeom>
        </p:spPr>
      </p:pic>
      <p:pic>
        <p:nvPicPr>
          <p:cNvPr id="11" name="Picture 10">
            <a:extLst>
              <a:ext uri="{FF2B5EF4-FFF2-40B4-BE49-F238E27FC236}">
                <a16:creationId xmlns:a16="http://schemas.microsoft.com/office/drawing/2014/main" id="{B1C2F2B4-41EE-63CB-8226-89237A314EF0}"/>
              </a:ext>
            </a:extLst>
          </p:cNvPr>
          <p:cNvPicPr>
            <a:picLocks noChangeAspect="1"/>
          </p:cNvPicPr>
          <p:nvPr/>
        </p:nvPicPr>
        <p:blipFill>
          <a:blip r:embed="rId9"/>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89515A92-2278-BF2A-84C8-A751921F344C}"/>
              </a:ext>
            </a:extLst>
          </p:cNvPr>
          <p:cNvPicPr>
            <a:picLocks noChangeAspect="1"/>
          </p:cNvPicPr>
          <p:nvPr/>
        </p:nvPicPr>
        <p:blipFill>
          <a:blip r:embed="rId10"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285894" y="4017046"/>
            <a:ext cx="1729590" cy="881594"/>
          </a:xfrm>
          <a:prstGeom prst="rect">
            <a:avLst/>
          </a:prstGeom>
        </p:spPr>
      </p:pic>
      <p:sp>
        <p:nvSpPr>
          <p:cNvPr id="6" name="Rectangle 5">
            <a:extLst>
              <a:ext uri="{FF2B5EF4-FFF2-40B4-BE49-F238E27FC236}">
                <a16:creationId xmlns:a16="http://schemas.microsoft.com/office/drawing/2014/main" id="{6FAD27E7-1C9C-1D72-83CB-4762C8990B0F}"/>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E3590-2BE2-AD2E-8367-12D55102E6BD}"/>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0D621C-D58B-C6BA-4674-94F9E80399F2}"/>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1977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87"/>
                                        </p:tgtEl>
                                        <p:attrNameLst>
                                          <p:attrName>style.visibility</p:attrName>
                                        </p:attrNameLst>
                                      </p:cBhvr>
                                      <p:to>
                                        <p:strVal val="visible"/>
                                      </p:to>
                                    </p:set>
                                    <p:animEffect transition="in" filter="wipe(down)">
                                      <p:cBhvr>
                                        <p:cTn id="7" dur="500"/>
                                        <p:tgtEl>
                                          <p:spTgt spid="118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mph" presetSubtype="0" fill="hold" nodeType="clickEffect">
                                  <p:stCondLst>
                                    <p:cond delay="0"/>
                                  </p:stCondLst>
                                  <p:iterate type="lt">
                                    <p:tmPct val="4000"/>
                                  </p:iterate>
                                  <p:childTnLst>
                                    <p:set>
                                      <p:cBhvr override="childStyle">
                                        <p:cTn id="11" dur="500" fill="hold"/>
                                        <p:tgtEl>
                                          <p:spTgt spid="1204"/>
                                        </p:tgtEl>
                                        <p:attrNameLst>
                                          <p:attrName>style.color</p:attrName>
                                        </p:attrNameLst>
                                      </p:cBhvr>
                                      <p:to>
                                        <p:clrVal>
                                          <a:schemeClr val="accent2"/>
                                        </p:clrVal>
                                      </p:to>
                                    </p:set>
                                    <p:set>
                                      <p:cBhvr>
                                        <p:cTn id="12" dur="500" fill="hold"/>
                                        <p:tgtEl>
                                          <p:spTgt spid="1204"/>
                                        </p:tgtEl>
                                        <p:attrNameLst>
                                          <p:attrName>fillcolor</p:attrName>
                                        </p:attrNameLst>
                                      </p:cBhvr>
                                      <p:to>
                                        <p:clrVal>
                                          <a:schemeClr val="accent2"/>
                                        </p:clrVal>
                                      </p:to>
                                    </p:set>
                                    <p:set>
                                      <p:cBhvr>
                                        <p:cTn id="13" dur="500" fill="hold"/>
                                        <p:tgtEl>
                                          <p:spTgt spid="1204"/>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6" presetClass="emph" presetSubtype="0" fill="hold" grpId="0" nodeType="clickEffect">
                                  <p:stCondLst>
                                    <p:cond delay="0"/>
                                  </p:stCondLst>
                                  <p:iterate type="lt">
                                    <p:tmPct val="4000"/>
                                  </p:iterate>
                                  <p:childTnLst>
                                    <p:set>
                                      <p:cBhvr override="childStyle">
                                        <p:cTn id="17" dur="500" fill="hold"/>
                                        <p:tgtEl>
                                          <p:spTgt spid="1208"/>
                                        </p:tgtEl>
                                        <p:attrNameLst>
                                          <p:attrName>style.color</p:attrName>
                                        </p:attrNameLst>
                                      </p:cBhvr>
                                      <p:to>
                                        <p:clrVal>
                                          <a:schemeClr val="accent2"/>
                                        </p:clrVal>
                                      </p:to>
                                    </p:set>
                                    <p:set>
                                      <p:cBhvr>
                                        <p:cTn id="18" dur="500" fill="hold"/>
                                        <p:tgtEl>
                                          <p:spTgt spid="1208"/>
                                        </p:tgtEl>
                                        <p:attrNameLst>
                                          <p:attrName>fillcolor</p:attrName>
                                        </p:attrNameLst>
                                      </p:cBhvr>
                                      <p:to>
                                        <p:clrVal>
                                          <a:schemeClr val="accent2"/>
                                        </p:clrVal>
                                      </p:to>
                                    </p:set>
                                    <p:set>
                                      <p:cBhvr>
                                        <p:cTn id="19" dur="500" fill="hold"/>
                                        <p:tgtEl>
                                          <p:spTgt spid="1208"/>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16" presetClass="emph" presetSubtype="0" fill="hold" grpId="0" nodeType="clickEffect">
                                  <p:stCondLst>
                                    <p:cond delay="0"/>
                                  </p:stCondLst>
                                  <p:iterate type="lt">
                                    <p:tmPct val="4000"/>
                                  </p:iterate>
                                  <p:childTnLst>
                                    <p:set>
                                      <p:cBhvr override="childStyle">
                                        <p:cTn id="23" dur="500" fill="hold"/>
                                        <p:tgtEl>
                                          <p:spTgt spid="1212"/>
                                        </p:tgtEl>
                                        <p:attrNameLst>
                                          <p:attrName>style.color</p:attrName>
                                        </p:attrNameLst>
                                      </p:cBhvr>
                                      <p:to>
                                        <p:clrVal>
                                          <a:schemeClr val="accent2"/>
                                        </p:clrVal>
                                      </p:to>
                                    </p:set>
                                    <p:set>
                                      <p:cBhvr>
                                        <p:cTn id="24" dur="500" fill="hold"/>
                                        <p:tgtEl>
                                          <p:spTgt spid="1212"/>
                                        </p:tgtEl>
                                        <p:attrNameLst>
                                          <p:attrName>fillcolor</p:attrName>
                                        </p:attrNameLst>
                                      </p:cBhvr>
                                      <p:to>
                                        <p:clrVal>
                                          <a:schemeClr val="accent2"/>
                                        </p:clrVal>
                                      </p:to>
                                    </p:set>
                                    <p:set>
                                      <p:cBhvr>
                                        <p:cTn id="25" dur="500" fill="hold"/>
                                        <p:tgtEl>
                                          <p:spTgt spid="1212"/>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6" presetClass="emph" presetSubtype="0" fill="hold" grpId="0" nodeType="clickEffect">
                                  <p:stCondLst>
                                    <p:cond delay="0"/>
                                  </p:stCondLst>
                                  <p:iterate type="lt">
                                    <p:tmPct val="4000"/>
                                  </p:iterate>
                                  <p:childTnLst>
                                    <p:set>
                                      <p:cBhvr override="childStyle">
                                        <p:cTn id="29" dur="500" fill="hold"/>
                                        <p:tgtEl>
                                          <p:spTgt spid="1202"/>
                                        </p:tgtEl>
                                        <p:attrNameLst>
                                          <p:attrName>style.color</p:attrName>
                                        </p:attrNameLst>
                                      </p:cBhvr>
                                      <p:to>
                                        <p:clrVal>
                                          <a:schemeClr val="accent2"/>
                                        </p:clrVal>
                                      </p:to>
                                    </p:set>
                                    <p:set>
                                      <p:cBhvr>
                                        <p:cTn id="30" dur="500" fill="hold"/>
                                        <p:tgtEl>
                                          <p:spTgt spid="1202"/>
                                        </p:tgtEl>
                                        <p:attrNameLst>
                                          <p:attrName>fillcolor</p:attrName>
                                        </p:attrNameLst>
                                      </p:cBhvr>
                                      <p:to>
                                        <p:clrVal>
                                          <a:schemeClr val="accent2"/>
                                        </p:clrVal>
                                      </p:to>
                                    </p:set>
                                    <p:set>
                                      <p:cBhvr>
                                        <p:cTn id="31" dur="500" fill="hold"/>
                                        <p:tgtEl>
                                          <p:spTgt spid="1202"/>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16" presetClass="emph" presetSubtype="0" fill="hold" grpId="0" nodeType="clickEffect">
                                  <p:stCondLst>
                                    <p:cond delay="0"/>
                                  </p:stCondLst>
                                  <p:iterate type="lt">
                                    <p:tmPct val="4000"/>
                                  </p:iterate>
                                  <p:childTnLst>
                                    <p:set>
                                      <p:cBhvr override="childStyle">
                                        <p:cTn id="35" dur="500" fill="hold"/>
                                        <p:tgtEl>
                                          <p:spTgt spid="1206"/>
                                        </p:tgtEl>
                                        <p:attrNameLst>
                                          <p:attrName>style.color</p:attrName>
                                        </p:attrNameLst>
                                      </p:cBhvr>
                                      <p:to>
                                        <p:clrVal>
                                          <a:schemeClr val="accent2"/>
                                        </p:clrVal>
                                      </p:to>
                                    </p:set>
                                    <p:set>
                                      <p:cBhvr>
                                        <p:cTn id="36" dur="500" fill="hold"/>
                                        <p:tgtEl>
                                          <p:spTgt spid="1206"/>
                                        </p:tgtEl>
                                        <p:attrNameLst>
                                          <p:attrName>fillcolor</p:attrName>
                                        </p:attrNameLst>
                                      </p:cBhvr>
                                      <p:to>
                                        <p:clrVal>
                                          <a:schemeClr val="accent2"/>
                                        </p:clrVal>
                                      </p:to>
                                    </p:set>
                                    <p:set>
                                      <p:cBhvr>
                                        <p:cTn id="37" dur="500" fill="hold"/>
                                        <p:tgtEl>
                                          <p:spTgt spid="1206"/>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6" presetClass="emph" presetSubtype="0" fill="hold" grpId="0" nodeType="clickEffect">
                                  <p:stCondLst>
                                    <p:cond delay="0"/>
                                  </p:stCondLst>
                                  <p:iterate type="lt">
                                    <p:tmPct val="4000"/>
                                  </p:iterate>
                                  <p:childTnLst>
                                    <p:set>
                                      <p:cBhvr override="childStyle">
                                        <p:cTn id="41" dur="500" fill="hold"/>
                                        <p:tgtEl>
                                          <p:spTgt spid="1210"/>
                                        </p:tgtEl>
                                        <p:attrNameLst>
                                          <p:attrName>style.color</p:attrName>
                                        </p:attrNameLst>
                                      </p:cBhvr>
                                      <p:to>
                                        <p:clrVal>
                                          <a:schemeClr val="accent2"/>
                                        </p:clrVal>
                                      </p:to>
                                    </p:set>
                                    <p:set>
                                      <p:cBhvr>
                                        <p:cTn id="42" dur="500" fill="hold"/>
                                        <p:tgtEl>
                                          <p:spTgt spid="1210"/>
                                        </p:tgtEl>
                                        <p:attrNameLst>
                                          <p:attrName>fillcolor</p:attrName>
                                        </p:attrNameLst>
                                      </p:cBhvr>
                                      <p:to>
                                        <p:clrVal>
                                          <a:schemeClr val="accent2"/>
                                        </p:clrVal>
                                      </p:to>
                                    </p:set>
                                    <p:set>
                                      <p:cBhvr>
                                        <p:cTn id="43" dur="500" fill="hold"/>
                                        <p:tgtEl>
                                          <p:spTgt spid="1210"/>
                                        </p:tgtEl>
                                        <p:attrNameLst>
                                          <p:attrName>fill.type</p:attrName>
                                        </p:attrNameLst>
                                      </p:cBhvr>
                                      <p:to>
                                        <p:strVal val="solid"/>
                                      </p:to>
                                    </p:set>
                                  </p:childTnLst>
                                </p:cTn>
                              </p:par>
                            </p:childTnLst>
                          </p:cTn>
                        </p:par>
                        <p:par>
                          <p:cTn id="44" fill="hold">
                            <p:stCondLst>
                              <p:cond delay="104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par>
                          <p:cTn id="48" fill="hold">
                            <p:stCondLst>
                              <p:cond delay="1540"/>
                            </p:stCondLst>
                            <p:childTnLst>
                              <p:par>
                                <p:cTn id="49" presetID="22" presetClass="entr" presetSubtype="8"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2040"/>
                            </p:stCondLst>
                            <p:childTnLst>
                              <p:par>
                                <p:cTn id="53" presetID="22" presetClass="entr" presetSubtype="2"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right)">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2" grpId="0"/>
      <p:bldP spid="1206" grpId="0"/>
      <p:bldP spid="1208" grpId="0"/>
      <p:bldP spid="1210" grpId="0"/>
      <p:bldP spid="1212" grpId="0"/>
      <p:bldP spid="6" grpId="0" animBg="1"/>
      <p:bldP spid="10"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479073C-514A-B408-4D00-E8B0EE12FB10}"/>
              </a:ext>
            </a:extLst>
          </p:cNvPr>
          <p:cNvGrpSpPr/>
          <p:nvPr/>
        </p:nvGrpSpPr>
        <p:grpSpPr>
          <a:xfrm>
            <a:off x="3009771" y="1783985"/>
            <a:ext cx="6172457" cy="4475322"/>
            <a:chOff x="2955925" y="1479549"/>
            <a:chExt cx="5900738" cy="4278313"/>
          </a:xfrm>
        </p:grpSpPr>
        <p:sp>
          <p:nvSpPr>
            <p:cNvPr id="5" name="Freeform 7">
              <a:extLst>
                <a:ext uri="{FF2B5EF4-FFF2-40B4-BE49-F238E27FC236}">
                  <a16:creationId xmlns:a16="http://schemas.microsoft.com/office/drawing/2014/main" id="{C5282762-A51C-D4F1-E2F4-D70AB0BF5487}"/>
                </a:ext>
              </a:extLst>
            </p:cNvPr>
            <p:cNvSpPr>
              <a:spLocks/>
            </p:cNvSpPr>
            <p:nvPr/>
          </p:nvSpPr>
          <p:spPr bwMode="auto">
            <a:xfrm>
              <a:off x="3744913" y="1539875"/>
              <a:ext cx="1497013" cy="1476375"/>
            </a:xfrm>
            <a:custGeom>
              <a:avLst/>
              <a:gdLst>
                <a:gd name="T0" fmla="*/ 454 w 943"/>
                <a:gd name="T1" fmla="*/ 0 h 930"/>
                <a:gd name="T2" fmla="*/ 943 w 943"/>
                <a:gd name="T3" fmla="*/ 606 h 930"/>
                <a:gd name="T4" fmla="*/ 901 w 943"/>
                <a:gd name="T5" fmla="*/ 644 h 930"/>
                <a:gd name="T6" fmla="*/ 862 w 943"/>
                <a:gd name="T7" fmla="*/ 685 h 930"/>
                <a:gd name="T8" fmla="*/ 829 w 943"/>
                <a:gd name="T9" fmla="*/ 728 h 930"/>
                <a:gd name="T10" fmla="*/ 799 w 943"/>
                <a:gd name="T11" fmla="*/ 776 h 930"/>
                <a:gd name="T12" fmla="*/ 773 w 943"/>
                <a:gd name="T13" fmla="*/ 825 h 930"/>
                <a:gd name="T14" fmla="*/ 752 w 943"/>
                <a:gd name="T15" fmla="*/ 876 h 930"/>
                <a:gd name="T16" fmla="*/ 735 w 943"/>
                <a:gd name="T17" fmla="*/ 930 h 930"/>
                <a:gd name="T18" fmla="*/ 0 w 943"/>
                <a:gd name="T19" fmla="*/ 702 h 930"/>
                <a:gd name="T20" fmla="*/ 24 w 943"/>
                <a:gd name="T21" fmla="*/ 622 h 930"/>
                <a:gd name="T22" fmla="*/ 54 w 943"/>
                <a:gd name="T23" fmla="*/ 542 h 930"/>
                <a:gd name="T24" fmla="*/ 88 w 943"/>
                <a:gd name="T25" fmla="*/ 465 h 930"/>
                <a:gd name="T26" fmla="*/ 127 w 943"/>
                <a:gd name="T27" fmla="*/ 390 h 930"/>
                <a:gd name="T28" fmla="*/ 170 w 943"/>
                <a:gd name="T29" fmla="*/ 318 h 930"/>
                <a:gd name="T30" fmla="*/ 218 w 943"/>
                <a:gd name="T31" fmla="*/ 247 h 930"/>
                <a:gd name="T32" fmla="*/ 270 w 943"/>
                <a:gd name="T33" fmla="*/ 180 h 930"/>
                <a:gd name="T34" fmla="*/ 326 w 943"/>
                <a:gd name="T35" fmla="*/ 116 h 930"/>
                <a:gd name="T36" fmla="*/ 388 w 943"/>
                <a:gd name="T37" fmla="*/ 56 h 930"/>
                <a:gd name="T38" fmla="*/ 454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54" y="0"/>
                  </a:moveTo>
                  <a:lnTo>
                    <a:pt x="943" y="606"/>
                  </a:lnTo>
                  <a:lnTo>
                    <a:pt x="901" y="644"/>
                  </a:lnTo>
                  <a:lnTo>
                    <a:pt x="862" y="685"/>
                  </a:lnTo>
                  <a:lnTo>
                    <a:pt x="829" y="728"/>
                  </a:lnTo>
                  <a:lnTo>
                    <a:pt x="799" y="776"/>
                  </a:lnTo>
                  <a:lnTo>
                    <a:pt x="773" y="825"/>
                  </a:lnTo>
                  <a:lnTo>
                    <a:pt x="752" y="876"/>
                  </a:lnTo>
                  <a:lnTo>
                    <a:pt x="735" y="930"/>
                  </a:lnTo>
                  <a:lnTo>
                    <a:pt x="0" y="702"/>
                  </a:lnTo>
                  <a:lnTo>
                    <a:pt x="24" y="622"/>
                  </a:lnTo>
                  <a:lnTo>
                    <a:pt x="54" y="542"/>
                  </a:lnTo>
                  <a:lnTo>
                    <a:pt x="88" y="465"/>
                  </a:lnTo>
                  <a:lnTo>
                    <a:pt x="127" y="390"/>
                  </a:lnTo>
                  <a:lnTo>
                    <a:pt x="170" y="318"/>
                  </a:lnTo>
                  <a:lnTo>
                    <a:pt x="218" y="247"/>
                  </a:lnTo>
                  <a:lnTo>
                    <a:pt x="270" y="180"/>
                  </a:lnTo>
                  <a:lnTo>
                    <a:pt x="326" y="116"/>
                  </a:lnTo>
                  <a:lnTo>
                    <a:pt x="388" y="56"/>
                  </a:lnTo>
                  <a:lnTo>
                    <a:pt x="45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9">
              <a:extLst>
                <a:ext uri="{FF2B5EF4-FFF2-40B4-BE49-F238E27FC236}">
                  <a16:creationId xmlns:a16="http://schemas.microsoft.com/office/drawing/2014/main" id="{76A38D38-732F-DB8E-0DAA-8D6F70881959}"/>
                </a:ext>
              </a:extLst>
            </p:cNvPr>
            <p:cNvSpPr>
              <a:spLocks/>
            </p:cNvSpPr>
            <p:nvPr/>
          </p:nvSpPr>
          <p:spPr bwMode="auto">
            <a:xfrm>
              <a:off x="3243263" y="2535238"/>
              <a:ext cx="1273175" cy="1574800"/>
            </a:xfrm>
            <a:custGeom>
              <a:avLst/>
              <a:gdLst>
                <a:gd name="T0" fmla="*/ 67 w 802"/>
                <a:gd name="T1" fmla="*/ 0 h 992"/>
                <a:gd name="T2" fmla="*/ 802 w 802"/>
                <a:gd name="T3" fmla="*/ 226 h 992"/>
                <a:gd name="T4" fmla="*/ 784 w 802"/>
                <a:gd name="T5" fmla="*/ 301 h 992"/>
                <a:gd name="T6" fmla="*/ 772 w 802"/>
                <a:gd name="T7" fmla="*/ 380 h 992"/>
                <a:gd name="T8" fmla="*/ 766 w 802"/>
                <a:gd name="T9" fmla="*/ 457 h 992"/>
                <a:gd name="T10" fmla="*/ 766 w 802"/>
                <a:gd name="T11" fmla="*/ 535 h 992"/>
                <a:gd name="T12" fmla="*/ 772 w 802"/>
                <a:gd name="T13" fmla="*/ 613 h 992"/>
                <a:gd name="T14" fmla="*/ 784 w 802"/>
                <a:gd name="T15" fmla="*/ 690 h 992"/>
                <a:gd name="T16" fmla="*/ 802 w 802"/>
                <a:gd name="T17" fmla="*/ 766 h 992"/>
                <a:gd name="T18" fmla="*/ 67 w 802"/>
                <a:gd name="T19" fmla="*/ 992 h 992"/>
                <a:gd name="T20" fmla="*/ 40 w 802"/>
                <a:gd name="T21" fmla="*/ 884 h 992"/>
                <a:gd name="T22" fmla="*/ 20 w 802"/>
                <a:gd name="T23" fmla="*/ 774 h 992"/>
                <a:gd name="T24" fmla="*/ 8 w 802"/>
                <a:gd name="T25" fmla="*/ 663 h 992"/>
                <a:gd name="T26" fmla="*/ 0 w 802"/>
                <a:gd name="T27" fmla="*/ 552 h 992"/>
                <a:gd name="T28" fmla="*/ 0 w 802"/>
                <a:gd name="T29" fmla="*/ 440 h 992"/>
                <a:gd name="T30" fmla="*/ 8 w 802"/>
                <a:gd name="T31" fmla="*/ 329 h 992"/>
                <a:gd name="T32" fmla="*/ 20 w 802"/>
                <a:gd name="T33" fmla="*/ 217 h 992"/>
                <a:gd name="T34" fmla="*/ 40 w 802"/>
                <a:gd name="T35" fmla="*/ 108 h 992"/>
                <a:gd name="T36" fmla="*/ 67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67" y="0"/>
                  </a:moveTo>
                  <a:lnTo>
                    <a:pt x="802" y="226"/>
                  </a:lnTo>
                  <a:lnTo>
                    <a:pt x="784" y="301"/>
                  </a:lnTo>
                  <a:lnTo>
                    <a:pt x="772" y="380"/>
                  </a:lnTo>
                  <a:lnTo>
                    <a:pt x="766" y="457"/>
                  </a:lnTo>
                  <a:lnTo>
                    <a:pt x="766" y="535"/>
                  </a:lnTo>
                  <a:lnTo>
                    <a:pt x="772" y="613"/>
                  </a:lnTo>
                  <a:lnTo>
                    <a:pt x="784" y="690"/>
                  </a:lnTo>
                  <a:lnTo>
                    <a:pt x="802" y="766"/>
                  </a:lnTo>
                  <a:lnTo>
                    <a:pt x="67" y="992"/>
                  </a:lnTo>
                  <a:lnTo>
                    <a:pt x="40" y="884"/>
                  </a:lnTo>
                  <a:lnTo>
                    <a:pt x="20" y="774"/>
                  </a:lnTo>
                  <a:lnTo>
                    <a:pt x="8" y="663"/>
                  </a:lnTo>
                  <a:lnTo>
                    <a:pt x="0" y="552"/>
                  </a:lnTo>
                  <a:lnTo>
                    <a:pt x="0" y="440"/>
                  </a:lnTo>
                  <a:lnTo>
                    <a:pt x="8" y="329"/>
                  </a:lnTo>
                  <a:lnTo>
                    <a:pt x="20" y="217"/>
                  </a:lnTo>
                  <a:lnTo>
                    <a:pt x="40" y="108"/>
                  </a:lnTo>
                  <a:lnTo>
                    <a:pt x="67"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10">
              <a:extLst>
                <a:ext uri="{FF2B5EF4-FFF2-40B4-BE49-F238E27FC236}">
                  <a16:creationId xmlns:a16="http://schemas.microsoft.com/office/drawing/2014/main" id="{DDAF759C-1C74-334E-ED1C-4ABFC1AD30AC}"/>
                </a:ext>
              </a:extLst>
            </p:cNvPr>
            <p:cNvSpPr>
              <a:spLocks/>
            </p:cNvSpPr>
            <p:nvPr/>
          </p:nvSpPr>
          <p:spPr bwMode="auto">
            <a:xfrm>
              <a:off x="4246563" y="2816225"/>
              <a:ext cx="741363" cy="1644650"/>
            </a:xfrm>
            <a:custGeom>
              <a:avLst/>
              <a:gdLst>
                <a:gd name="T0" fmla="*/ 11 w 467"/>
                <a:gd name="T1" fmla="*/ 0 h 1036"/>
                <a:gd name="T2" fmla="*/ 343 w 467"/>
                <a:gd name="T3" fmla="*/ 102 h 1036"/>
                <a:gd name="T4" fmla="*/ 318 w 467"/>
                <a:gd name="T5" fmla="*/ 155 h 1036"/>
                <a:gd name="T6" fmla="*/ 297 w 467"/>
                <a:gd name="T7" fmla="*/ 213 h 1036"/>
                <a:gd name="T8" fmla="*/ 279 w 467"/>
                <a:gd name="T9" fmla="*/ 272 h 1036"/>
                <a:gd name="T10" fmla="*/ 267 w 467"/>
                <a:gd name="T11" fmla="*/ 334 h 1036"/>
                <a:gd name="T12" fmla="*/ 260 w 467"/>
                <a:gd name="T13" fmla="*/ 397 h 1036"/>
                <a:gd name="T14" fmla="*/ 256 w 467"/>
                <a:gd name="T15" fmla="*/ 463 h 1036"/>
                <a:gd name="T16" fmla="*/ 257 w 467"/>
                <a:gd name="T17" fmla="*/ 529 h 1036"/>
                <a:gd name="T18" fmla="*/ 263 w 467"/>
                <a:gd name="T19" fmla="*/ 595 h 1036"/>
                <a:gd name="T20" fmla="*/ 276 w 467"/>
                <a:gd name="T21" fmla="*/ 661 h 1036"/>
                <a:gd name="T22" fmla="*/ 292 w 467"/>
                <a:gd name="T23" fmla="*/ 726 h 1036"/>
                <a:gd name="T24" fmla="*/ 315 w 467"/>
                <a:gd name="T25" fmla="*/ 792 h 1036"/>
                <a:gd name="T26" fmla="*/ 344 w 467"/>
                <a:gd name="T27" fmla="*/ 856 h 1036"/>
                <a:gd name="T28" fmla="*/ 379 w 467"/>
                <a:gd name="T29" fmla="*/ 918 h 1036"/>
                <a:gd name="T30" fmla="*/ 420 w 467"/>
                <a:gd name="T31" fmla="*/ 979 h 1036"/>
                <a:gd name="T32" fmla="*/ 467 w 467"/>
                <a:gd name="T33" fmla="*/ 1036 h 1036"/>
                <a:gd name="T34" fmla="*/ 407 w 467"/>
                <a:gd name="T35" fmla="*/ 998 h 1036"/>
                <a:gd name="T36" fmla="*/ 350 w 467"/>
                <a:gd name="T37" fmla="*/ 956 h 1036"/>
                <a:gd name="T38" fmla="*/ 298 w 467"/>
                <a:gd name="T39" fmla="*/ 909 h 1036"/>
                <a:gd name="T40" fmla="*/ 250 w 467"/>
                <a:gd name="T41" fmla="*/ 858 h 1036"/>
                <a:gd name="T42" fmla="*/ 205 w 467"/>
                <a:gd name="T43" fmla="*/ 802 h 1036"/>
                <a:gd name="T44" fmla="*/ 164 w 467"/>
                <a:gd name="T45" fmla="*/ 741 h 1036"/>
                <a:gd name="T46" fmla="*/ 127 w 467"/>
                <a:gd name="T47" fmla="*/ 678 h 1036"/>
                <a:gd name="T48" fmla="*/ 94 w 467"/>
                <a:gd name="T49" fmla="*/ 612 h 1036"/>
                <a:gd name="T50" fmla="*/ 66 w 467"/>
                <a:gd name="T51" fmla="*/ 543 h 1036"/>
                <a:gd name="T52" fmla="*/ 44 w 467"/>
                <a:gd name="T53" fmla="*/ 471 h 1036"/>
                <a:gd name="T54" fmla="*/ 25 w 467"/>
                <a:gd name="T55" fmla="*/ 396 h 1036"/>
                <a:gd name="T56" fmla="*/ 11 w 467"/>
                <a:gd name="T57" fmla="*/ 319 h 1036"/>
                <a:gd name="T58" fmla="*/ 4 w 467"/>
                <a:gd name="T59" fmla="*/ 241 h 1036"/>
                <a:gd name="T60" fmla="*/ 0 w 467"/>
                <a:gd name="T61" fmla="*/ 162 h 1036"/>
                <a:gd name="T62" fmla="*/ 4 w 467"/>
                <a:gd name="T63" fmla="*/ 81 h 1036"/>
                <a:gd name="T64" fmla="*/ 11 w 467"/>
                <a:gd name="T65"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7" h="1036">
                  <a:moveTo>
                    <a:pt x="11" y="0"/>
                  </a:moveTo>
                  <a:lnTo>
                    <a:pt x="343" y="102"/>
                  </a:lnTo>
                  <a:lnTo>
                    <a:pt x="318" y="155"/>
                  </a:lnTo>
                  <a:lnTo>
                    <a:pt x="297" y="213"/>
                  </a:lnTo>
                  <a:lnTo>
                    <a:pt x="279" y="272"/>
                  </a:lnTo>
                  <a:lnTo>
                    <a:pt x="267" y="334"/>
                  </a:lnTo>
                  <a:lnTo>
                    <a:pt x="260" y="397"/>
                  </a:lnTo>
                  <a:lnTo>
                    <a:pt x="256" y="463"/>
                  </a:lnTo>
                  <a:lnTo>
                    <a:pt x="257" y="529"/>
                  </a:lnTo>
                  <a:lnTo>
                    <a:pt x="263" y="595"/>
                  </a:lnTo>
                  <a:lnTo>
                    <a:pt x="276" y="661"/>
                  </a:lnTo>
                  <a:lnTo>
                    <a:pt x="292" y="726"/>
                  </a:lnTo>
                  <a:lnTo>
                    <a:pt x="315" y="792"/>
                  </a:lnTo>
                  <a:lnTo>
                    <a:pt x="344" y="856"/>
                  </a:lnTo>
                  <a:lnTo>
                    <a:pt x="379" y="918"/>
                  </a:lnTo>
                  <a:lnTo>
                    <a:pt x="420" y="979"/>
                  </a:lnTo>
                  <a:lnTo>
                    <a:pt x="467" y="1036"/>
                  </a:lnTo>
                  <a:lnTo>
                    <a:pt x="407" y="998"/>
                  </a:lnTo>
                  <a:lnTo>
                    <a:pt x="350" y="956"/>
                  </a:lnTo>
                  <a:lnTo>
                    <a:pt x="298" y="909"/>
                  </a:lnTo>
                  <a:lnTo>
                    <a:pt x="250" y="858"/>
                  </a:lnTo>
                  <a:lnTo>
                    <a:pt x="205" y="802"/>
                  </a:lnTo>
                  <a:lnTo>
                    <a:pt x="164" y="741"/>
                  </a:lnTo>
                  <a:lnTo>
                    <a:pt x="127" y="678"/>
                  </a:lnTo>
                  <a:lnTo>
                    <a:pt x="94" y="612"/>
                  </a:lnTo>
                  <a:lnTo>
                    <a:pt x="66" y="543"/>
                  </a:lnTo>
                  <a:lnTo>
                    <a:pt x="44" y="471"/>
                  </a:lnTo>
                  <a:lnTo>
                    <a:pt x="25" y="396"/>
                  </a:lnTo>
                  <a:lnTo>
                    <a:pt x="11" y="319"/>
                  </a:lnTo>
                  <a:lnTo>
                    <a:pt x="4" y="241"/>
                  </a:lnTo>
                  <a:lnTo>
                    <a:pt x="0" y="162"/>
                  </a:lnTo>
                  <a:lnTo>
                    <a:pt x="4" y="81"/>
                  </a:lnTo>
                  <a:lnTo>
                    <a:pt x="11"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1">
              <a:extLst>
                <a:ext uri="{FF2B5EF4-FFF2-40B4-BE49-F238E27FC236}">
                  <a16:creationId xmlns:a16="http://schemas.microsoft.com/office/drawing/2014/main" id="{9CF4A853-95EB-661C-FA95-FB05E906B374}"/>
                </a:ext>
              </a:extLst>
            </p:cNvPr>
            <p:cNvSpPr>
              <a:spLocks/>
            </p:cNvSpPr>
            <p:nvPr/>
          </p:nvSpPr>
          <p:spPr bwMode="auto">
            <a:xfrm>
              <a:off x="2955925" y="3873500"/>
              <a:ext cx="1760538" cy="1884362"/>
            </a:xfrm>
            <a:custGeom>
              <a:avLst/>
              <a:gdLst>
                <a:gd name="T0" fmla="*/ 735 w 1109"/>
                <a:gd name="T1" fmla="*/ 0 h 1187"/>
                <a:gd name="T2" fmla="*/ 757 w 1109"/>
                <a:gd name="T3" fmla="*/ 74 h 1187"/>
                <a:gd name="T4" fmla="*/ 786 w 1109"/>
                <a:gd name="T5" fmla="*/ 146 h 1187"/>
                <a:gd name="T6" fmla="*/ 818 w 1109"/>
                <a:gd name="T7" fmla="*/ 217 h 1187"/>
                <a:gd name="T8" fmla="*/ 855 w 1109"/>
                <a:gd name="T9" fmla="*/ 285 h 1187"/>
                <a:gd name="T10" fmla="*/ 896 w 1109"/>
                <a:gd name="T11" fmla="*/ 350 h 1187"/>
                <a:gd name="T12" fmla="*/ 942 w 1109"/>
                <a:gd name="T13" fmla="*/ 413 h 1187"/>
                <a:gd name="T14" fmla="*/ 993 w 1109"/>
                <a:gd name="T15" fmla="*/ 473 h 1187"/>
                <a:gd name="T16" fmla="*/ 1049 w 1109"/>
                <a:gd name="T17" fmla="*/ 527 h 1187"/>
                <a:gd name="T18" fmla="*/ 1109 w 1109"/>
                <a:gd name="T19" fmla="*/ 579 h 1187"/>
                <a:gd name="T20" fmla="*/ 619 w 1109"/>
                <a:gd name="T21" fmla="*/ 1187 h 1187"/>
                <a:gd name="T22" fmla="*/ 538 w 1109"/>
                <a:gd name="T23" fmla="*/ 1116 h 1187"/>
                <a:gd name="T24" fmla="*/ 461 w 1109"/>
                <a:gd name="T25" fmla="*/ 1043 h 1187"/>
                <a:gd name="T26" fmla="*/ 389 w 1109"/>
                <a:gd name="T27" fmla="*/ 964 h 1187"/>
                <a:gd name="T28" fmla="*/ 323 w 1109"/>
                <a:gd name="T29" fmla="*/ 882 h 1187"/>
                <a:gd name="T30" fmla="*/ 261 w 1109"/>
                <a:gd name="T31" fmla="*/ 797 h 1187"/>
                <a:gd name="T32" fmla="*/ 205 w 1109"/>
                <a:gd name="T33" fmla="*/ 707 h 1187"/>
                <a:gd name="T34" fmla="*/ 154 w 1109"/>
                <a:gd name="T35" fmla="*/ 617 h 1187"/>
                <a:gd name="T36" fmla="*/ 107 w 1109"/>
                <a:gd name="T37" fmla="*/ 522 h 1187"/>
                <a:gd name="T38" fmla="*/ 66 w 1109"/>
                <a:gd name="T39" fmla="*/ 425 h 1187"/>
                <a:gd name="T40" fmla="*/ 31 w 1109"/>
                <a:gd name="T41" fmla="*/ 326 h 1187"/>
                <a:gd name="T42" fmla="*/ 0 w 1109"/>
                <a:gd name="T43" fmla="*/ 226 h 1187"/>
                <a:gd name="T44" fmla="*/ 735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735" y="0"/>
                  </a:moveTo>
                  <a:lnTo>
                    <a:pt x="757" y="74"/>
                  </a:lnTo>
                  <a:lnTo>
                    <a:pt x="786" y="146"/>
                  </a:lnTo>
                  <a:lnTo>
                    <a:pt x="818" y="217"/>
                  </a:lnTo>
                  <a:lnTo>
                    <a:pt x="855" y="285"/>
                  </a:lnTo>
                  <a:lnTo>
                    <a:pt x="896" y="350"/>
                  </a:lnTo>
                  <a:lnTo>
                    <a:pt x="942" y="413"/>
                  </a:lnTo>
                  <a:lnTo>
                    <a:pt x="993" y="473"/>
                  </a:lnTo>
                  <a:lnTo>
                    <a:pt x="1049" y="527"/>
                  </a:lnTo>
                  <a:lnTo>
                    <a:pt x="1109" y="579"/>
                  </a:lnTo>
                  <a:lnTo>
                    <a:pt x="619" y="1187"/>
                  </a:lnTo>
                  <a:lnTo>
                    <a:pt x="538" y="1116"/>
                  </a:lnTo>
                  <a:lnTo>
                    <a:pt x="461" y="1043"/>
                  </a:lnTo>
                  <a:lnTo>
                    <a:pt x="389" y="964"/>
                  </a:lnTo>
                  <a:lnTo>
                    <a:pt x="323" y="882"/>
                  </a:lnTo>
                  <a:lnTo>
                    <a:pt x="261" y="797"/>
                  </a:lnTo>
                  <a:lnTo>
                    <a:pt x="205" y="707"/>
                  </a:lnTo>
                  <a:lnTo>
                    <a:pt x="154" y="617"/>
                  </a:lnTo>
                  <a:lnTo>
                    <a:pt x="107" y="522"/>
                  </a:lnTo>
                  <a:lnTo>
                    <a:pt x="66" y="425"/>
                  </a:lnTo>
                  <a:lnTo>
                    <a:pt x="31" y="326"/>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2">
              <a:extLst>
                <a:ext uri="{FF2B5EF4-FFF2-40B4-BE49-F238E27FC236}">
                  <a16:creationId xmlns:a16="http://schemas.microsoft.com/office/drawing/2014/main" id="{E221399A-4CC2-44F8-CFE2-2C0C58062D36}"/>
                </a:ext>
              </a:extLst>
            </p:cNvPr>
            <p:cNvSpPr>
              <a:spLocks/>
            </p:cNvSpPr>
            <p:nvPr/>
          </p:nvSpPr>
          <p:spPr bwMode="auto">
            <a:xfrm>
              <a:off x="3870325" y="3787775"/>
              <a:ext cx="2036763" cy="1392237"/>
            </a:xfrm>
            <a:custGeom>
              <a:avLst/>
              <a:gdLst>
                <a:gd name="T0" fmla="*/ 331 w 1283"/>
                <a:gd name="T1" fmla="*/ 0 h 877"/>
                <a:gd name="T2" fmla="*/ 340 w 1283"/>
                <a:gd name="T3" fmla="*/ 57 h 877"/>
                <a:gd name="T4" fmla="*/ 351 w 1283"/>
                <a:gd name="T5" fmla="*/ 113 h 877"/>
                <a:gd name="T6" fmla="*/ 368 w 1283"/>
                <a:gd name="T7" fmla="*/ 169 h 877"/>
                <a:gd name="T8" fmla="*/ 386 w 1283"/>
                <a:gd name="T9" fmla="*/ 225 h 877"/>
                <a:gd name="T10" fmla="*/ 407 w 1283"/>
                <a:gd name="T11" fmla="*/ 281 h 877"/>
                <a:gd name="T12" fmla="*/ 433 w 1283"/>
                <a:gd name="T13" fmla="*/ 334 h 877"/>
                <a:gd name="T14" fmla="*/ 462 w 1283"/>
                <a:gd name="T15" fmla="*/ 388 h 877"/>
                <a:gd name="T16" fmla="*/ 495 w 1283"/>
                <a:gd name="T17" fmla="*/ 440 h 877"/>
                <a:gd name="T18" fmla="*/ 531 w 1283"/>
                <a:gd name="T19" fmla="*/ 489 h 877"/>
                <a:gd name="T20" fmla="*/ 571 w 1283"/>
                <a:gd name="T21" fmla="*/ 537 h 877"/>
                <a:gd name="T22" fmla="*/ 616 w 1283"/>
                <a:gd name="T23" fmla="*/ 583 h 877"/>
                <a:gd name="T24" fmla="*/ 663 w 1283"/>
                <a:gd name="T25" fmla="*/ 626 h 877"/>
                <a:gd name="T26" fmla="*/ 715 w 1283"/>
                <a:gd name="T27" fmla="*/ 667 h 877"/>
                <a:gd name="T28" fmla="*/ 771 w 1283"/>
                <a:gd name="T29" fmla="*/ 705 h 877"/>
                <a:gd name="T30" fmla="*/ 832 w 1283"/>
                <a:gd name="T31" fmla="*/ 740 h 877"/>
                <a:gd name="T32" fmla="*/ 895 w 1283"/>
                <a:gd name="T33" fmla="*/ 771 h 877"/>
                <a:gd name="T34" fmla="*/ 965 w 1283"/>
                <a:gd name="T35" fmla="*/ 800 h 877"/>
                <a:gd name="T36" fmla="*/ 1037 w 1283"/>
                <a:gd name="T37" fmla="*/ 823 h 877"/>
                <a:gd name="T38" fmla="*/ 1115 w 1283"/>
                <a:gd name="T39" fmla="*/ 843 h 877"/>
                <a:gd name="T40" fmla="*/ 1196 w 1283"/>
                <a:gd name="T41" fmla="*/ 859 h 877"/>
                <a:gd name="T42" fmla="*/ 1283 w 1283"/>
                <a:gd name="T43" fmla="*/ 871 h 877"/>
                <a:gd name="T44" fmla="*/ 1186 w 1283"/>
                <a:gd name="T45" fmla="*/ 877 h 877"/>
                <a:gd name="T46" fmla="*/ 1091 w 1283"/>
                <a:gd name="T47" fmla="*/ 877 h 877"/>
                <a:gd name="T48" fmla="*/ 1001 w 1283"/>
                <a:gd name="T49" fmla="*/ 871 h 877"/>
                <a:gd name="T50" fmla="*/ 913 w 1283"/>
                <a:gd name="T51" fmla="*/ 859 h 877"/>
                <a:gd name="T52" fmla="*/ 827 w 1283"/>
                <a:gd name="T53" fmla="*/ 841 h 877"/>
                <a:gd name="T54" fmla="*/ 745 w 1283"/>
                <a:gd name="T55" fmla="*/ 818 h 877"/>
                <a:gd name="T56" fmla="*/ 665 w 1283"/>
                <a:gd name="T57" fmla="*/ 790 h 877"/>
                <a:gd name="T58" fmla="*/ 590 w 1283"/>
                <a:gd name="T59" fmla="*/ 756 h 877"/>
                <a:gd name="T60" fmla="*/ 518 w 1283"/>
                <a:gd name="T61" fmla="*/ 718 h 877"/>
                <a:gd name="T62" fmla="*/ 449 w 1283"/>
                <a:gd name="T63" fmla="*/ 674 h 877"/>
                <a:gd name="T64" fmla="*/ 384 w 1283"/>
                <a:gd name="T65" fmla="*/ 626 h 877"/>
                <a:gd name="T66" fmla="*/ 322 w 1283"/>
                <a:gd name="T67" fmla="*/ 574 h 877"/>
                <a:gd name="T68" fmla="*/ 264 w 1283"/>
                <a:gd name="T69" fmla="*/ 518 h 877"/>
                <a:gd name="T70" fmla="*/ 210 w 1283"/>
                <a:gd name="T71" fmla="*/ 457 h 877"/>
                <a:gd name="T72" fmla="*/ 160 w 1283"/>
                <a:gd name="T73" fmla="*/ 393 h 877"/>
                <a:gd name="T74" fmla="*/ 113 w 1283"/>
                <a:gd name="T75" fmla="*/ 326 h 877"/>
                <a:gd name="T76" fmla="*/ 72 w 1283"/>
                <a:gd name="T77" fmla="*/ 254 h 877"/>
                <a:gd name="T78" fmla="*/ 34 w 1283"/>
                <a:gd name="T79" fmla="*/ 179 h 877"/>
                <a:gd name="T80" fmla="*/ 0 w 1283"/>
                <a:gd name="T81" fmla="*/ 102 h 877"/>
                <a:gd name="T82" fmla="*/ 331 w 1283"/>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3" h="877">
                  <a:moveTo>
                    <a:pt x="331" y="0"/>
                  </a:moveTo>
                  <a:lnTo>
                    <a:pt x="340" y="57"/>
                  </a:lnTo>
                  <a:lnTo>
                    <a:pt x="351" y="113"/>
                  </a:lnTo>
                  <a:lnTo>
                    <a:pt x="368" y="169"/>
                  </a:lnTo>
                  <a:lnTo>
                    <a:pt x="386" y="225"/>
                  </a:lnTo>
                  <a:lnTo>
                    <a:pt x="407" y="281"/>
                  </a:lnTo>
                  <a:lnTo>
                    <a:pt x="433" y="334"/>
                  </a:lnTo>
                  <a:lnTo>
                    <a:pt x="462" y="388"/>
                  </a:lnTo>
                  <a:lnTo>
                    <a:pt x="495" y="440"/>
                  </a:lnTo>
                  <a:lnTo>
                    <a:pt x="531" y="489"/>
                  </a:lnTo>
                  <a:lnTo>
                    <a:pt x="571" y="537"/>
                  </a:lnTo>
                  <a:lnTo>
                    <a:pt x="616" y="583"/>
                  </a:lnTo>
                  <a:lnTo>
                    <a:pt x="663" y="626"/>
                  </a:lnTo>
                  <a:lnTo>
                    <a:pt x="715" y="667"/>
                  </a:lnTo>
                  <a:lnTo>
                    <a:pt x="771" y="705"/>
                  </a:lnTo>
                  <a:lnTo>
                    <a:pt x="832" y="740"/>
                  </a:lnTo>
                  <a:lnTo>
                    <a:pt x="895" y="771"/>
                  </a:lnTo>
                  <a:lnTo>
                    <a:pt x="965" y="800"/>
                  </a:lnTo>
                  <a:lnTo>
                    <a:pt x="1037" y="823"/>
                  </a:lnTo>
                  <a:lnTo>
                    <a:pt x="1115" y="843"/>
                  </a:lnTo>
                  <a:lnTo>
                    <a:pt x="1196" y="859"/>
                  </a:lnTo>
                  <a:lnTo>
                    <a:pt x="1283" y="871"/>
                  </a:lnTo>
                  <a:lnTo>
                    <a:pt x="1186" y="877"/>
                  </a:lnTo>
                  <a:lnTo>
                    <a:pt x="1091" y="877"/>
                  </a:lnTo>
                  <a:lnTo>
                    <a:pt x="1001" y="871"/>
                  </a:lnTo>
                  <a:lnTo>
                    <a:pt x="913" y="859"/>
                  </a:lnTo>
                  <a:lnTo>
                    <a:pt x="827" y="841"/>
                  </a:lnTo>
                  <a:lnTo>
                    <a:pt x="745" y="818"/>
                  </a:lnTo>
                  <a:lnTo>
                    <a:pt x="665" y="790"/>
                  </a:lnTo>
                  <a:lnTo>
                    <a:pt x="590" y="756"/>
                  </a:lnTo>
                  <a:lnTo>
                    <a:pt x="518" y="718"/>
                  </a:lnTo>
                  <a:lnTo>
                    <a:pt x="449" y="674"/>
                  </a:lnTo>
                  <a:lnTo>
                    <a:pt x="384" y="626"/>
                  </a:lnTo>
                  <a:lnTo>
                    <a:pt x="322" y="574"/>
                  </a:lnTo>
                  <a:lnTo>
                    <a:pt x="264" y="518"/>
                  </a:lnTo>
                  <a:lnTo>
                    <a:pt x="210" y="457"/>
                  </a:lnTo>
                  <a:lnTo>
                    <a:pt x="160" y="393"/>
                  </a:lnTo>
                  <a:lnTo>
                    <a:pt x="113" y="326"/>
                  </a:lnTo>
                  <a:lnTo>
                    <a:pt x="72" y="254"/>
                  </a:lnTo>
                  <a:lnTo>
                    <a:pt x="34" y="179"/>
                  </a:lnTo>
                  <a:lnTo>
                    <a:pt x="0" y="102"/>
                  </a:lnTo>
                  <a:lnTo>
                    <a:pt x="331"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3">
              <a:extLst>
                <a:ext uri="{FF2B5EF4-FFF2-40B4-BE49-F238E27FC236}">
                  <a16:creationId xmlns:a16="http://schemas.microsoft.com/office/drawing/2014/main" id="{81F7D722-89FD-60C9-1C32-2A4744838ED4}"/>
                </a:ext>
              </a:extLst>
            </p:cNvPr>
            <p:cNvSpPr>
              <a:spLocks/>
            </p:cNvSpPr>
            <p:nvPr/>
          </p:nvSpPr>
          <p:spPr bwMode="auto">
            <a:xfrm>
              <a:off x="4727575" y="1479550"/>
              <a:ext cx="1179513" cy="1346200"/>
            </a:xfrm>
            <a:custGeom>
              <a:avLst/>
              <a:gdLst>
                <a:gd name="T0" fmla="*/ 743 w 743"/>
                <a:gd name="T1" fmla="*/ 0 h 848"/>
                <a:gd name="T2" fmla="*/ 743 w 743"/>
                <a:gd name="T3" fmla="*/ 766 h 848"/>
                <a:gd name="T4" fmla="*/ 692 w 743"/>
                <a:gd name="T5" fmla="*/ 769 h 848"/>
                <a:gd name="T6" fmla="*/ 644 w 743"/>
                <a:gd name="T7" fmla="*/ 776 h 848"/>
                <a:gd name="T8" fmla="*/ 601 w 743"/>
                <a:gd name="T9" fmla="*/ 789 h 848"/>
                <a:gd name="T10" fmla="*/ 560 w 743"/>
                <a:gd name="T11" fmla="*/ 805 h 848"/>
                <a:gd name="T12" fmla="*/ 524 w 743"/>
                <a:gd name="T13" fmla="*/ 825 h 848"/>
                <a:gd name="T14" fmla="*/ 490 w 743"/>
                <a:gd name="T15" fmla="*/ 848 h 848"/>
                <a:gd name="T16" fmla="*/ 0 w 743"/>
                <a:gd name="T17" fmla="*/ 243 h 848"/>
                <a:gd name="T18" fmla="*/ 58 w 743"/>
                <a:gd name="T19" fmla="*/ 199 h 848"/>
                <a:gd name="T20" fmla="*/ 119 w 743"/>
                <a:gd name="T21" fmla="*/ 159 h 848"/>
                <a:gd name="T22" fmla="*/ 184 w 743"/>
                <a:gd name="T23" fmla="*/ 125 h 848"/>
                <a:gd name="T24" fmla="*/ 252 w 743"/>
                <a:gd name="T25" fmla="*/ 94 h 848"/>
                <a:gd name="T26" fmla="*/ 325 w 743"/>
                <a:gd name="T27" fmla="*/ 66 h 848"/>
                <a:gd name="T28" fmla="*/ 401 w 743"/>
                <a:gd name="T29" fmla="*/ 43 h 848"/>
                <a:gd name="T30" fmla="*/ 481 w 743"/>
                <a:gd name="T31" fmla="*/ 25 h 848"/>
                <a:gd name="T32" fmla="*/ 565 w 743"/>
                <a:gd name="T33" fmla="*/ 12 h 848"/>
                <a:gd name="T34" fmla="*/ 652 w 743"/>
                <a:gd name="T35" fmla="*/ 4 h 848"/>
                <a:gd name="T36" fmla="*/ 743 w 743"/>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3" h="848">
                  <a:moveTo>
                    <a:pt x="743" y="0"/>
                  </a:moveTo>
                  <a:lnTo>
                    <a:pt x="743" y="766"/>
                  </a:lnTo>
                  <a:lnTo>
                    <a:pt x="692" y="769"/>
                  </a:lnTo>
                  <a:lnTo>
                    <a:pt x="644" y="776"/>
                  </a:lnTo>
                  <a:lnTo>
                    <a:pt x="601" y="789"/>
                  </a:lnTo>
                  <a:lnTo>
                    <a:pt x="560" y="805"/>
                  </a:lnTo>
                  <a:lnTo>
                    <a:pt x="524" y="825"/>
                  </a:lnTo>
                  <a:lnTo>
                    <a:pt x="490" y="848"/>
                  </a:lnTo>
                  <a:lnTo>
                    <a:pt x="0" y="243"/>
                  </a:lnTo>
                  <a:lnTo>
                    <a:pt x="58" y="199"/>
                  </a:lnTo>
                  <a:lnTo>
                    <a:pt x="119" y="159"/>
                  </a:lnTo>
                  <a:lnTo>
                    <a:pt x="184" y="125"/>
                  </a:lnTo>
                  <a:lnTo>
                    <a:pt x="252" y="94"/>
                  </a:lnTo>
                  <a:lnTo>
                    <a:pt x="325" y="66"/>
                  </a:lnTo>
                  <a:lnTo>
                    <a:pt x="401" y="43"/>
                  </a:lnTo>
                  <a:lnTo>
                    <a:pt x="481" y="25"/>
                  </a:lnTo>
                  <a:lnTo>
                    <a:pt x="565" y="12"/>
                  </a:lnTo>
                  <a:lnTo>
                    <a:pt x="652" y="4"/>
                  </a:lnTo>
                  <a:lnTo>
                    <a:pt x="743"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5">
              <a:extLst>
                <a:ext uri="{FF2B5EF4-FFF2-40B4-BE49-F238E27FC236}">
                  <a16:creationId xmlns:a16="http://schemas.microsoft.com/office/drawing/2014/main" id="{CCD77482-1BFB-A946-A797-4EDAC5A91CFF}"/>
                </a:ext>
              </a:extLst>
            </p:cNvPr>
            <p:cNvSpPr>
              <a:spLocks/>
            </p:cNvSpPr>
            <p:nvPr/>
          </p:nvSpPr>
          <p:spPr bwMode="auto">
            <a:xfrm>
              <a:off x="6570663" y="1539875"/>
              <a:ext cx="1497013" cy="1476375"/>
            </a:xfrm>
            <a:custGeom>
              <a:avLst/>
              <a:gdLst>
                <a:gd name="T0" fmla="*/ 489 w 943"/>
                <a:gd name="T1" fmla="*/ 0 h 930"/>
                <a:gd name="T2" fmla="*/ 555 w 943"/>
                <a:gd name="T3" fmla="*/ 56 h 930"/>
                <a:gd name="T4" fmla="*/ 617 w 943"/>
                <a:gd name="T5" fmla="*/ 116 h 930"/>
                <a:gd name="T6" fmla="*/ 673 w 943"/>
                <a:gd name="T7" fmla="*/ 180 h 930"/>
                <a:gd name="T8" fmla="*/ 725 w 943"/>
                <a:gd name="T9" fmla="*/ 247 h 930"/>
                <a:gd name="T10" fmla="*/ 773 w 943"/>
                <a:gd name="T11" fmla="*/ 318 h 930"/>
                <a:gd name="T12" fmla="*/ 816 w 943"/>
                <a:gd name="T13" fmla="*/ 390 h 930"/>
                <a:gd name="T14" fmla="*/ 854 w 943"/>
                <a:gd name="T15" fmla="*/ 465 h 930"/>
                <a:gd name="T16" fmla="*/ 889 w 943"/>
                <a:gd name="T17" fmla="*/ 542 h 930"/>
                <a:gd name="T18" fmla="*/ 919 w 943"/>
                <a:gd name="T19" fmla="*/ 622 h 930"/>
                <a:gd name="T20" fmla="*/ 943 w 943"/>
                <a:gd name="T21" fmla="*/ 702 h 930"/>
                <a:gd name="T22" fmla="*/ 208 w 943"/>
                <a:gd name="T23" fmla="*/ 930 h 930"/>
                <a:gd name="T24" fmla="*/ 191 w 943"/>
                <a:gd name="T25" fmla="*/ 876 h 930"/>
                <a:gd name="T26" fmla="*/ 170 w 943"/>
                <a:gd name="T27" fmla="*/ 825 h 930"/>
                <a:gd name="T28" fmla="*/ 144 w 943"/>
                <a:gd name="T29" fmla="*/ 776 h 930"/>
                <a:gd name="T30" fmla="*/ 114 w 943"/>
                <a:gd name="T31" fmla="*/ 728 h 930"/>
                <a:gd name="T32" fmla="*/ 81 w 943"/>
                <a:gd name="T33" fmla="*/ 685 h 930"/>
                <a:gd name="T34" fmla="*/ 42 w 943"/>
                <a:gd name="T35" fmla="*/ 644 h 930"/>
                <a:gd name="T36" fmla="*/ 0 w 943"/>
                <a:gd name="T37" fmla="*/ 606 h 930"/>
                <a:gd name="T38" fmla="*/ 489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89" y="0"/>
                  </a:moveTo>
                  <a:lnTo>
                    <a:pt x="555" y="56"/>
                  </a:lnTo>
                  <a:lnTo>
                    <a:pt x="617" y="116"/>
                  </a:lnTo>
                  <a:lnTo>
                    <a:pt x="673" y="180"/>
                  </a:lnTo>
                  <a:lnTo>
                    <a:pt x="725" y="247"/>
                  </a:lnTo>
                  <a:lnTo>
                    <a:pt x="773" y="318"/>
                  </a:lnTo>
                  <a:lnTo>
                    <a:pt x="816" y="390"/>
                  </a:lnTo>
                  <a:lnTo>
                    <a:pt x="854" y="465"/>
                  </a:lnTo>
                  <a:lnTo>
                    <a:pt x="889" y="542"/>
                  </a:lnTo>
                  <a:lnTo>
                    <a:pt x="919" y="622"/>
                  </a:lnTo>
                  <a:lnTo>
                    <a:pt x="943" y="702"/>
                  </a:lnTo>
                  <a:lnTo>
                    <a:pt x="208" y="930"/>
                  </a:lnTo>
                  <a:lnTo>
                    <a:pt x="191" y="876"/>
                  </a:lnTo>
                  <a:lnTo>
                    <a:pt x="170" y="825"/>
                  </a:lnTo>
                  <a:lnTo>
                    <a:pt x="144" y="776"/>
                  </a:lnTo>
                  <a:lnTo>
                    <a:pt x="114" y="728"/>
                  </a:lnTo>
                  <a:lnTo>
                    <a:pt x="81" y="685"/>
                  </a:lnTo>
                  <a:lnTo>
                    <a:pt x="42" y="644"/>
                  </a:lnTo>
                  <a:lnTo>
                    <a:pt x="0" y="606"/>
                  </a:lnTo>
                  <a:lnTo>
                    <a:pt x="489"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7">
              <a:extLst>
                <a:ext uri="{FF2B5EF4-FFF2-40B4-BE49-F238E27FC236}">
                  <a16:creationId xmlns:a16="http://schemas.microsoft.com/office/drawing/2014/main" id="{7255A41C-88B3-6410-3B1D-5DC6E7F1585C}"/>
                </a:ext>
              </a:extLst>
            </p:cNvPr>
            <p:cNvSpPr>
              <a:spLocks/>
            </p:cNvSpPr>
            <p:nvPr/>
          </p:nvSpPr>
          <p:spPr bwMode="auto">
            <a:xfrm>
              <a:off x="7248523" y="2535238"/>
              <a:ext cx="1320802" cy="1574800"/>
            </a:xfrm>
            <a:custGeom>
              <a:avLst/>
              <a:gdLst>
                <a:gd name="T0" fmla="*/ 735 w 802"/>
                <a:gd name="T1" fmla="*/ 0 h 992"/>
                <a:gd name="T2" fmla="*/ 762 w 802"/>
                <a:gd name="T3" fmla="*/ 108 h 992"/>
                <a:gd name="T4" fmla="*/ 782 w 802"/>
                <a:gd name="T5" fmla="*/ 217 h 992"/>
                <a:gd name="T6" fmla="*/ 794 w 802"/>
                <a:gd name="T7" fmla="*/ 329 h 992"/>
                <a:gd name="T8" fmla="*/ 802 w 802"/>
                <a:gd name="T9" fmla="*/ 440 h 992"/>
                <a:gd name="T10" fmla="*/ 802 w 802"/>
                <a:gd name="T11" fmla="*/ 552 h 992"/>
                <a:gd name="T12" fmla="*/ 794 w 802"/>
                <a:gd name="T13" fmla="*/ 663 h 992"/>
                <a:gd name="T14" fmla="*/ 782 w 802"/>
                <a:gd name="T15" fmla="*/ 774 h 992"/>
                <a:gd name="T16" fmla="*/ 762 w 802"/>
                <a:gd name="T17" fmla="*/ 884 h 992"/>
                <a:gd name="T18" fmla="*/ 735 w 802"/>
                <a:gd name="T19" fmla="*/ 992 h 992"/>
                <a:gd name="T20" fmla="*/ 0 w 802"/>
                <a:gd name="T21" fmla="*/ 766 h 992"/>
                <a:gd name="T22" fmla="*/ 18 w 802"/>
                <a:gd name="T23" fmla="*/ 690 h 992"/>
                <a:gd name="T24" fmla="*/ 30 w 802"/>
                <a:gd name="T25" fmla="*/ 613 h 992"/>
                <a:gd name="T26" fmla="*/ 36 w 802"/>
                <a:gd name="T27" fmla="*/ 535 h 992"/>
                <a:gd name="T28" fmla="*/ 36 w 802"/>
                <a:gd name="T29" fmla="*/ 457 h 992"/>
                <a:gd name="T30" fmla="*/ 30 w 802"/>
                <a:gd name="T31" fmla="*/ 380 h 992"/>
                <a:gd name="T32" fmla="*/ 18 w 802"/>
                <a:gd name="T33" fmla="*/ 301 h 992"/>
                <a:gd name="T34" fmla="*/ 0 w 802"/>
                <a:gd name="T35" fmla="*/ 226 h 992"/>
                <a:gd name="T36" fmla="*/ 735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735" y="0"/>
                  </a:moveTo>
                  <a:lnTo>
                    <a:pt x="762" y="108"/>
                  </a:lnTo>
                  <a:lnTo>
                    <a:pt x="782" y="217"/>
                  </a:lnTo>
                  <a:lnTo>
                    <a:pt x="794" y="329"/>
                  </a:lnTo>
                  <a:lnTo>
                    <a:pt x="802" y="440"/>
                  </a:lnTo>
                  <a:lnTo>
                    <a:pt x="802" y="552"/>
                  </a:lnTo>
                  <a:lnTo>
                    <a:pt x="794" y="663"/>
                  </a:lnTo>
                  <a:lnTo>
                    <a:pt x="782" y="774"/>
                  </a:lnTo>
                  <a:lnTo>
                    <a:pt x="762" y="884"/>
                  </a:lnTo>
                  <a:lnTo>
                    <a:pt x="735" y="992"/>
                  </a:lnTo>
                  <a:lnTo>
                    <a:pt x="0" y="766"/>
                  </a:lnTo>
                  <a:lnTo>
                    <a:pt x="18" y="690"/>
                  </a:lnTo>
                  <a:lnTo>
                    <a:pt x="30" y="613"/>
                  </a:lnTo>
                  <a:lnTo>
                    <a:pt x="36" y="535"/>
                  </a:lnTo>
                  <a:lnTo>
                    <a:pt x="36" y="457"/>
                  </a:lnTo>
                  <a:lnTo>
                    <a:pt x="30" y="380"/>
                  </a:lnTo>
                  <a:lnTo>
                    <a:pt x="18" y="301"/>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9">
              <a:extLst>
                <a:ext uri="{FF2B5EF4-FFF2-40B4-BE49-F238E27FC236}">
                  <a16:creationId xmlns:a16="http://schemas.microsoft.com/office/drawing/2014/main" id="{E67B67EC-5CFC-BDE8-5B15-EA7F878FB9C1}"/>
                </a:ext>
              </a:extLst>
            </p:cNvPr>
            <p:cNvSpPr>
              <a:spLocks/>
            </p:cNvSpPr>
            <p:nvPr/>
          </p:nvSpPr>
          <p:spPr bwMode="auto">
            <a:xfrm>
              <a:off x="7096125" y="3873500"/>
              <a:ext cx="1760538" cy="1884362"/>
            </a:xfrm>
            <a:custGeom>
              <a:avLst/>
              <a:gdLst>
                <a:gd name="T0" fmla="*/ 374 w 1109"/>
                <a:gd name="T1" fmla="*/ 0 h 1187"/>
                <a:gd name="T2" fmla="*/ 1109 w 1109"/>
                <a:gd name="T3" fmla="*/ 226 h 1187"/>
                <a:gd name="T4" fmla="*/ 1078 w 1109"/>
                <a:gd name="T5" fmla="*/ 326 h 1187"/>
                <a:gd name="T6" fmla="*/ 1043 w 1109"/>
                <a:gd name="T7" fmla="*/ 425 h 1187"/>
                <a:gd name="T8" fmla="*/ 1002 w 1109"/>
                <a:gd name="T9" fmla="*/ 522 h 1187"/>
                <a:gd name="T10" fmla="*/ 955 w 1109"/>
                <a:gd name="T11" fmla="*/ 617 h 1187"/>
                <a:gd name="T12" fmla="*/ 904 w 1109"/>
                <a:gd name="T13" fmla="*/ 707 h 1187"/>
                <a:gd name="T14" fmla="*/ 848 w 1109"/>
                <a:gd name="T15" fmla="*/ 797 h 1187"/>
                <a:gd name="T16" fmla="*/ 786 w 1109"/>
                <a:gd name="T17" fmla="*/ 882 h 1187"/>
                <a:gd name="T18" fmla="*/ 720 w 1109"/>
                <a:gd name="T19" fmla="*/ 964 h 1187"/>
                <a:gd name="T20" fmla="*/ 648 w 1109"/>
                <a:gd name="T21" fmla="*/ 1043 h 1187"/>
                <a:gd name="T22" fmla="*/ 571 w 1109"/>
                <a:gd name="T23" fmla="*/ 1116 h 1187"/>
                <a:gd name="T24" fmla="*/ 490 w 1109"/>
                <a:gd name="T25" fmla="*/ 1187 h 1187"/>
                <a:gd name="T26" fmla="*/ 0 w 1109"/>
                <a:gd name="T27" fmla="*/ 579 h 1187"/>
                <a:gd name="T28" fmla="*/ 60 w 1109"/>
                <a:gd name="T29" fmla="*/ 527 h 1187"/>
                <a:gd name="T30" fmla="*/ 116 w 1109"/>
                <a:gd name="T31" fmla="*/ 473 h 1187"/>
                <a:gd name="T32" fmla="*/ 167 w 1109"/>
                <a:gd name="T33" fmla="*/ 413 h 1187"/>
                <a:gd name="T34" fmla="*/ 213 w 1109"/>
                <a:gd name="T35" fmla="*/ 350 h 1187"/>
                <a:gd name="T36" fmla="*/ 254 w 1109"/>
                <a:gd name="T37" fmla="*/ 285 h 1187"/>
                <a:gd name="T38" fmla="*/ 291 w 1109"/>
                <a:gd name="T39" fmla="*/ 217 h 1187"/>
                <a:gd name="T40" fmla="*/ 323 w 1109"/>
                <a:gd name="T41" fmla="*/ 146 h 1187"/>
                <a:gd name="T42" fmla="*/ 352 w 1109"/>
                <a:gd name="T43" fmla="*/ 74 h 1187"/>
                <a:gd name="T44" fmla="*/ 374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374" y="0"/>
                  </a:moveTo>
                  <a:lnTo>
                    <a:pt x="1109" y="226"/>
                  </a:lnTo>
                  <a:lnTo>
                    <a:pt x="1078" y="326"/>
                  </a:lnTo>
                  <a:lnTo>
                    <a:pt x="1043" y="425"/>
                  </a:lnTo>
                  <a:lnTo>
                    <a:pt x="1002" y="522"/>
                  </a:lnTo>
                  <a:lnTo>
                    <a:pt x="955" y="617"/>
                  </a:lnTo>
                  <a:lnTo>
                    <a:pt x="904" y="707"/>
                  </a:lnTo>
                  <a:lnTo>
                    <a:pt x="848" y="797"/>
                  </a:lnTo>
                  <a:lnTo>
                    <a:pt x="786" y="882"/>
                  </a:lnTo>
                  <a:lnTo>
                    <a:pt x="720" y="964"/>
                  </a:lnTo>
                  <a:lnTo>
                    <a:pt x="648" y="1043"/>
                  </a:lnTo>
                  <a:lnTo>
                    <a:pt x="571" y="1116"/>
                  </a:lnTo>
                  <a:lnTo>
                    <a:pt x="490" y="1187"/>
                  </a:lnTo>
                  <a:lnTo>
                    <a:pt x="0" y="579"/>
                  </a:lnTo>
                  <a:lnTo>
                    <a:pt x="60" y="527"/>
                  </a:lnTo>
                  <a:lnTo>
                    <a:pt x="116" y="473"/>
                  </a:lnTo>
                  <a:lnTo>
                    <a:pt x="167" y="413"/>
                  </a:lnTo>
                  <a:lnTo>
                    <a:pt x="213" y="350"/>
                  </a:lnTo>
                  <a:lnTo>
                    <a:pt x="254" y="285"/>
                  </a:lnTo>
                  <a:lnTo>
                    <a:pt x="291" y="217"/>
                  </a:lnTo>
                  <a:lnTo>
                    <a:pt x="323" y="146"/>
                  </a:lnTo>
                  <a:lnTo>
                    <a:pt x="352" y="74"/>
                  </a:lnTo>
                  <a:lnTo>
                    <a:pt x="37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0">
              <a:extLst>
                <a:ext uri="{FF2B5EF4-FFF2-40B4-BE49-F238E27FC236}">
                  <a16:creationId xmlns:a16="http://schemas.microsoft.com/office/drawing/2014/main" id="{4FDFF779-4BF2-977A-78F0-A99FDA9D7635}"/>
                </a:ext>
              </a:extLst>
            </p:cNvPr>
            <p:cNvSpPr>
              <a:spLocks/>
            </p:cNvSpPr>
            <p:nvPr/>
          </p:nvSpPr>
          <p:spPr bwMode="auto">
            <a:xfrm>
              <a:off x="5907088" y="3787775"/>
              <a:ext cx="2035175" cy="1392237"/>
            </a:xfrm>
            <a:custGeom>
              <a:avLst/>
              <a:gdLst>
                <a:gd name="T0" fmla="*/ 951 w 1282"/>
                <a:gd name="T1" fmla="*/ 0 h 877"/>
                <a:gd name="T2" fmla="*/ 1282 w 1282"/>
                <a:gd name="T3" fmla="*/ 102 h 877"/>
                <a:gd name="T4" fmla="*/ 1248 w 1282"/>
                <a:gd name="T5" fmla="*/ 179 h 877"/>
                <a:gd name="T6" fmla="*/ 1210 w 1282"/>
                <a:gd name="T7" fmla="*/ 254 h 877"/>
                <a:gd name="T8" fmla="*/ 1169 w 1282"/>
                <a:gd name="T9" fmla="*/ 326 h 877"/>
                <a:gd name="T10" fmla="*/ 1122 w 1282"/>
                <a:gd name="T11" fmla="*/ 393 h 877"/>
                <a:gd name="T12" fmla="*/ 1072 w 1282"/>
                <a:gd name="T13" fmla="*/ 457 h 877"/>
                <a:gd name="T14" fmla="*/ 1018 w 1282"/>
                <a:gd name="T15" fmla="*/ 518 h 877"/>
                <a:gd name="T16" fmla="*/ 960 w 1282"/>
                <a:gd name="T17" fmla="*/ 574 h 877"/>
                <a:gd name="T18" fmla="*/ 898 w 1282"/>
                <a:gd name="T19" fmla="*/ 626 h 877"/>
                <a:gd name="T20" fmla="*/ 833 w 1282"/>
                <a:gd name="T21" fmla="*/ 674 h 877"/>
                <a:gd name="T22" fmla="*/ 764 w 1282"/>
                <a:gd name="T23" fmla="*/ 718 h 877"/>
                <a:gd name="T24" fmla="*/ 692 w 1282"/>
                <a:gd name="T25" fmla="*/ 756 h 877"/>
                <a:gd name="T26" fmla="*/ 617 w 1282"/>
                <a:gd name="T27" fmla="*/ 790 h 877"/>
                <a:gd name="T28" fmla="*/ 537 w 1282"/>
                <a:gd name="T29" fmla="*/ 818 h 877"/>
                <a:gd name="T30" fmla="*/ 455 w 1282"/>
                <a:gd name="T31" fmla="*/ 841 h 877"/>
                <a:gd name="T32" fmla="*/ 369 w 1282"/>
                <a:gd name="T33" fmla="*/ 859 h 877"/>
                <a:gd name="T34" fmla="*/ 281 w 1282"/>
                <a:gd name="T35" fmla="*/ 871 h 877"/>
                <a:gd name="T36" fmla="*/ 191 w 1282"/>
                <a:gd name="T37" fmla="*/ 877 h 877"/>
                <a:gd name="T38" fmla="*/ 96 w 1282"/>
                <a:gd name="T39" fmla="*/ 877 h 877"/>
                <a:gd name="T40" fmla="*/ 0 w 1282"/>
                <a:gd name="T41" fmla="*/ 871 h 877"/>
                <a:gd name="T42" fmla="*/ 86 w 1282"/>
                <a:gd name="T43" fmla="*/ 859 h 877"/>
                <a:gd name="T44" fmla="*/ 167 w 1282"/>
                <a:gd name="T45" fmla="*/ 843 h 877"/>
                <a:gd name="T46" fmla="*/ 245 w 1282"/>
                <a:gd name="T47" fmla="*/ 823 h 877"/>
                <a:gd name="T48" fmla="*/ 317 w 1282"/>
                <a:gd name="T49" fmla="*/ 800 h 877"/>
                <a:gd name="T50" fmla="*/ 387 w 1282"/>
                <a:gd name="T51" fmla="*/ 771 h 877"/>
                <a:gd name="T52" fmla="*/ 450 w 1282"/>
                <a:gd name="T53" fmla="*/ 740 h 877"/>
                <a:gd name="T54" fmla="*/ 511 w 1282"/>
                <a:gd name="T55" fmla="*/ 705 h 877"/>
                <a:gd name="T56" fmla="*/ 567 w 1282"/>
                <a:gd name="T57" fmla="*/ 667 h 877"/>
                <a:gd name="T58" fmla="*/ 619 w 1282"/>
                <a:gd name="T59" fmla="*/ 626 h 877"/>
                <a:gd name="T60" fmla="*/ 666 w 1282"/>
                <a:gd name="T61" fmla="*/ 583 h 877"/>
                <a:gd name="T62" fmla="*/ 711 w 1282"/>
                <a:gd name="T63" fmla="*/ 537 h 877"/>
                <a:gd name="T64" fmla="*/ 751 w 1282"/>
                <a:gd name="T65" fmla="*/ 489 h 877"/>
                <a:gd name="T66" fmla="*/ 787 w 1282"/>
                <a:gd name="T67" fmla="*/ 440 h 877"/>
                <a:gd name="T68" fmla="*/ 820 w 1282"/>
                <a:gd name="T69" fmla="*/ 388 h 877"/>
                <a:gd name="T70" fmla="*/ 849 w 1282"/>
                <a:gd name="T71" fmla="*/ 334 h 877"/>
                <a:gd name="T72" fmla="*/ 875 w 1282"/>
                <a:gd name="T73" fmla="*/ 281 h 877"/>
                <a:gd name="T74" fmla="*/ 896 w 1282"/>
                <a:gd name="T75" fmla="*/ 225 h 877"/>
                <a:gd name="T76" fmla="*/ 914 w 1282"/>
                <a:gd name="T77" fmla="*/ 169 h 877"/>
                <a:gd name="T78" fmla="*/ 931 w 1282"/>
                <a:gd name="T79" fmla="*/ 113 h 877"/>
                <a:gd name="T80" fmla="*/ 942 w 1282"/>
                <a:gd name="T81" fmla="*/ 57 h 877"/>
                <a:gd name="T82" fmla="*/ 951 w 1282"/>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2" h="877">
                  <a:moveTo>
                    <a:pt x="951" y="0"/>
                  </a:moveTo>
                  <a:lnTo>
                    <a:pt x="1282" y="102"/>
                  </a:lnTo>
                  <a:lnTo>
                    <a:pt x="1248" y="179"/>
                  </a:lnTo>
                  <a:lnTo>
                    <a:pt x="1210" y="254"/>
                  </a:lnTo>
                  <a:lnTo>
                    <a:pt x="1169" y="326"/>
                  </a:lnTo>
                  <a:lnTo>
                    <a:pt x="1122" y="393"/>
                  </a:lnTo>
                  <a:lnTo>
                    <a:pt x="1072" y="457"/>
                  </a:lnTo>
                  <a:lnTo>
                    <a:pt x="1018" y="518"/>
                  </a:lnTo>
                  <a:lnTo>
                    <a:pt x="960" y="574"/>
                  </a:lnTo>
                  <a:lnTo>
                    <a:pt x="898" y="626"/>
                  </a:lnTo>
                  <a:lnTo>
                    <a:pt x="833" y="674"/>
                  </a:lnTo>
                  <a:lnTo>
                    <a:pt x="764" y="718"/>
                  </a:lnTo>
                  <a:lnTo>
                    <a:pt x="692" y="756"/>
                  </a:lnTo>
                  <a:lnTo>
                    <a:pt x="617" y="790"/>
                  </a:lnTo>
                  <a:lnTo>
                    <a:pt x="537" y="818"/>
                  </a:lnTo>
                  <a:lnTo>
                    <a:pt x="455" y="841"/>
                  </a:lnTo>
                  <a:lnTo>
                    <a:pt x="369" y="859"/>
                  </a:lnTo>
                  <a:lnTo>
                    <a:pt x="281" y="871"/>
                  </a:lnTo>
                  <a:lnTo>
                    <a:pt x="191" y="877"/>
                  </a:lnTo>
                  <a:lnTo>
                    <a:pt x="96" y="877"/>
                  </a:lnTo>
                  <a:lnTo>
                    <a:pt x="0" y="871"/>
                  </a:lnTo>
                  <a:lnTo>
                    <a:pt x="86" y="859"/>
                  </a:lnTo>
                  <a:lnTo>
                    <a:pt x="167" y="843"/>
                  </a:lnTo>
                  <a:lnTo>
                    <a:pt x="245" y="823"/>
                  </a:lnTo>
                  <a:lnTo>
                    <a:pt x="317" y="800"/>
                  </a:lnTo>
                  <a:lnTo>
                    <a:pt x="387" y="771"/>
                  </a:lnTo>
                  <a:lnTo>
                    <a:pt x="450" y="740"/>
                  </a:lnTo>
                  <a:lnTo>
                    <a:pt x="511" y="705"/>
                  </a:lnTo>
                  <a:lnTo>
                    <a:pt x="567" y="667"/>
                  </a:lnTo>
                  <a:lnTo>
                    <a:pt x="619" y="626"/>
                  </a:lnTo>
                  <a:lnTo>
                    <a:pt x="666" y="583"/>
                  </a:lnTo>
                  <a:lnTo>
                    <a:pt x="711" y="537"/>
                  </a:lnTo>
                  <a:lnTo>
                    <a:pt x="751" y="489"/>
                  </a:lnTo>
                  <a:lnTo>
                    <a:pt x="787" y="440"/>
                  </a:lnTo>
                  <a:lnTo>
                    <a:pt x="820" y="388"/>
                  </a:lnTo>
                  <a:lnTo>
                    <a:pt x="849" y="334"/>
                  </a:lnTo>
                  <a:lnTo>
                    <a:pt x="875" y="281"/>
                  </a:lnTo>
                  <a:lnTo>
                    <a:pt x="896" y="225"/>
                  </a:lnTo>
                  <a:lnTo>
                    <a:pt x="914" y="169"/>
                  </a:lnTo>
                  <a:lnTo>
                    <a:pt x="931" y="113"/>
                  </a:lnTo>
                  <a:lnTo>
                    <a:pt x="942" y="57"/>
                  </a:lnTo>
                  <a:lnTo>
                    <a:pt x="951"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21">
              <a:extLst>
                <a:ext uri="{FF2B5EF4-FFF2-40B4-BE49-F238E27FC236}">
                  <a16:creationId xmlns:a16="http://schemas.microsoft.com/office/drawing/2014/main" id="{998BE36B-6B20-7B2E-12B6-AF9432EBC613}"/>
                </a:ext>
              </a:extLst>
            </p:cNvPr>
            <p:cNvSpPr>
              <a:spLocks/>
            </p:cNvSpPr>
            <p:nvPr/>
          </p:nvSpPr>
          <p:spPr bwMode="auto">
            <a:xfrm>
              <a:off x="5907088" y="1479549"/>
              <a:ext cx="1177925" cy="1346200"/>
            </a:xfrm>
            <a:custGeom>
              <a:avLst/>
              <a:gdLst>
                <a:gd name="T0" fmla="*/ 0 w 742"/>
                <a:gd name="T1" fmla="*/ 0 h 848"/>
                <a:gd name="T2" fmla="*/ 90 w 742"/>
                <a:gd name="T3" fmla="*/ 4 h 848"/>
                <a:gd name="T4" fmla="*/ 177 w 742"/>
                <a:gd name="T5" fmla="*/ 12 h 848"/>
                <a:gd name="T6" fmla="*/ 261 w 742"/>
                <a:gd name="T7" fmla="*/ 25 h 848"/>
                <a:gd name="T8" fmla="*/ 341 w 742"/>
                <a:gd name="T9" fmla="*/ 43 h 848"/>
                <a:gd name="T10" fmla="*/ 417 w 742"/>
                <a:gd name="T11" fmla="*/ 66 h 848"/>
                <a:gd name="T12" fmla="*/ 490 w 742"/>
                <a:gd name="T13" fmla="*/ 94 h 848"/>
                <a:gd name="T14" fmla="*/ 558 w 742"/>
                <a:gd name="T15" fmla="*/ 125 h 848"/>
                <a:gd name="T16" fmla="*/ 623 w 742"/>
                <a:gd name="T17" fmla="*/ 159 h 848"/>
                <a:gd name="T18" fmla="*/ 684 w 742"/>
                <a:gd name="T19" fmla="*/ 199 h 848"/>
                <a:gd name="T20" fmla="*/ 742 w 742"/>
                <a:gd name="T21" fmla="*/ 243 h 848"/>
                <a:gd name="T22" fmla="*/ 252 w 742"/>
                <a:gd name="T23" fmla="*/ 848 h 848"/>
                <a:gd name="T24" fmla="*/ 218 w 742"/>
                <a:gd name="T25" fmla="*/ 825 h 848"/>
                <a:gd name="T26" fmla="*/ 182 w 742"/>
                <a:gd name="T27" fmla="*/ 805 h 848"/>
                <a:gd name="T28" fmla="*/ 141 w 742"/>
                <a:gd name="T29" fmla="*/ 789 h 848"/>
                <a:gd name="T30" fmla="*/ 98 w 742"/>
                <a:gd name="T31" fmla="*/ 776 h 848"/>
                <a:gd name="T32" fmla="*/ 50 w 742"/>
                <a:gd name="T33" fmla="*/ 769 h 848"/>
                <a:gd name="T34" fmla="*/ 0 w 742"/>
                <a:gd name="T35" fmla="*/ 766 h 848"/>
                <a:gd name="T36" fmla="*/ 0 w 742"/>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848">
                  <a:moveTo>
                    <a:pt x="0" y="0"/>
                  </a:moveTo>
                  <a:lnTo>
                    <a:pt x="90" y="4"/>
                  </a:lnTo>
                  <a:lnTo>
                    <a:pt x="177" y="12"/>
                  </a:lnTo>
                  <a:lnTo>
                    <a:pt x="261" y="25"/>
                  </a:lnTo>
                  <a:lnTo>
                    <a:pt x="341" y="43"/>
                  </a:lnTo>
                  <a:lnTo>
                    <a:pt x="417" y="66"/>
                  </a:lnTo>
                  <a:lnTo>
                    <a:pt x="490" y="94"/>
                  </a:lnTo>
                  <a:lnTo>
                    <a:pt x="558" y="125"/>
                  </a:lnTo>
                  <a:lnTo>
                    <a:pt x="623" y="159"/>
                  </a:lnTo>
                  <a:lnTo>
                    <a:pt x="684" y="199"/>
                  </a:lnTo>
                  <a:lnTo>
                    <a:pt x="742" y="243"/>
                  </a:lnTo>
                  <a:lnTo>
                    <a:pt x="252" y="848"/>
                  </a:lnTo>
                  <a:lnTo>
                    <a:pt x="218" y="825"/>
                  </a:lnTo>
                  <a:lnTo>
                    <a:pt x="182" y="805"/>
                  </a:lnTo>
                  <a:lnTo>
                    <a:pt x="141" y="789"/>
                  </a:lnTo>
                  <a:lnTo>
                    <a:pt x="98" y="776"/>
                  </a:lnTo>
                  <a:lnTo>
                    <a:pt x="50" y="769"/>
                  </a:lnTo>
                  <a:lnTo>
                    <a:pt x="0" y="766"/>
                  </a:lnTo>
                  <a:lnTo>
                    <a:pt x="0"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83">
              <a:extLst>
                <a:ext uri="{FF2B5EF4-FFF2-40B4-BE49-F238E27FC236}">
                  <a16:creationId xmlns:a16="http://schemas.microsoft.com/office/drawing/2014/main" id="{58188A16-828C-016A-7DDB-ABD20700EDDC}"/>
                </a:ext>
              </a:extLst>
            </p:cNvPr>
            <p:cNvSpPr>
              <a:spLocks/>
            </p:cNvSpPr>
            <p:nvPr/>
          </p:nvSpPr>
          <p:spPr bwMode="auto">
            <a:xfrm>
              <a:off x="4365625" y="2135188"/>
              <a:ext cx="3081338" cy="3084512"/>
            </a:xfrm>
            <a:custGeom>
              <a:avLst/>
              <a:gdLst>
                <a:gd name="T0" fmla="*/ 1055 w 1941"/>
                <a:gd name="T1" fmla="*/ 3 h 1943"/>
                <a:gd name="T2" fmla="*/ 1216 w 1941"/>
                <a:gd name="T3" fmla="*/ 31 h 1943"/>
                <a:gd name="T4" fmla="*/ 1367 w 1941"/>
                <a:gd name="T5" fmla="*/ 84 h 1943"/>
                <a:gd name="T6" fmla="*/ 1506 w 1941"/>
                <a:gd name="T7" fmla="*/ 160 h 1943"/>
                <a:gd name="T8" fmla="*/ 1629 w 1941"/>
                <a:gd name="T9" fmla="*/ 257 h 1943"/>
                <a:gd name="T10" fmla="*/ 1735 w 1941"/>
                <a:gd name="T11" fmla="*/ 372 h 1943"/>
                <a:gd name="T12" fmla="*/ 1822 w 1941"/>
                <a:gd name="T13" fmla="*/ 504 h 1943"/>
                <a:gd name="T14" fmla="*/ 1887 w 1941"/>
                <a:gd name="T15" fmla="*/ 649 h 1943"/>
                <a:gd name="T16" fmla="*/ 1928 w 1941"/>
                <a:gd name="T17" fmla="*/ 805 h 1943"/>
                <a:gd name="T18" fmla="*/ 1941 w 1941"/>
                <a:gd name="T19" fmla="*/ 971 h 1943"/>
                <a:gd name="T20" fmla="*/ 1928 w 1941"/>
                <a:gd name="T21" fmla="*/ 1137 h 1943"/>
                <a:gd name="T22" fmla="*/ 1887 w 1941"/>
                <a:gd name="T23" fmla="*/ 1293 h 1943"/>
                <a:gd name="T24" fmla="*/ 1822 w 1941"/>
                <a:gd name="T25" fmla="*/ 1439 h 1943"/>
                <a:gd name="T26" fmla="*/ 1735 w 1941"/>
                <a:gd name="T27" fmla="*/ 1570 h 1943"/>
                <a:gd name="T28" fmla="*/ 1629 w 1941"/>
                <a:gd name="T29" fmla="*/ 1684 h 1943"/>
                <a:gd name="T30" fmla="*/ 1506 w 1941"/>
                <a:gd name="T31" fmla="*/ 1782 h 1943"/>
                <a:gd name="T32" fmla="*/ 1367 w 1941"/>
                <a:gd name="T33" fmla="*/ 1858 h 1943"/>
                <a:gd name="T34" fmla="*/ 1216 w 1941"/>
                <a:gd name="T35" fmla="*/ 1912 h 1943"/>
                <a:gd name="T36" fmla="*/ 1055 w 1941"/>
                <a:gd name="T37" fmla="*/ 1939 h 1943"/>
                <a:gd name="T38" fmla="*/ 886 w 1941"/>
                <a:gd name="T39" fmla="*/ 1939 h 1943"/>
                <a:gd name="T40" fmla="*/ 725 w 1941"/>
                <a:gd name="T41" fmla="*/ 1912 h 1943"/>
                <a:gd name="T42" fmla="*/ 574 w 1941"/>
                <a:gd name="T43" fmla="*/ 1858 h 1943"/>
                <a:gd name="T44" fmla="*/ 435 w 1941"/>
                <a:gd name="T45" fmla="*/ 1782 h 1943"/>
                <a:gd name="T46" fmla="*/ 312 w 1941"/>
                <a:gd name="T47" fmla="*/ 1684 h 1943"/>
                <a:gd name="T48" fmla="*/ 206 w 1941"/>
                <a:gd name="T49" fmla="*/ 1570 h 1943"/>
                <a:gd name="T50" fmla="*/ 119 w 1941"/>
                <a:gd name="T51" fmla="*/ 1439 h 1943"/>
                <a:gd name="T52" fmla="*/ 54 w 1941"/>
                <a:gd name="T53" fmla="*/ 1293 h 1943"/>
                <a:gd name="T54" fmla="*/ 13 w 1941"/>
                <a:gd name="T55" fmla="*/ 1137 h 1943"/>
                <a:gd name="T56" fmla="*/ 0 w 1941"/>
                <a:gd name="T57" fmla="*/ 971 h 1943"/>
                <a:gd name="T58" fmla="*/ 13 w 1941"/>
                <a:gd name="T59" fmla="*/ 805 h 1943"/>
                <a:gd name="T60" fmla="*/ 54 w 1941"/>
                <a:gd name="T61" fmla="*/ 649 h 1943"/>
                <a:gd name="T62" fmla="*/ 119 w 1941"/>
                <a:gd name="T63" fmla="*/ 504 h 1943"/>
                <a:gd name="T64" fmla="*/ 206 w 1941"/>
                <a:gd name="T65" fmla="*/ 372 h 1943"/>
                <a:gd name="T66" fmla="*/ 312 w 1941"/>
                <a:gd name="T67" fmla="*/ 257 h 1943"/>
                <a:gd name="T68" fmla="*/ 435 w 1941"/>
                <a:gd name="T69" fmla="*/ 160 h 1943"/>
                <a:gd name="T70" fmla="*/ 574 w 1941"/>
                <a:gd name="T71" fmla="*/ 84 h 1943"/>
                <a:gd name="T72" fmla="*/ 725 w 1941"/>
                <a:gd name="T73" fmla="*/ 31 h 1943"/>
                <a:gd name="T74" fmla="*/ 886 w 1941"/>
                <a:gd name="T75" fmla="*/ 3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1" h="1943">
                  <a:moveTo>
                    <a:pt x="971" y="0"/>
                  </a:moveTo>
                  <a:lnTo>
                    <a:pt x="1055" y="3"/>
                  </a:lnTo>
                  <a:lnTo>
                    <a:pt x="1136" y="13"/>
                  </a:lnTo>
                  <a:lnTo>
                    <a:pt x="1216" y="31"/>
                  </a:lnTo>
                  <a:lnTo>
                    <a:pt x="1293" y="54"/>
                  </a:lnTo>
                  <a:lnTo>
                    <a:pt x="1367" y="84"/>
                  </a:lnTo>
                  <a:lnTo>
                    <a:pt x="1437" y="119"/>
                  </a:lnTo>
                  <a:lnTo>
                    <a:pt x="1506" y="160"/>
                  </a:lnTo>
                  <a:lnTo>
                    <a:pt x="1569" y="206"/>
                  </a:lnTo>
                  <a:lnTo>
                    <a:pt x="1629" y="257"/>
                  </a:lnTo>
                  <a:lnTo>
                    <a:pt x="1684" y="313"/>
                  </a:lnTo>
                  <a:lnTo>
                    <a:pt x="1735" y="372"/>
                  </a:lnTo>
                  <a:lnTo>
                    <a:pt x="1781" y="435"/>
                  </a:lnTo>
                  <a:lnTo>
                    <a:pt x="1822" y="504"/>
                  </a:lnTo>
                  <a:lnTo>
                    <a:pt x="1858" y="574"/>
                  </a:lnTo>
                  <a:lnTo>
                    <a:pt x="1887" y="649"/>
                  </a:lnTo>
                  <a:lnTo>
                    <a:pt x="1910" y="726"/>
                  </a:lnTo>
                  <a:lnTo>
                    <a:pt x="1928" y="805"/>
                  </a:lnTo>
                  <a:lnTo>
                    <a:pt x="1939" y="887"/>
                  </a:lnTo>
                  <a:lnTo>
                    <a:pt x="1941" y="971"/>
                  </a:lnTo>
                  <a:lnTo>
                    <a:pt x="1939" y="1055"/>
                  </a:lnTo>
                  <a:lnTo>
                    <a:pt x="1928" y="1137"/>
                  </a:lnTo>
                  <a:lnTo>
                    <a:pt x="1910" y="1216"/>
                  </a:lnTo>
                  <a:lnTo>
                    <a:pt x="1887" y="1293"/>
                  </a:lnTo>
                  <a:lnTo>
                    <a:pt x="1858" y="1368"/>
                  </a:lnTo>
                  <a:lnTo>
                    <a:pt x="1822" y="1439"/>
                  </a:lnTo>
                  <a:lnTo>
                    <a:pt x="1781" y="1506"/>
                  </a:lnTo>
                  <a:lnTo>
                    <a:pt x="1735" y="1570"/>
                  </a:lnTo>
                  <a:lnTo>
                    <a:pt x="1684" y="1630"/>
                  </a:lnTo>
                  <a:lnTo>
                    <a:pt x="1629" y="1684"/>
                  </a:lnTo>
                  <a:lnTo>
                    <a:pt x="1569" y="1735"/>
                  </a:lnTo>
                  <a:lnTo>
                    <a:pt x="1506" y="1782"/>
                  </a:lnTo>
                  <a:lnTo>
                    <a:pt x="1437" y="1822"/>
                  </a:lnTo>
                  <a:lnTo>
                    <a:pt x="1367" y="1858"/>
                  </a:lnTo>
                  <a:lnTo>
                    <a:pt x="1293" y="1888"/>
                  </a:lnTo>
                  <a:lnTo>
                    <a:pt x="1216" y="1912"/>
                  </a:lnTo>
                  <a:lnTo>
                    <a:pt x="1136" y="1928"/>
                  </a:lnTo>
                  <a:lnTo>
                    <a:pt x="1055" y="1939"/>
                  </a:lnTo>
                  <a:lnTo>
                    <a:pt x="971" y="1943"/>
                  </a:lnTo>
                  <a:lnTo>
                    <a:pt x="886" y="1939"/>
                  </a:lnTo>
                  <a:lnTo>
                    <a:pt x="805" y="1928"/>
                  </a:lnTo>
                  <a:lnTo>
                    <a:pt x="725" y="1912"/>
                  </a:lnTo>
                  <a:lnTo>
                    <a:pt x="648" y="1888"/>
                  </a:lnTo>
                  <a:lnTo>
                    <a:pt x="574" y="1858"/>
                  </a:lnTo>
                  <a:lnTo>
                    <a:pt x="504" y="1822"/>
                  </a:lnTo>
                  <a:lnTo>
                    <a:pt x="435" y="1782"/>
                  </a:lnTo>
                  <a:lnTo>
                    <a:pt x="372" y="1735"/>
                  </a:lnTo>
                  <a:lnTo>
                    <a:pt x="312" y="1684"/>
                  </a:lnTo>
                  <a:lnTo>
                    <a:pt x="257" y="1630"/>
                  </a:lnTo>
                  <a:lnTo>
                    <a:pt x="206" y="1570"/>
                  </a:lnTo>
                  <a:lnTo>
                    <a:pt x="160" y="1506"/>
                  </a:lnTo>
                  <a:lnTo>
                    <a:pt x="119" y="1439"/>
                  </a:lnTo>
                  <a:lnTo>
                    <a:pt x="83" y="1368"/>
                  </a:lnTo>
                  <a:lnTo>
                    <a:pt x="54" y="1293"/>
                  </a:lnTo>
                  <a:lnTo>
                    <a:pt x="31" y="1216"/>
                  </a:lnTo>
                  <a:lnTo>
                    <a:pt x="13" y="1137"/>
                  </a:lnTo>
                  <a:lnTo>
                    <a:pt x="2" y="1055"/>
                  </a:lnTo>
                  <a:lnTo>
                    <a:pt x="0" y="971"/>
                  </a:lnTo>
                  <a:lnTo>
                    <a:pt x="2" y="887"/>
                  </a:lnTo>
                  <a:lnTo>
                    <a:pt x="13" y="805"/>
                  </a:lnTo>
                  <a:lnTo>
                    <a:pt x="31" y="726"/>
                  </a:lnTo>
                  <a:lnTo>
                    <a:pt x="54" y="649"/>
                  </a:lnTo>
                  <a:lnTo>
                    <a:pt x="83" y="574"/>
                  </a:lnTo>
                  <a:lnTo>
                    <a:pt x="119" y="504"/>
                  </a:lnTo>
                  <a:lnTo>
                    <a:pt x="160" y="435"/>
                  </a:lnTo>
                  <a:lnTo>
                    <a:pt x="206" y="372"/>
                  </a:lnTo>
                  <a:lnTo>
                    <a:pt x="257" y="313"/>
                  </a:lnTo>
                  <a:lnTo>
                    <a:pt x="312" y="257"/>
                  </a:lnTo>
                  <a:lnTo>
                    <a:pt x="372" y="206"/>
                  </a:lnTo>
                  <a:lnTo>
                    <a:pt x="435" y="160"/>
                  </a:lnTo>
                  <a:lnTo>
                    <a:pt x="504" y="119"/>
                  </a:lnTo>
                  <a:lnTo>
                    <a:pt x="574" y="84"/>
                  </a:lnTo>
                  <a:lnTo>
                    <a:pt x="648" y="54"/>
                  </a:lnTo>
                  <a:lnTo>
                    <a:pt x="725" y="31"/>
                  </a:lnTo>
                  <a:lnTo>
                    <a:pt x="805" y="13"/>
                  </a:lnTo>
                  <a:lnTo>
                    <a:pt x="886" y="3"/>
                  </a:lnTo>
                  <a:lnTo>
                    <a:pt x="971" y="0"/>
                  </a:lnTo>
                  <a:close/>
                </a:path>
              </a:pathLst>
            </a:custGeom>
            <a:solidFill>
              <a:schemeClr val="accent1"/>
            </a:solid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 name="Group 16">
            <a:extLst>
              <a:ext uri="{FF2B5EF4-FFF2-40B4-BE49-F238E27FC236}">
                <a16:creationId xmlns:a16="http://schemas.microsoft.com/office/drawing/2014/main" id="{50D4D780-17C0-C4A7-676C-60F854DE30A6}"/>
              </a:ext>
            </a:extLst>
          </p:cNvPr>
          <p:cNvGrpSpPr/>
          <p:nvPr/>
        </p:nvGrpSpPr>
        <p:grpSpPr>
          <a:xfrm>
            <a:off x="4279445" y="3198969"/>
            <a:ext cx="3633112" cy="738664"/>
            <a:chOff x="592428" y="600007"/>
            <a:chExt cx="3940935" cy="738664"/>
          </a:xfrm>
        </p:grpSpPr>
        <p:sp>
          <p:nvSpPr>
            <p:cNvPr id="18" name="TextBox 17">
              <a:extLst>
                <a:ext uri="{FF2B5EF4-FFF2-40B4-BE49-F238E27FC236}">
                  <a16:creationId xmlns:a16="http://schemas.microsoft.com/office/drawing/2014/main" id="{0B1B5AE3-AE87-6713-DA83-1DCF0902245D}"/>
                </a:ext>
              </a:extLst>
            </p:cNvPr>
            <p:cNvSpPr txBox="1"/>
            <p:nvPr/>
          </p:nvSpPr>
          <p:spPr>
            <a:xfrm>
              <a:off x="592428" y="600007"/>
              <a:ext cx="3940935" cy="584775"/>
            </a:xfrm>
            <a:prstGeom prst="rect">
              <a:avLst/>
            </a:prstGeom>
            <a:noFill/>
          </p:spPr>
          <p:txBody>
            <a:bodyPr wrap="square" rtlCol="0">
              <a:spAutoFit/>
            </a:bodyPr>
            <a:lstStyle/>
            <a:p>
              <a:pPr algn="ctr"/>
              <a:r>
                <a:rPr lang="fa-IR" sz="3200" dirty="0">
                  <a:solidFill>
                    <a:schemeClr val="bg1"/>
                  </a:solidFill>
                  <a:latin typeface="Bebas Neue" panose="020B0606020202050201" pitchFamily="34" charset="0"/>
                  <a:cs typeface="B Titr" panose="00000700000000000000" pitchFamily="2" charset="-78"/>
                </a:rPr>
                <a:t>خودرو</a:t>
              </a:r>
              <a:endParaRPr lang="en-US" sz="3200" dirty="0">
                <a:solidFill>
                  <a:schemeClr val="bg1"/>
                </a:solidFill>
                <a:latin typeface="Bebas Neue" panose="020B0606020202050201" pitchFamily="34" charset="0"/>
                <a:cs typeface="B Titr" panose="00000700000000000000" pitchFamily="2" charset="-78"/>
              </a:endParaRPr>
            </a:p>
          </p:txBody>
        </p:sp>
        <p:sp>
          <p:nvSpPr>
            <p:cNvPr id="19" name="Rectangle 18">
              <a:extLst>
                <a:ext uri="{FF2B5EF4-FFF2-40B4-BE49-F238E27FC236}">
                  <a16:creationId xmlns:a16="http://schemas.microsoft.com/office/drawing/2014/main" id="{A6D316B6-04F9-C678-4CB9-167A71665C38}"/>
                </a:ext>
              </a:extLst>
            </p:cNvPr>
            <p:cNvSpPr/>
            <p:nvPr/>
          </p:nvSpPr>
          <p:spPr>
            <a:xfrm>
              <a:off x="592428" y="1030894"/>
              <a:ext cx="3940935" cy="307777"/>
            </a:xfrm>
            <a:prstGeom prst="rect">
              <a:avLst/>
            </a:prstGeom>
          </p:spPr>
          <p:txBody>
            <a:bodyPr wrap="square">
              <a:spAutoFit/>
            </a:bodyPr>
            <a:lstStyle/>
            <a:p>
              <a:pPr algn="ctr"/>
              <a:endParaRPr lang="en-US" sz="1400" b="0" i="0" dirty="0">
                <a:solidFill>
                  <a:schemeClr val="bg1"/>
                </a:solidFill>
                <a:effectLst/>
              </a:endParaRPr>
            </a:p>
          </p:txBody>
        </p:sp>
      </p:grpSp>
      <p:pic>
        <p:nvPicPr>
          <p:cNvPr id="20" name="Picture 19">
            <a:extLst>
              <a:ext uri="{FF2B5EF4-FFF2-40B4-BE49-F238E27FC236}">
                <a16:creationId xmlns:a16="http://schemas.microsoft.com/office/drawing/2014/main" id="{2818E189-D12E-27C1-9382-3F4F816C9F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3027" y="1965121"/>
            <a:ext cx="304800" cy="304800"/>
          </a:xfrm>
          <a:prstGeom prst="rect">
            <a:avLst/>
          </a:prstGeom>
        </p:spPr>
      </p:pic>
      <p:pic>
        <p:nvPicPr>
          <p:cNvPr id="23" name="Picture 22">
            <a:extLst>
              <a:ext uri="{FF2B5EF4-FFF2-40B4-BE49-F238E27FC236}">
                <a16:creationId xmlns:a16="http://schemas.microsoft.com/office/drawing/2014/main" id="{D4623F0F-74E7-ABCB-A36B-C641F9487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3841" y="3586824"/>
            <a:ext cx="304800" cy="304800"/>
          </a:xfrm>
          <a:prstGeom prst="rect">
            <a:avLst/>
          </a:prstGeom>
        </p:spPr>
      </p:pic>
      <p:sp>
        <p:nvSpPr>
          <p:cNvPr id="27" name="TextBox 26">
            <a:extLst>
              <a:ext uri="{FF2B5EF4-FFF2-40B4-BE49-F238E27FC236}">
                <a16:creationId xmlns:a16="http://schemas.microsoft.com/office/drawing/2014/main" id="{2CD6A6C2-2F68-94CC-3CA1-49FD98892977}"/>
              </a:ext>
            </a:extLst>
          </p:cNvPr>
          <p:cNvSpPr txBox="1"/>
          <p:nvPr/>
        </p:nvSpPr>
        <p:spPr>
          <a:xfrm>
            <a:off x="8558863" y="2252648"/>
            <a:ext cx="3199925" cy="400110"/>
          </a:xfrm>
          <a:prstGeom prst="rect">
            <a:avLst/>
          </a:prstGeom>
          <a:noFill/>
        </p:spPr>
        <p:txBody>
          <a:bodyPr wrap="square" rtlCol="0">
            <a:spAutoFit/>
          </a:bodyPr>
          <a:lstStyle/>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ضعف ایمنی در صنعت خودرو</a:t>
            </a:r>
            <a:endParaRPr lang="en-US" sz="2800" b="1" dirty="0">
              <a:effectLst/>
              <a:cs typeface="B Nazanin" panose="00000400000000000000" pitchFamily="2" charset="-78"/>
            </a:endParaRPr>
          </a:p>
        </p:txBody>
      </p:sp>
      <p:sp>
        <p:nvSpPr>
          <p:cNvPr id="29" name="TextBox 28">
            <a:extLst>
              <a:ext uri="{FF2B5EF4-FFF2-40B4-BE49-F238E27FC236}">
                <a16:creationId xmlns:a16="http://schemas.microsoft.com/office/drawing/2014/main" id="{A1F6FADF-CA8F-303E-AD4F-03622FE7F0DB}"/>
              </a:ext>
            </a:extLst>
          </p:cNvPr>
          <p:cNvSpPr txBox="1"/>
          <p:nvPr/>
        </p:nvSpPr>
        <p:spPr>
          <a:xfrm>
            <a:off x="8261424" y="3542156"/>
            <a:ext cx="4374895" cy="707886"/>
          </a:xfrm>
          <a:prstGeom prst="rect">
            <a:avLst/>
          </a:prstGeom>
          <a:noFill/>
        </p:spPr>
        <p:txBody>
          <a:bodyPr wrap="square" rtlCol="0">
            <a:spAutoFit/>
          </a:bodyPr>
          <a:lstStyle/>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نارضایتی عمومی مردم از وضعیت</a:t>
            </a:r>
          </a:p>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 خودرو در کشور</a:t>
            </a:r>
            <a:endParaRPr lang="en-US" sz="2800" b="1" dirty="0">
              <a:effectLst/>
              <a:cs typeface="B Nazanin" panose="00000400000000000000" pitchFamily="2" charset="-78"/>
            </a:endParaRPr>
          </a:p>
        </p:txBody>
      </p:sp>
      <p:sp>
        <p:nvSpPr>
          <p:cNvPr id="30" name="TextBox 29">
            <a:extLst>
              <a:ext uri="{FF2B5EF4-FFF2-40B4-BE49-F238E27FC236}">
                <a16:creationId xmlns:a16="http://schemas.microsoft.com/office/drawing/2014/main" id="{1565086D-D61F-01CD-B937-C47E64242A22}"/>
              </a:ext>
            </a:extLst>
          </p:cNvPr>
          <p:cNvSpPr txBox="1"/>
          <p:nvPr/>
        </p:nvSpPr>
        <p:spPr>
          <a:xfrm>
            <a:off x="657248" y="3511890"/>
            <a:ext cx="2328445" cy="400110"/>
          </a:xfrm>
          <a:prstGeom prst="rect">
            <a:avLst/>
          </a:prstGeom>
          <a:noFill/>
        </p:spPr>
        <p:txBody>
          <a:bodyPr wrap="square" rtlCol="0">
            <a:spAutoFit/>
          </a:bodyPr>
          <a:lstStyle/>
          <a:p>
            <a:pPr marL="0" algn="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مقیاس و میزان تولید</a:t>
            </a: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sp>
        <p:nvSpPr>
          <p:cNvPr id="31" name="TextBox 30">
            <a:extLst>
              <a:ext uri="{FF2B5EF4-FFF2-40B4-BE49-F238E27FC236}">
                <a16:creationId xmlns:a16="http://schemas.microsoft.com/office/drawing/2014/main" id="{B17A7F50-1D8E-4FFC-87D6-D9040E4BE40E}"/>
              </a:ext>
            </a:extLst>
          </p:cNvPr>
          <p:cNvSpPr txBox="1"/>
          <p:nvPr/>
        </p:nvSpPr>
        <p:spPr>
          <a:xfrm>
            <a:off x="8759317" y="4984223"/>
            <a:ext cx="2992612" cy="707886"/>
          </a:xfrm>
          <a:prstGeom prst="rect">
            <a:avLst/>
          </a:prstGeom>
          <a:noFill/>
        </p:spPr>
        <p:txBody>
          <a:bodyPr wrap="square" rtlCol="0">
            <a:spAutoFit/>
          </a:bodyPr>
          <a:lstStyle/>
          <a:p>
            <a:pPr marL="0" algn="r" rtl="0" eaLnBrk="1" latinLnBrk="0" hangingPunct="1">
              <a:spcBef>
                <a:spcPts val="0"/>
              </a:spcBef>
              <a:spcAft>
                <a:spcPts val="0"/>
              </a:spcAft>
            </a:pPr>
            <a:endParaRPr lang="en-US" sz="2000" b="1" dirty="0">
              <a:effectLst/>
              <a:cs typeface="B Nazanin" panose="00000400000000000000" pitchFamily="2" charset="-78"/>
            </a:endParaRPr>
          </a:p>
          <a:p>
            <a:pPr marL="0" algn="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نحوه تخصیص عادلانه خودرو</a:t>
            </a:r>
            <a:endParaRPr lang="en-US" sz="2800" b="1" dirty="0">
              <a:effectLst/>
              <a:cs typeface="B Nazanin" panose="00000400000000000000" pitchFamily="2" charset="-78"/>
            </a:endParaRPr>
          </a:p>
        </p:txBody>
      </p:sp>
      <p:sp>
        <p:nvSpPr>
          <p:cNvPr id="32" name="TextBox 31">
            <a:extLst>
              <a:ext uri="{FF2B5EF4-FFF2-40B4-BE49-F238E27FC236}">
                <a16:creationId xmlns:a16="http://schemas.microsoft.com/office/drawing/2014/main" id="{1FDD8E20-CB20-5A66-0C71-EA77579C80DC}"/>
              </a:ext>
            </a:extLst>
          </p:cNvPr>
          <p:cNvSpPr txBox="1"/>
          <p:nvPr/>
        </p:nvSpPr>
        <p:spPr>
          <a:xfrm>
            <a:off x="-308584" y="5203377"/>
            <a:ext cx="4173621" cy="707886"/>
          </a:xfrm>
          <a:prstGeom prst="rect">
            <a:avLst/>
          </a:prstGeom>
          <a:noFill/>
        </p:spPr>
        <p:txBody>
          <a:bodyPr wrap="square" rtlCol="0">
            <a:spAutoFit/>
          </a:bodyPr>
          <a:lstStyle/>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بهره وری صنعت و نیروی کار </a:t>
            </a:r>
          </a:p>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خودروسازی</a:t>
            </a: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sp>
        <p:nvSpPr>
          <p:cNvPr id="33" name="TextBox 32">
            <a:extLst>
              <a:ext uri="{FF2B5EF4-FFF2-40B4-BE49-F238E27FC236}">
                <a16:creationId xmlns:a16="http://schemas.microsoft.com/office/drawing/2014/main" id="{12D2108E-F18A-98E5-F82C-24881B1DDF4A}"/>
              </a:ext>
            </a:extLst>
          </p:cNvPr>
          <p:cNvSpPr txBox="1"/>
          <p:nvPr/>
        </p:nvSpPr>
        <p:spPr>
          <a:xfrm>
            <a:off x="-7476" y="2100499"/>
            <a:ext cx="4551733" cy="707886"/>
          </a:xfrm>
          <a:prstGeom prst="rect">
            <a:avLst/>
          </a:prstGeom>
          <a:noFill/>
        </p:spPr>
        <p:txBody>
          <a:bodyPr wrap="square" rtlCol="0">
            <a:spAutoFit/>
          </a:bodyPr>
          <a:lstStyle/>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عدم هماهنگی عرضه و تقاضا </a:t>
            </a:r>
          </a:p>
          <a:p>
            <a:pPr marL="0" algn="ctr" rtl="0" eaLnBrk="1" latinLnBrk="0" hangingPunct="1">
              <a:spcBef>
                <a:spcPts val="0"/>
              </a:spcBef>
              <a:spcAft>
                <a:spcPts val="0"/>
              </a:spcAft>
            </a:pPr>
            <a:r>
              <a:rPr lang="fa-IR" sz="2000" b="1" kern="1200" dirty="0">
                <a:solidFill>
                  <a:srgbClr val="222A35"/>
                </a:solidFill>
                <a:effectLst/>
                <a:latin typeface="Bebas Neue" panose="020B0606020202050201" pitchFamily="34" charset="0"/>
                <a:cs typeface="B Nazanin" panose="00000400000000000000" pitchFamily="2" charset="-78"/>
              </a:rPr>
              <a:t>و تقاضای انباشته</a:t>
            </a:r>
            <a:endParaRPr lang="en-US" sz="2000" b="1" dirty="0">
              <a:effectLst/>
              <a:cs typeface="B Nazanin" panose="00000400000000000000" pitchFamily="2" charset="-78"/>
            </a:endParaRPr>
          </a:p>
        </p:txBody>
      </p:sp>
      <p:pic>
        <p:nvPicPr>
          <p:cNvPr id="39" name="Picture 38">
            <a:extLst>
              <a:ext uri="{FF2B5EF4-FFF2-40B4-BE49-F238E27FC236}">
                <a16:creationId xmlns:a16="http://schemas.microsoft.com/office/drawing/2014/main" id="{8EF06AB2-5DF9-D54C-F0F8-9035C6E93B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5877" y="4959009"/>
            <a:ext cx="390411" cy="390411"/>
          </a:xfrm>
          <a:prstGeom prst="rect">
            <a:avLst/>
          </a:prstGeom>
        </p:spPr>
      </p:pic>
      <p:pic>
        <p:nvPicPr>
          <p:cNvPr id="40" name="Picture 39">
            <a:extLst>
              <a:ext uri="{FF2B5EF4-FFF2-40B4-BE49-F238E27FC236}">
                <a16:creationId xmlns:a16="http://schemas.microsoft.com/office/drawing/2014/main" id="{7B2E8B9A-C854-5C75-B7FD-7FA9C712F1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3826" y="2383219"/>
            <a:ext cx="430736" cy="430736"/>
          </a:xfrm>
          <a:prstGeom prst="rect">
            <a:avLst/>
          </a:prstGeom>
        </p:spPr>
      </p:pic>
      <p:pic>
        <p:nvPicPr>
          <p:cNvPr id="41" name="Picture 40">
            <a:extLst>
              <a:ext uri="{FF2B5EF4-FFF2-40B4-BE49-F238E27FC236}">
                <a16:creationId xmlns:a16="http://schemas.microsoft.com/office/drawing/2014/main" id="{CDD0DE82-50A8-E030-2454-D4F020CF9C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30949" y="2537184"/>
            <a:ext cx="271320" cy="271320"/>
          </a:xfrm>
          <a:prstGeom prst="rect">
            <a:avLst/>
          </a:prstGeom>
        </p:spPr>
      </p:pic>
      <p:pic>
        <p:nvPicPr>
          <p:cNvPr id="42" name="Picture 41">
            <a:extLst>
              <a:ext uri="{FF2B5EF4-FFF2-40B4-BE49-F238E27FC236}">
                <a16:creationId xmlns:a16="http://schemas.microsoft.com/office/drawing/2014/main" id="{DE50B4A9-BEF3-3027-964A-2301F00D48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61088" y="3585693"/>
            <a:ext cx="304639" cy="304639"/>
          </a:xfrm>
          <a:prstGeom prst="rect">
            <a:avLst/>
          </a:prstGeom>
        </p:spPr>
      </p:pic>
      <p:pic>
        <p:nvPicPr>
          <p:cNvPr id="43" name="Picture 42">
            <a:extLst>
              <a:ext uri="{FF2B5EF4-FFF2-40B4-BE49-F238E27FC236}">
                <a16:creationId xmlns:a16="http://schemas.microsoft.com/office/drawing/2014/main" id="{BC696DD8-401F-EADA-82BC-58C495EDF3C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25710" y="5020449"/>
            <a:ext cx="331197" cy="331197"/>
          </a:xfrm>
          <a:prstGeom prst="rect">
            <a:avLst/>
          </a:prstGeom>
        </p:spPr>
      </p:pic>
      <p:pic>
        <p:nvPicPr>
          <p:cNvPr id="44" name="Picture 43">
            <a:extLst>
              <a:ext uri="{FF2B5EF4-FFF2-40B4-BE49-F238E27FC236}">
                <a16:creationId xmlns:a16="http://schemas.microsoft.com/office/drawing/2014/main" id="{C0179E4C-B1E8-0C07-6BD3-11355152995F}"/>
              </a:ext>
            </a:extLst>
          </p:cNvPr>
          <p:cNvPicPr>
            <a:picLocks noChangeAspect="1"/>
          </p:cNvPicPr>
          <p:nvPr/>
        </p:nvPicPr>
        <p:blipFill>
          <a:blip r:embed="rId9"/>
          <a:stretch>
            <a:fillRect/>
          </a:stretch>
        </p:blipFill>
        <p:spPr>
          <a:xfrm>
            <a:off x="845549" y="858575"/>
            <a:ext cx="897839" cy="897839"/>
          </a:xfrm>
          <a:prstGeom prst="rect">
            <a:avLst/>
          </a:prstGeom>
        </p:spPr>
      </p:pic>
      <p:pic>
        <p:nvPicPr>
          <p:cNvPr id="3" name="Picture 2">
            <a:extLst>
              <a:ext uri="{FF2B5EF4-FFF2-40B4-BE49-F238E27FC236}">
                <a16:creationId xmlns:a16="http://schemas.microsoft.com/office/drawing/2014/main" id="{F3DEB185-802C-8C54-C425-8B8F11F7C9C2}"/>
              </a:ext>
            </a:extLst>
          </p:cNvPr>
          <p:cNvPicPr>
            <a:picLocks noChangeAspect="1"/>
          </p:cNvPicPr>
          <p:nvPr/>
        </p:nvPicPr>
        <p:blipFill>
          <a:blip r:embed="rId10"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286383" y="3976102"/>
            <a:ext cx="1729590" cy="881594"/>
          </a:xfrm>
          <a:prstGeom prst="rect">
            <a:avLst/>
          </a:prstGeom>
        </p:spPr>
      </p:pic>
      <p:sp>
        <p:nvSpPr>
          <p:cNvPr id="21" name="Rectangle 20">
            <a:extLst>
              <a:ext uri="{FF2B5EF4-FFF2-40B4-BE49-F238E27FC236}">
                <a16:creationId xmlns:a16="http://schemas.microsoft.com/office/drawing/2014/main" id="{45EBC2DE-7CE7-7456-B1A4-1ED88730630D}"/>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F17CFAF-5519-1124-8208-825A8F6C6CA8}"/>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FBBF8D1-25B4-D7DA-6527-D2C70CB1D4E9}"/>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179723" y="492061"/>
            <a:ext cx="1832554" cy="584775"/>
          </a:xfrm>
          <a:prstGeom prst="rect">
            <a:avLst/>
          </a:prstGeom>
        </p:spPr>
        <p:txBody>
          <a:bodyPr wrap="none">
            <a:spAutoFit/>
          </a:bodyPr>
          <a:lstStyle/>
          <a:p>
            <a:pPr algn="ctr" rtl="1"/>
            <a:r>
              <a:rPr lang="fa-IR" sz="3200" dirty="0">
                <a:solidFill>
                  <a:srgbClr val="335B74">
                    <a:lumMod val="50000"/>
                  </a:srgbClr>
                </a:solidFill>
                <a:latin typeface="Bebas Neue" panose="020B0606020202050201" pitchFamily="34" charset="0"/>
                <a:cs typeface="B Titr" panose="00000700000000000000" pitchFamily="2" charset="-78"/>
              </a:rPr>
              <a:t>نظام مسائل</a:t>
            </a:r>
            <a:endParaRPr lang="fa-IR" dirty="0">
              <a:cs typeface="B Titr" panose="00000700000000000000" pitchFamily="2" charset="-78"/>
            </a:endParaRPr>
          </a:p>
        </p:txBody>
      </p:sp>
      <p:sp>
        <p:nvSpPr>
          <p:cNvPr id="2" name="Rectangle 1">
            <a:extLst>
              <a:ext uri="{FF2B5EF4-FFF2-40B4-BE49-F238E27FC236}">
                <a16:creationId xmlns:a16="http://schemas.microsoft.com/office/drawing/2014/main" id="{A2BE973B-7CBA-A4D4-949E-7DE7A2EEC068}"/>
              </a:ext>
            </a:extLst>
          </p:cNvPr>
          <p:cNvSpPr/>
          <p:nvPr/>
        </p:nvSpPr>
        <p:spPr>
          <a:xfrm>
            <a:off x="5127809" y="1185870"/>
            <a:ext cx="1936377" cy="703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369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mph" presetSubtype="0" fill="hold" grpId="0" nodeType="clickEffect">
                                  <p:stCondLst>
                                    <p:cond delay="0"/>
                                  </p:stCondLst>
                                  <p:iterate type="lt">
                                    <p:tmPct val="4000"/>
                                  </p:iterate>
                                  <p:childTnLst>
                                    <p:set>
                                      <p:cBhvr override="childStyle">
                                        <p:cTn id="11" dur="500" fill="hold"/>
                                        <p:tgtEl>
                                          <p:spTgt spid="33"/>
                                        </p:tgtEl>
                                        <p:attrNameLst>
                                          <p:attrName>style.color</p:attrName>
                                        </p:attrNameLst>
                                      </p:cBhvr>
                                      <p:to>
                                        <p:clrVal>
                                          <a:schemeClr val="accent2"/>
                                        </p:clrVal>
                                      </p:to>
                                    </p:set>
                                    <p:set>
                                      <p:cBhvr>
                                        <p:cTn id="12" dur="500" fill="hold"/>
                                        <p:tgtEl>
                                          <p:spTgt spid="33"/>
                                        </p:tgtEl>
                                        <p:attrNameLst>
                                          <p:attrName>fillcolor</p:attrName>
                                        </p:attrNameLst>
                                      </p:cBhvr>
                                      <p:to>
                                        <p:clrVal>
                                          <a:schemeClr val="accent2"/>
                                        </p:clrVal>
                                      </p:to>
                                    </p:set>
                                    <p:set>
                                      <p:cBhvr>
                                        <p:cTn id="13" dur="500" fill="hold"/>
                                        <p:tgtEl>
                                          <p:spTgt spid="33"/>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6" presetClass="emph" presetSubtype="0" fill="hold" grpId="0" nodeType="clickEffect">
                                  <p:stCondLst>
                                    <p:cond delay="0"/>
                                  </p:stCondLst>
                                  <p:iterate type="lt">
                                    <p:tmPct val="4000"/>
                                  </p:iterate>
                                  <p:childTnLst>
                                    <p:set>
                                      <p:cBhvr override="childStyle">
                                        <p:cTn id="17" dur="500" fill="hold"/>
                                        <p:tgtEl>
                                          <p:spTgt spid="27"/>
                                        </p:tgtEl>
                                        <p:attrNameLst>
                                          <p:attrName>style.color</p:attrName>
                                        </p:attrNameLst>
                                      </p:cBhvr>
                                      <p:to>
                                        <p:clrVal>
                                          <a:schemeClr val="accent2"/>
                                        </p:clrVal>
                                      </p:to>
                                    </p:set>
                                    <p:set>
                                      <p:cBhvr>
                                        <p:cTn id="18" dur="500" fill="hold"/>
                                        <p:tgtEl>
                                          <p:spTgt spid="27"/>
                                        </p:tgtEl>
                                        <p:attrNameLst>
                                          <p:attrName>fillcolor</p:attrName>
                                        </p:attrNameLst>
                                      </p:cBhvr>
                                      <p:to>
                                        <p:clrVal>
                                          <a:schemeClr val="accent2"/>
                                        </p:clrVal>
                                      </p:to>
                                    </p:set>
                                    <p:set>
                                      <p:cBhvr>
                                        <p:cTn id="19" dur="500" fill="hold"/>
                                        <p:tgtEl>
                                          <p:spTgt spid="27"/>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16" presetClass="emph" presetSubtype="0" fill="hold" grpId="0" nodeType="clickEffect">
                                  <p:stCondLst>
                                    <p:cond delay="0"/>
                                  </p:stCondLst>
                                  <p:iterate type="lt">
                                    <p:tmPct val="4000"/>
                                  </p:iterate>
                                  <p:childTnLst>
                                    <p:set>
                                      <p:cBhvr override="childStyle">
                                        <p:cTn id="23" dur="500" fill="hold"/>
                                        <p:tgtEl>
                                          <p:spTgt spid="29"/>
                                        </p:tgtEl>
                                        <p:attrNameLst>
                                          <p:attrName>style.color</p:attrName>
                                        </p:attrNameLst>
                                      </p:cBhvr>
                                      <p:to>
                                        <p:clrVal>
                                          <a:schemeClr val="accent2"/>
                                        </p:clrVal>
                                      </p:to>
                                    </p:set>
                                    <p:set>
                                      <p:cBhvr>
                                        <p:cTn id="24" dur="500" fill="hold"/>
                                        <p:tgtEl>
                                          <p:spTgt spid="29"/>
                                        </p:tgtEl>
                                        <p:attrNameLst>
                                          <p:attrName>fillcolor</p:attrName>
                                        </p:attrNameLst>
                                      </p:cBhvr>
                                      <p:to>
                                        <p:clrVal>
                                          <a:schemeClr val="accent2"/>
                                        </p:clrVal>
                                      </p:to>
                                    </p:set>
                                    <p:set>
                                      <p:cBhvr>
                                        <p:cTn id="25" dur="500" fill="hold"/>
                                        <p:tgtEl>
                                          <p:spTgt spid="29"/>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6" presetClass="emph" presetSubtype="0" fill="hold" grpId="0" nodeType="clickEffect">
                                  <p:stCondLst>
                                    <p:cond delay="0"/>
                                  </p:stCondLst>
                                  <p:iterate type="lt">
                                    <p:tmPct val="4000"/>
                                  </p:iterate>
                                  <p:childTnLst>
                                    <p:set>
                                      <p:cBhvr override="childStyle">
                                        <p:cTn id="29" dur="500" fill="hold"/>
                                        <p:tgtEl>
                                          <p:spTgt spid="31"/>
                                        </p:tgtEl>
                                        <p:attrNameLst>
                                          <p:attrName>style.color</p:attrName>
                                        </p:attrNameLst>
                                      </p:cBhvr>
                                      <p:to>
                                        <p:clrVal>
                                          <a:schemeClr val="accent2"/>
                                        </p:clrVal>
                                      </p:to>
                                    </p:set>
                                    <p:set>
                                      <p:cBhvr>
                                        <p:cTn id="30" dur="500" fill="hold"/>
                                        <p:tgtEl>
                                          <p:spTgt spid="31"/>
                                        </p:tgtEl>
                                        <p:attrNameLst>
                                          <p:attrName>fillcolor</p:attrName>
                                        </p:attrNameLst>
                                      </p:cBhvr>
                                      <p:to>
                                        <p:clrVal>
                                          <a:schemeClr val="accent2"/>
                                        </p:clrVal>
                                      </p:to>
                                    </p:set>
                                    <p:set>
                                      <p:cBhvr>
                                        <p:cTn id="31" dur="500" fill="hold"/>
                                        <p:tgtEl>
                                          <p:spTgt spid="31"/>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16" presetClass="emph" presetSubtype="0" fill="hold" grpId="0" nodeType="clickEffect">
                                  <p:stCondLst>
                                    <p:cond delay="0"/>
                                  </p:stCondLst>
                                  <p:iterate type="lt">
                                    <p:tmPct val="4000"/>
                                  </p:iterate>
                                  <p:childTnLst>
                                    <p:set>
                                      <p:cBhvr override="childStyle">
                                        <p:cTn id="35" dur="500" fill="hold"/>
                                        <p:tgtEl>
                                          <p:spTgt spid="30"/>
                                        </p:tgtEl>
                                        <p:attrNameLst>
                                          <p:attrName>style.color</p:attrName>
                                        </p:attrNameLst>
                                      </p:cBhvr>
                                      <p:to>
                                        <p:clrVal>
                                          <a:schemeClr val="accent2"/>
                                        </p:clrVal>
                                      </p:to>
                                    </p:set>
                                    <p:set>
                                      <p:cBhvr>
                                        <p:cTn id="36" dur="500" fill="hold"/>
                                        <p:tgtEl>
                                          <p:spTgt spid="30"/>
                                        </p:tgtEl>
                                        <p:attrNameLst>
                                          <p:attrName>fillcolor</p:attrName>
                                        </p:attrNameLst>
                                      </p:cBhvr>
                                      <p:to>
                                        <p:clrVal>
                                          <a:schemeClr val="accent2"/>
                                        </p:clrVal>
                                      </p:to>
                                    </p:set>
                                    <p:set>
                                      <p:cBhvr>
                                        <p:cTn id="37" dur="500" fill="hold"/>
                                        <p:tgtEl>
                                          <p:spTgt spid="30"/>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6" presetClass="emph" presetSubtype="0" fill="hold" grpId="0" nodeType="clickEffect">
                                  <p:stCondLst>
                                    <p:cond delay="0"/>
                                  </p:stCondLst>
                                  <p:iterate type="lt">
                                    <p:tmPct val="4000"/>
                                  </p:iterate>
                                  <p:childTnLst>
                                    <p:set>
                                      <p:cBhvr override="childStyle">
                                        <p:cTn id="41" dur="500" fill="hold"/>
                                        <p:tgtEl>
                                          <p:spTgt spid="32"/>
                                        </p:tgtEl>
                                        <p:attrNameLst>
                                          <p:attrName>style.color</p:attrName>
                                        </p:attrNameLst>
                                      </p:cBhvr>
                                      <p:to>
                                        <p:clrVal>
                                          <a:schemeClr val="accent2"/>
                                        </p:clrVal>
                                      </p:to>
                                    </p:set>
                                    <p:set>
                                      <p:cBhvr>
                                        <p:cTn id="42" dur="500" fill="hold"/>
                                        <p:tgtEl>
                                          <p:spTgt spid="32"/>
                                        </p:tgtEl>
                                        <p:attrNameLst>
                                          <p:attrName>fillcolor</p:attrName>
                                        </p:attrNameLst>
                                      </p:cBhvr>
                                      <p:to>
                                        <p:clrVal>
                                          <a:schemeClr val="accent2"/>
                                        </p:clrVal>
                                      </p:to>
                                    </p:set>
                                    <p:set>
                                      <p:cBhvr>
                                        <p:cTn id="43" dur="500" fill="hold"/>
                                        <p:tgtEl>
                                          <p:spTgt spid="32"/>
                                        </p:tgtEl>
                                        <p:attrNameLst>
                                          <p:attrName>fill.type</p:attrName>
                                        </p:attrNameLst>
                                      </p:cBhvr>
                                      <p:to>
                                        <p:strVal val="solid"/>
                                      </p:to>
                                    </p:set>
                                  </p:childTnLst>
                                </p:cTn>
                              </p:par>
                            </p:childTnLst>
                          </p:cTn>
                        </p:par>
                        <p:par>
                          <p:cTn id="44" fill="hold">
                            <p:stCondLst>
                              <p:cond delay="1060"/>
                            </p:stCondLst>
                            <p:childTnLst>
                              <p:par>
                                <p:cTn id="45" presetID="2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par>
                          <p:cTn id="48" fill="hold">
                            <p:stCondLst>
                              <p:cond delay="1560"/>
                            </p:stCondLst>
                            <p:childTnLst>
                              <p:par>
                                <p:cTn id="49" presetID="22" presetClass="entr" presetSubtype="8"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500"/>
                                        <p:tgtEl>
                                          <p:spTgt spid="21"/>
                                        </p:tgtEl>
                                      </p:cBhvr>
                                    </p:animEffect>
                                  </p:childTnLst>
                                </p:cTn>
                              </p:par>
                            </p:childTnLst>
                          </p:cTn>
                        </p:par>
                        <p:par>
                          <p:cTn id="52" fill="hold">
                            <p:stCondLst>
                              <p:cond delay="2060"/>
                            </p:stCondLst>
                            <p:childTnLst>
                              <p:par>
                                <p:cTn id="53" presetID="2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P spid="30" grpId="0"/>
      <p:bldP spid="31" grpId="0"/>
      <p:bldP spid="32" grpId="0"/>
      <p:bldP spid="33" grpId="0"/>
      <p:bldP spid="21" grpId="0" animBg="1"/>
      <p:bldP spid="22"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9" name="Group 658"/>
          <p:cNvGrpSpPr/>
          <p:nvPr/>
        </p:nvGrpSpPr>
        <p:grpSpPr>
          <a:xfrm>
            <a:off x="309768" y="1807394"/>
            <a:ext cx="5943548" cy="4818628"/>
            <a:chOff x="3097213" y="1660525"/>
            <a:chExt cx="4378325" cy="3549651"/>
          </a:xfrm>
        </p:grpSpPr>
        <p:sp>
          <p:nvSpPr>
            <p:cNvPr id="653" name="Freeform 161"/>
            <p:cNvSpPr>
              <a:spLocks/>
            </p:cNvSpPr>
            <p:nvPr/>
          </p:nvSpPr>
          <p:spPr bwMode="auto">
            <a:xfrm>
              <a:off x="3097213" y="1660525"/>
              <a:ext cx="4378325" cy="3549650"/>
            </a:xfrm>
            <a:custGeom>
              <a:avLst/>
              <a:gdLst>
                <a:gd name="T0" fmla="*/ 2758 w 2758"/>
                <a:gd name="T1" fmla="*/ 0 h 2236"/>
                <a:gd name="T2" fmla="*/ 2743 w 2758"/>
                <a:gd name="T3" fmla="*/ 93 h 2236"/>
                <a:gd name="T4" fmla="*/ 2702 w 2758"/>
                <a:gd name="T5" fmla="*/ 171 h 2236"/>
                <a:gd name="T6" fmla="*/ 2638 w 2758"/>
                <a:gd name="T7" fmla="*/ 236 h 2236"/>
                <a:gd name="T8" fmla="*/ 2558 w 2758"/>
                <a:gd name="T9" fmla="*/ 276 h 2236"/>
                <a:gd name="T10" fmla="*/ 2466 w 2758"/>
                <a:gd name="T11" fmla="*/ 291 h 2236"/>
                <a:gd name="T12" fmla="*/ 1029 w 2758"/>
                <a:gd name="T13" fmla="*/ 295 h 2236"/>
                <a:gd name="T14" fmla="*/ 859 w 2758"/>
                <a:gd name="T15" fmla="*/ 326 h 2236"/>
                <a:gd name="T16" fmla="*/ 700 w 2758"/>
                <a:gd name="T17" fmla="*/ 385 h 2236"/>
                <a:gd name="T18" fmla="*/ 556 w 2758"/>
                <a:gd name="T19" fmla="*/ 469 h 2236"/>
                <a:gd name="T20" fmla="*/ 431 w 2758"/>
                <a:gd name="T21" fmla="*/ 576 h 2236"/>
                <a:gd name="T22" fmla="*/ 323 w 2758"/>
                <a:gd name="T23" fmla="*/ 703 h 2236"/>
                <a:gd name="T24" fmla="*/ 238 w 2758"/>
                <a:gd name="T25" fmla="*/ 847 h 2236"/>
                <a:gd name="T26" fmla="*/ 179 w 2758"/>
                <a:gd name="T27" fmla="*/ 1005 h 2236"/>
                <a:gd name="T28" fmla="*/ 149 w 2758"/>
                <a:gd name="T29" fmla="*/ 1176 h 2236"/>
                <a:gd name="T30" fmla="*/ 149 w 2758"/>
                <a:gd name="T31" fmla="*/ 1352 h 2236"/>
                <a:gd name="T32" fmla="*/ 179 w 2758"/>
                <a:gd name="T33" fmla="*/ 1522 h 2236"/>
                <a:gd name="T34" fmla="*/ 238 w 2758"/>
                <a:gd name="T35" fmla="*/ 1681 h 2236"/>
                <a:gd name="T36" fmla="*/ 323 w 2758"/>
                <a:gd name="T37" fmla="*/ 1825 h 2236"/>
                <a:gd name="T38" fmla="*/ 431 w 2758"/>
                <a:gd name="T39" fmla="*/ 1952 h 2236"/>
                <a:gd name="T40" fmla="*/ 556 w 2758"/>
                <a:gd name="T41" fmla="*/ 2058 h 2236"/>
                <a:gd name="T42" fmla="*/ 700 w 2758"/>
                <a:gd name="T43" fmla="*/ 2143 h 2236"/>
                <a:gd name="T44" fmla="*/ 859 w 2758"/>
                <a:gd name="T45" fmla="*/ 2202 h 2236"/>
                <a:gd name="T46" fmla="*/ 1029 w 2758"/>
                <a:gd name="T47" fmla="*/ 2232 h 2236"/>
                <a:gd name="T48" fmla="*/ 1021 w 2758"/>
                <a:gd name="T49" fmla="*/ 2232 h 2236"/>
                <a:gd name="T50" fmla="*/ 835 w 2758"/>
                <a:gd name="T51" fmla="*/ 2201 h 2236"/>
                <a:gd name="T52" fmla="*/ 661 w 2758"/>
                <a:gd name="T53" fmla="*/ 2139 h 2236"/>
                <a:gd name="T54" fmla="*/ 503 w 2758"/>
                <a:gd name="T55" fmla="*/ 2051 h 2236"/>
                <a:gd name="T56" fmla="*/ 360 w 2758"/>
                <a:gd name="T57" fmla="*/ 1940 h 2236"/>
                <a:gd name="T58" fmla="*/ 237 w 2758"/>
                <a:gd name="T59" fmla="*/ 1808 h 2236"/>
                <a:gd name="T60" fmla="*/ 137 w 2758"/>
                <a:gd name="T61" fmla="*/ 1656 h 2236"/>
                <a:gd name="T62" fmla="*/ 63 w 2758"/>
                <a:gd name="T63" fmla="*/ 1490 h 2236"/>
                <a:gd name="T64" fmla="*/ 16 w 2758"/>
                <a:gd name="T65" fmla="*/ 1309 h 2236"/>
                <a:gd name="T66" fmla="*/ 0 w 2758"/>
                <a:gd name="T67" fmla="*/ 1118 h 2236"/>
                <a:gd name="T68" fmla="*/ 16 w 2758"/>
                <a:gd name="T69" fmla="*/ 928 h 2236"/>
                <a:gd name="T70" fmla="*/ 63 w 2758"/>
                <a:gd name="T71" fmla="*/ 747 h 2236"/>
                <a:gd name="T72" fmla="*/ 137 w 2758"/>
                <a:gd name="T73" fmla="*/ 580 h 2236"/>
                <a:gd name="T74" fmla="*/ 237 w 2758"/>
                <a:gd name="T75" fmla="*/ 429 h 2236"/>
                <a:gd name="T76" fmla="*/ 360 w 2758"/>
                <a:gd name="T77" fmla="*/ 297 h 2236"/>
                <a:gd name="T78" fmla="*/ 503 w 2758"/>
                <a:gd name="T79" fmla="*/ 185 h 2236"/>
                <a:gd name="T80" fmla="*/ 661 w 2758"/>
                <a:gd name="T81" fmla="*/ 97 h 2236"/>
                <a:gd name="T82" fmla="*/ 835 w 2758"/>
                <a:gd name="T83" fmla="*/ 37 h 2236"/>
                <a:gd name="T84" fmla="*/ 1021 w 2758"/>
                <a:gd name="T85" fmla="*/ 4 h 2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58" h="2236">
                  <a:moveTo>
                    <a:pt x="1118" y="0"/>
                  </a:moveTo>
                  <a:lnTo>
                    <a:pt x="2758" y="0"/>
                  </a:lnTo>
                  <a:lnTo>
                    <a:pt x="2754" y="47"/>
                  </a:lnTo>
                  <a:lnTo>
                    <a:pt x="2743" y="93"/>
                  </a:lnTo>
                  <a:lnTo>
                    <a:pt x="2726" y="133"/>
                  </a:lnTo>
                  <a:lnTo>
                    <a:pt x="2702" y="171"/>
                  </a:lnTo>
                  <a:lnTo>
                    <a:pt x="2672" y="205"/>
                  </a:lnTo>
                  <a:lnTo>
                    <a:pt x="2638" y="236"/>
                  </a:lnTo>
                  <a:lnTo>
                    <a:pt x="2600" y="259"/>
                  </a:lnTo>
                  <a:lnTo>
                    <a:pt x="2558" y="276"/>
                  </a:lnTo>
                  <a:lnTo>
                    <a:pt x="2513" y="287"/>
                  </a:lnTo>
                  <a:lnTo>
                    <a:pt x="2466" y="291"/>
                  </a:lnTo>
                  <a:lnTo>
                    <a:pt x="1118" y="291"/>
                  </a:lnTo>
                  <a:lnTo>
                    <a:pt x="1029" y="295"/>
                  </a:lnTo>
                  <a:lnTo>
                    <a:pt x="943" y="306"/>
                  </a:lnTo>
                  <a:lnTo>
                    <a:pt x="859" y="326"/>
                  </a:lnTo>
                  <a:lnTo>
                    <a:pt x="779" y="352"/>
                  </a:lnTo>
                  <a:lnTo>
                    <a:pt x="700" y="385"/>
                  </a:lnTo>
                  <a:lnTo>
                    <a:pt x="627" y="424"/>
                  </a:lnTo>
                  <a:lnTo>
                    <a:pt x="556" y="469"/>
                  </a:lnTo>
                  <a:lnTo>
                    <a:pt x="491" y="520"/>
                  </a:lnTo>
                  <a:lnTo>
                    <a:pt x="431" y="576"/>
                  </a:lnTo>
                  <a:lnTo>
                    <a:pt x="374" y="637"/>
                  </a:lnTo>
                  <a:lnTo>
                    <a:pt x="323" y="703"/>
                  </a:lnTo>
                  <a:lnTo>
                    <a:pt x="278" y="772"/>
                  </a:lnTo>
                  <a:lnTo>
                    <a:pt x="238" y="847"/>
                  </a:lnTo>
                  <a:lnTo>
                    <a:pt x="206" y="924"/>
                  </a:lnTo>
                  <a:lnTo>
                    <a:pt x="179" y="1005"/>
                  </a:lnTo>
                  <a:lnTo>
                    <a:pt x="161" y="1089"/>
                  </a:lnTo>
                  <a:lnTo>
                    <a:pt x="149" y="1176"/>
                  </a:lnTo>
                  <a:lnTo>
                    <a:pt x="145" y="1263"/>
                  </a:lnTo>
                  <a:lnTo>
                    <a:pt x="149" y="1352"/>
                  </a:lnTo>
                  <a:lnTo>
                    <a:pt x="161" y="1439"/>
                  </a:lnTo>
                  <a:lnTo>
                    <a:pt x="179" y="1522"/>
                  </a:lnTo>
                  <a:lnTo>
                    <a:pt x="206" y="1604"/>
                  </a:lnTo>
                  <a:lnTo>
                    <a:pt x="238" y="1681"/>
                  </a:lnTo>
                  <a:lnTo>
                    <a:pt x="278" y="1754"/>
                  </a:lnTo>
                  <a:lnTo>
                    <a:pt x="323" y="1825"/>
                  </a:lnTo>
                  <a:lnTo>
                    <a:pt x="374" y="1890"/>
                  </a:lnTo>
                  <a:lnTo>
                    <a:pt x="431" y="1952"/>
                  </a:lnTo>
                  <a:lnTo>
                    <a:pt x="491" y="2007"/>
                  </a:lnTo>
                  <a:lnTo>
                    <a:pt x="556" y="2058"/>
                  </a:lnTo>
                  <a:lnTo>
                    <a:pt x="627" y="2104"/>
                  </a:lnTo>
                  <a:lnTo>
                    <a:pt x="700" y="2143"/>
                  </a:lnTo>
                  <a:lnTo>
                    <a:pt x="779" y="2176"/>
                  </a:lnTo>
                  <a:lnTo>
                    <a:pt x="859" y="2202"/>
                  </a:lnTo>
                  <a:lnTo>
                    <a:pt x="943" y="2220"/>
                  </a:lnTo>
                  <a:lnTo>
                    <a:pt x="1029" y="2232"/>
                  </a:lnTo>
                  <a:lnTo>
                    <a:pt x="1118" y="2236"/>
                  </a:lnTo>
                  <a:lnTo>
                    <a:pt x="1021" y="2232"/>
                  </a:lnTo>
                  <a:lnTo>
                    <a:pt x="927" y="2220"/>
                  </a:lnTo>
                  <a:lnTo>
                    <a:pt x="835" y="2201"/>
                  </a:lnTo>
                  <a:lnTo>
                    <a:pt x="747" y="2173"/>
                  </a:lnTo>
                  <a:lnTo>
                    <a:pt x="661" y="2139"/>
                  </a:lnTo>
                  <a:lnTo>
                    <a:pt x="580" y="2098"/>
                  </a:lnTo>
                  <a:lnTo>
                    <a:pt x="503" y="2051"/>
                  </a:lnTo>
                  <a:lnTo>
                    <a:pt x="429" y="1999"/>
                  </a:lnTo>
                  <a:lnTo>
                    <a:pt x="360" y="1940"/>
                  </a:lnTo>
                  <a:lnTo>
                    <a:pt x="296" y="1876"/>
                  </a:lnTo>
                  <a:lnTo>
                    <a:pt x="237" y="1808"/>
                  </a:lnTo>
                  <a:lnTo>
                    <a:pt x="185" y="1735"/>
                  </a:lnTo>
                  <a:lnTo>
                    <a:pt x="137" y="1656"/>
                  </a:lnTo>
                  <a:lnTo>
                    <a:pt x="97" y="1575"/>
                  </a:lnTo>
                  <a:lnTo>
                    <a:pt x="63" y="1490"/>
                  </a:lnTo>
                  <a:lnTo>
                    <a:pt x="35" y="1401"/>
                  </a:lnTo>
                  <a:lnTo>
                    <a:pt x="16" y="1309"/>
                  </a:lnTo>
                  <a:lnTo>
                    <a:pt x="4" y="1215"/>
                  </a:lnTo>
                  <a:lnTo>
                    <a:pt x="0" y="1118"/>
                  </a:lnTo>
                  <a:lnTo>
                    <a:pt x="4" y="1022"/>
                  </a:lnTo>
                  <a:lnTo>
                    <a:pt x="16" y="928"/>
                  </a:lnTo>
                  <a:lnTo>
                    <a:pt x="35" y="836"/>
                  </a:lnTo>
                  <a:lnTo>
                    <a:pt x="63" y="747"/>
                  </a:lnTo>
                  <a:lnTo>
                    <a:pt x="97" y="662"/>
                  </a:lnTo>
                  <a:lnTo>
                    <a:pt x="137" y="580"/>
                  </a:lnTo>
                  <a:lnTo>
                    <a:pt x="185" y="503"/>
                  </a:lnTo>
                  <a:lnTo>
                    <a:pt x="237" y="429"/>
                  </a:lnTo>
                  <a:lnTo>
                    <a:pt x="296" y="360"/>
                  </a:lnTo>
                  <a:lnTo>
                    <a:pt x="360" y="297"/>
                  </a:lnTo>
                  <a:lnTo>
                    <a:pt x="429" y="238"/>
                  </a:lnTo>
                  <a:lnTo>
                    <a:pt x="503" y="185"/>
                  </a:lnTo>
                  <a:lnTo>
                    <a:pt x="580" y="139"/>
                  </a:lnTo>
                  <a:lnTo>
                    <a:pt x="661" y="97"/>
                  </a:lnTo>
                  <a:lnTo>
                    <a:pt x="747" y="63"/>
                  </a:lnTo>
                  <a:lnTo>
                    <a:pt x="835" y="37"/>
                  </a:lnTo>
                  <a:lnTo>
                    <a:pt x="927" y="17"/>
                  </a:lnTo>
                  <a:lnTo>
                    <a:pt x="1021" y="4"/>
                  </a:lnTo>
                  <a:lnTo>
                    <a:pt x="1118"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4" name="Freeform 162"/>
            <p:cNvSpPr>
              <a:spLocks/>
            </p:cNvSpPr>
            <p:nvPr/>
          </p:nvSpPr>
          <p:spPr bwMode="auto">
            <a:xfrm>
              <a:off x="3363913" y="2193925"/>
              <a:ext cx="3719513" cy="3016250"/>
            </a:xfrm>
            <a:custGeom>
              <a:avLst/>
              <a:gdLst>
                <a:gd name="T0" fmla="*/ 2343 w 2343"/>
                <a:gd name="T1" fmla="*/ 0 h 1900"/>
                <a:gd name="T2" fmla="*/ 2327 w 2343"/>
                <a:gd name="T3" fmla="*/ 91 h 1900"/>
                <a:gd name="T4" fmla="*/ 2285 w 2343"/>
                <a:gd name="T5" fmla="*/ 171 h 1900"/>
                <a:gd name="T6" fmla="*/ 2222 w 2343"/>
                <a:gd name="T7" fmla="*/ 233 h 1900"/>
                <a:gd name="T8" fmla="*/ 2143 w 2343"/>
                <a:gd name="T9" fmla="*/ 274 h 1900"/>
                <a:gd name="T10" fmla="*/ 2051 w 2343"/>
                <a:gd name="T11" fmla="*/ 288 h 1900"/>
                <a:gd name="T12" fmla="*/ 867 w 2343"/>
                <a:gd name="T13" fmla="*/ 294 h 1900"/>
                <a:gd name="T14" fmla="*/ 710 w 2343"/>
                <a:gd name="T15" fmla="*/ 325 h 1900"/>
                <a:gd name="T16" fmla="*/ 566 w 2343"/>
                <a:gd name="T17" fmla="*/ 387 h 1900"/>
                <a:gd name="T18" fmla="*/ 437 w 2343"/>
                <a:gd name="T19" fmla="*/ 473 h 1900"/>
                <a:gd name="T20" fmla="*/ 328 w 2343"/>
                <a:gd name="T21" fmla="*/ 582 h 1900"/>
                <a:gd name="T22" fmla="*/ 242 w 2343"/>
                <a:gd name="T23" fmla="*/ 710 h 1900"/>
                <a:gd name="T24" fmla="*/ 180 w 2343"/>
                <a:gd name="T25" fmla="*/ 855 h 1900"/>
                <a:gd name="T26" fmla="*/ 149 w 2343"/>
                <a:gd name="T27" fmla="*/ 1012 h 1900"/>
                <a:gd name="T28" fmla="*/ 149 w 2343"/>
                <a:gd name="T29" fmla="*/ 1176 h 1900"/>
                <a:gd name="T30" fmla="*/ 180 w 2343"/>
                <a:gd name="T31" fmla="*/ 1330 h 1900"/>
                <a:gd name="T32" fmla="*/ 239 w 2343"/>
                <a:gd name="T33" fmla="*/ 1473 h 1900"/>
                <a:gd name="T34" fmla="*/ 326 w 2343"/>
                <a:gd name="T35" fmla="*/ 1600 h 1900"/>
                <a:gd name="T36" fmla="*/ 432 w 2343"/>
                <a:gd name="T37" fmla="*/ 1709 h 1900"/>
                <a:gd name="T38" fmla="*/ 559 w 2343"/>
                <a:gd name="T39" fmla="*/ 1796 h 1900"/>
                <a:gd name="T40" fmla="*/ 700 w 2343"/>
                <a:gd name="T41" fmla="*/ 1859 h 1900"/>
                <a:gd name="T42" fmla="*/ 853 w 2343"/>
                <a:gd name="T43" fmla="*/ 1893 h 1900"/>
                <a:gd name="T44" fmla="*/ 849 w 2343"/>
                <a:gd name="T45" fmla="*/ 1895 h 1900"/>
                <a:gd name="T46" fmla="*/ 687 w 2343"/>
                <a:gd name="T47" fmla="*/ 1862 h 1900"/>
                <a:gd name="T48" fmla="*/ 534 w 2343"/>
                <a:gd name="T49" fmla="*/ 1803 h 1900"/>
                <a:gd name="T50" fmla="*/ 396 w 2343"/>
                <a:gd name="T51" fmla="*/ 1719 h 1900"/>
                <a:gd name="T52" fmla="*/ 273 w 2343"/>
                <a:gd name="T53" fmla="*/ 1615 h 1900"/>
                <a:gd name="T54" fmla="*/ 171 w 2343"/>
                <a:gd name="T55" fmla="*/ 1491 h 1900"/>
                <a:gd name="T56" fmla="*/ 90 w 2343"/>
                <a:gd name="T57" fmla="*/ 1353 h 1900"/>
                <a:gd name="T58" fmla="*/ 34 w 2343"/>
                <a:gd name="T59" fmla="*/ 1200 h 1900"/>
                <a:gd name="T60" fmla="*/ 3 w 2343"/>
                <a:gd name="T61" fmla="*/ 1036 h 1900"/>
                <a:gd name="T62" fmla="*/ 3 w 2343"/>
                <a:gd name="T63" fmla="*/ 863 h 1900"/>
                <a:gd name="T64" fmla="*/ 34 w 2343"/>
                <a:gd name="T65" fmla="*/ 697 h 1900"/>
                <a:gd name="T66" fmla="*/ 91 w 2343"/>
                <a:gd name="T67" fmla="*/ 542 h 1900"/>
                <a:gd name="T68" fmla="*/ 174 w 2343"/>
                <a:gd name="T69" fmla="*/ 402 h 1900"/>
                <a:gd name="T70" fmla="*/ 278 w 2343"/>
                <a:gd name="T71" fmla="*/ 278 h 1900"/>
                <a:gd name="T72" fmla="*/ 401 w 2343"/>
                <a:gd name="T73" fmla="*/ 173 h 1900"/>
                <a:gd name="T74" fmla="*/ 543 w 2343"/>
                <a:gd name="T75" fmla="*/ 92 h 1900"/>
                <a:gd name="T76" fmla="*/ 697 w 2343"/>
                <a:gd name="T77" fmla="*/ 34 h 1900"/>
                <a:gd name="T78" fmla="*/ 864 w 2343"/>
                <a:gd name="T79" fmla="*/ 4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43" h="1900">
                  <a:moveTo>
                    <a:pt x="950" y="0"/>
                  </a:moveTo>
                  <a:lnTo>
                    <a:pt x="2343" y="0"/>
                  </a:lnTo>
                  <a:lnTo>
                    <a:pt x="2339" y="46"/>
                  </a:lnTo>
                  <a:lnTo>
                    <a:pt x="2327" y="91"/>
                  </a:lnTo>
                  <a:lnTo>
                    <a:pt x="2310" y="133"/>
                  </a:lnTo>
                  <a:lnTo>
                    <a:pt x="2285" y="171"/>
                  </a:lnTo>
                  <a:lnTo>
                    <a:pt x="2256" y="205"/>
                  </a:lnTo>
                  <a:lnTo>
                    <a:pt x="2222" y="233"/>
                  </a:lnTo>
                  <a:lnTo>
                    <a:pt x="2184" y="257"/>
                  </a:lnTo>
                  <a:lnTo>
                    <a:pt x="2143" y="274"/>
                  </a:lnTo>
                  <a:lnTo>
                    <a:pt x="2098" y="286"/>
                  </a:lnTo>
                  <a:lnTo>
                    <a:pt x="2051" y="288"/>
                  </a:lnTo>
                  <a:lnTo>
                    <a:pt x="950" y="288"/>
                  </a:lnTo>
                  <a:lnTo>
                    <a:pt x="867" y="294"/>
                  </a:lnTo>
                  <a:lnTo>
                    <a:pt x="788" y="305"/>
                  </a:lnTo>
                  <a:lnTo>
                    <a:pt x="710" y="325"/>
                  </a:lnTo>
                  <a:lnTo>
                    <a:pt x="636" y="353"/>
                  </a:lnTo>
                  <a:lnTo>
                    <a:pt x="566" y="387"/>
                  </a:lnTo>
                  <a:lnTo>
                    <a:pt x="500" y="427"/>
                  </a:lnTo>
                  <a:lnTo>
                    <a:pt x="437" y="473"/>
                  </a:lnTo>
                  <a:lnTo>
                    <a:pt x="380" y="525"/>
                  </a:lnTo>
                  <a:lnTo>
                    <a:pt x="328" y="582"/>
                  </a:lnTo>
                  <a:lnTo>
                    <a:pt x="282" y="644"/>
                  </a:lnTo>
                  <a:lnTo>
                    <a:pt x="242" y="710"/>
                  </a:lnTo>
                  <a:lnTo>
                    <a:pt x="208" y="781"/>
                  </a:lnTo>
                  <a:lnTo>
                    <a:pt x="180" y="855"/>
                  </a:lnTo>
                  <a:lnTo>
                    <a:pt x="161" y="932"/>
                  </a:lnTo>
                  <a:lnTo>
                    <a:pt x="149" y="1012"/>
                  </a:lnTo>
                  <a:lnTo>
                    <a:pt x="144" y="1095"/>
                  </a:lnTo>
                  <a:lnTo>
                    <a:pt x="149" y="1176"/>
                  </a:lnTo>
                  <a:lnTo>
                    <a:pt x="161" y="1255"/>
                  </a:lnTo>
                  <a:lnTo>
                    <a:pt x="180" y="1330"/>
                  </a:lnTo>
                  <a:lnTo>
                    <a:pt x="206" y="1404"/>
                  </a:lnTo>
                  <a:lnTo>
                    <a:pt x="239" y="1473"/>
                  </a:lnTo>
                  <a:lnTo>
                    <a:pt x="280" y="1539"/>
                  </a:lnTo>
                  <a:lnTo>
                    <a:pt x="326" y="1600"/>
                  </a:lnTo>
                  <a:lnTo>
                    <a:pt x="377" y="1658"/>
                  </a:lnTo>
                  <a:lnTo>
                    <a:pt x="432" y="1709"/>
                  </a:lnTo>
                  <a:lnTo>
                    <a:pt x="493" y="1756"/>
                  </a:lnTo>
                  <a:lnTo>
                    <a:pt x="559" y="1796"/>
                  </a:lnTo>
                  <a:lnTo>
                    <a:pt x="627" y="1831"/>
                  </a:lnTo>
                  <a:lnTo>
                    <a:pt x="700" y="1859"/>
                  </a:lnTo>
                  <a:lnTo>
                    <a:pt x="776" y="1880"/>
                  </a:lnTo>
                  <a:lnTo>
                    <a:pt x="853" y="1893"/>
                  </a:lnTo>
                  <a:lnTo>
                    <a:pt x="934" y="1900"/>
                  </a:lnTo>
                  <a:lnTo>
                    <a:pt x="849" y="1895"/>
                  </a:lnTo>
                  <a:lnTo>
                    <a:pt x="767" y="1882"/>
                  </a:lnTo>
                  <a:lnTo>
                    <a:pt x="687" y="1862"/>
                  </a:lnTo>
                  <a:lnTo>
                    <a:pt x="608" y="1836"/>
                  </a:lnTo>
                  <a:lnTo>
                    <a:pt x="534" y="1803"/>
                  </a:lnTo>
                  <a:lnTo>
                    <a:pt x="463" y="1764"/>
                  </a:lnTo>
                  <a:lnTo>
                    <a:pt x="396" y="1719"/>
                  </a:lnTo>
                  <a:lnTo>
                    <a:pt x="332" y="1669"/>
                  </a:lnTo>
                  <a:lnTo>
                    <a:pt x="273" y="1615"/>
                  </a:lnTo>
                  <a:lnTo>
                    <a:pt x="219" y="1556"/>
                  </a:lnTo>
                  <a:lnTo>
                    <a:pt x="171" y="1491"/>
                  </a:lnTo>
                  <a:lnTo>
                    <a:pt x="128" y="1423"/>
                  </a:lnTo>
                  <a:lnTo>
                    <a:pt x="90" y="1353"/>
                  </a:lnTo>
                  <a:lnTo>
                    <a:pt x="58" y="1278"/>
                  </a:lnTo>
                  <a:lnTo>
                    <a:pt x="34" y="1200"/>
                  </a:lnTo>
                  <a:lnTo>
                    <a:pt x="15" y="1118"/>
                  </a:lnTo>
                  <a:lnTo>
                    <a:pt x="3" y="1036"/>
                  </a:lnTo>
                  <a:lnTo>
                    <a:pt x="0" y="949"/>
                  </a:lnTo>
                  <a:lnTo>
                    <a:pt x="3" y="863"/>
                  </a:lnTo>
                  <a:lnTo>
                    <a:pt x="15" y="779"/>
                  </a:lnTo>
                  <a:lnTo>
                    <a:pt x="34" y="697"/>
                  </a:lnTo>
                  <a:lnTo>
                    <a:pt x="58" y="618"/>
                  </a:lnTo>
                  <a:lnTo>
                    <a:pt x="91" y="542"/>
                  </a:lnTo>
                  <a:lnTo>
                    <a:pt x="129" y="470"/>
                  </a:lnTo>
                  <a:lnTo>
                    <a:pt x="174" y="402"/>
                  </a:lnTo>
                  <a:lnTo>
                    <a:pt x="223" y="338"/>
                  </a:lnTo>
                  <a:lnTo>
                    <a:pt x="278" y="278"/>
                  </a:lnTo>
                  <a:lnTo>
                    <a:pt x="337" y="223"/>
                  </a:lnTo>
                  <a:lnTo>
                    <a:pt x="401" y="173"/>
                  </a:lnTo>
                  <a:lnTo>
                    <a:pt x="471" y="130"/>
                  </a:lnTo>
                  <a:lnTo>
                    <a:pt x="543" y="92"/>
                  </a:lnTo>
                  <a:lnTo>
                    <a:pt x="619" y="59"/>
                  </a:lnTo>
                  <a:lnTo>
                    <a:pt x="697" y="34"/>
                  </a:lnTo>
                  <a:lnTo>
                    <a:pt x="778" y="15"/>
                  </a:lnTo>
                  <a:lnTo>
                    <a:pt x="864" y="4"/>
                  </a:lnTo>
                  <a:lnTo>
                    <a:pt x="950"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5" name="Freeform 163"/>
            <p:cNvSpPr>
              <a:spLocks/>
            </p:cNvSpPr>
            <p:nvPr/>
          </p:nvSpPr>
          <p:spPr bwMode="auto">
            <a:xfrm>
              <a:off x="3630613" y="2738438"/>
              <a:ext cx="3059113" cy="2471738"/>
            </a:xfrm>
            <a:custGeom>
              <a:avLst/>
              <a:gdLst>
                <a:gd name="T0" fmla="*/ 1927 w 1927"/>
                <a:gd name="T1" fmla="*/ 0 h 1557"/>
                <a:gd name="T2" fmla="*/ 1912 w 1927"/>
                <a:gd name="T3" fmla="*/ 91 h 1557"/>
                <a:gd name="T4" fmla="*/ 1870 w 1927"/>
                <a:gd name="T5" fmla="*/ 171 h 1557"/>
                <a:gd name="T6" fmla="*/ 1807 w 1927"/>
                <a:gd name="T7" fmla="*/ 232 h 1557"/>
                <a:gd name="T8" fmla="*/ 1727 w 1927"/>
                <a:gd name="T9" fmla="*/ 274 h 1557"/>
                <a:gd name="T10" fmla="*/ 1635 w 1927"/>
                <a:gd name="T11" fmla="*/ 288 h 1557"/>
                <a:gd name="T12" fmla="*/ 713 w 1927"/>
                <a:gd name="T13" fmla="*/ 291 h 1557"/>
                <a:gd name="T14" fmla="*/ 580 w 1927"/>
                <a:gd name="T15" fmla="*/ 318 h 1557"/>
                <a:gd name="T16" fmla="*/ 460 w 1927"/>
                <a:gd name="T17" fmla="*/ 368 h 1557"/>
                <a:gd name="T18" fmla="*/ 355 w 1927"/>
                <a:gd name="T19" fmla="*/ 440 h 1557"/>
                <a:gd name="T20" fmla="*/ 267 w 1927"/>
                <a:gd name="T21" fmla="*/ 532 h 1557"/>
                <a:gd name="T22" fmla="*/ 201 w 1927"/>
                <a:gd name="T23" fmla="*/ 641 h 1557"/>
                <a:gd name="T24" fmla="*/ 159 w 1927"/>
                <a:gd name="T25" fmla="*/ 764 h 1557"/>
                <a:gd name="T26" fmla="*/ 144 w 1927"/>
                <a:gd name="T27" fmla="*/ 900 h 1557"/>
                <a:gd name="T28" fmla="*/ 159 w 1927"/>
                <a:gd name="T29" fmla="*/ 1036 h 1557"/>
                <a:gd name="T30" fmla="*/ 198 w 1927"/>
                <a:gd name="T31" fmla="*/ 1163 h 1557"/>
                <a:gd name="T32" fmla="*/ 262 w 1927"/>
                <a:gd name="T33" fmla="*/ 1278 h 1557"/>
                <a:gd name="T34" fmla="*/ 346 w 1927"/>
                <a:gd name="T35" fmla="*/ 1379 h 1557"/>
                <a:gd name="T36" fmla="*/ 448 w 1927"/>
                <a:gd name="T37" fmla="*/ 1460 h 1557"/>
                <a:gd name="T38" fmla="*/ 565 w 1927"/>
                <a:gd name="T39" fmla="*/ 1519 h 1557"/>
                <a:gd name="T40" fmla="*/ 693 w 1927"/>
                <a:gd name="T41" fmla="*/ 1552 h 1557"/>
                <a:gd name="T42" fmla="*/ 682 w 1927"/>
                <a:gd name="T43" fmla="*/ 1552 h 1557"/>
                <a:gd name="T44" fmla="*/ 533 w 1927"/>
                <a:gd name="T45" fmla="*/ 1516 h 1557"/>
                <a:gd name="T46" fmla="*/ 397 w 1927"/>
                <a:gd name="T47" fmla="*/ 1453 h 1557"/>
                <a:gd name="T48" fmla="*/ 275 w 1927"/>
                <a:gd name="T49" fmla="*/ 1364 h 1557"/>
                <a:gd name="T50" fmla="*/ 173 w 1927"/>
                <a:gd name="T51" fmla="*/ 1256 h 1557"/>
                <a:gd name="T52" fmla="*/ 91 w 1927"/>
                <a:gd name="T53" fmla="*/ 1129 h 1557"/>
                <a:gd name="T54" fmla="*/ 34 w 1927"/>
                <a:gd name="T55" fmla="*/ 987 h 1557"/>
                <a:gd name="T56" fmla="*/ 4 w 1927"/>
                <a:gd name="T57" fmla="*/ 834 h 1557"/>
                <a:gd name="T58" fmla="*/ 4 w 1927"/>
                <a:gd name="T59" fmla="*/ 681 h 1557"/>
                <a:gd name="T60" fmla="*/ 32 w 1927"/>
                <a:gd name="T61" fmla="*/ 538 h 1557"/>
                <a:gd name="T62" fmla="*/ 84 w 1927"/>
                <a:gd name="T63" fmla="*/ 409 h 1557"/>
                <a:gd name="T64" fmla="*/ 159 w 1927"/>
                <a:gd name="T65" fmla="*/ 292 h 1557"/>
                <a:gd name="T66" fmla="*/ 254 w 1927"/>
                <a:gd name="T67" fmla="*/ 193 h 1557"/>
                <a:gd name="T68" fmla="*/ 367 w 1927"/>
                <a:gd name="T69" fmla="*/ 112 h 1557"/>
                <a:gd name="T70" fmla="*/ 494 w 1927"/>
                <a:gd name="T71" fmla="*/ 51 h 1557"/>
                <a:gd name="T72" fmla="*/ 633 w 1927"/>
                <a:gd name="T73" fmla="*/ 13 h 1557"/>
                <a:gd name="T74" fmla="*/ 782 w 1927"/>
                <a:gd name="T75" fmla="*/ 0 h 1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7" h="1557">
                  <a:moveTo>
                    <a:pt x="782" y="0"/>
                  </a:moveTo>
                  <a:lnTo>
                    <a:pt x="1927" y="0"/>
                  </a:lnTo>
                  <a:lnTo>
                    <a:pt x="1923" y="46"/>
                  </a:lnTo>
                  <a:lnTo>
                    <a:pt x="1912" y="91"/>
                  </a:lnTo>
                  <a:lnTo>
                    <a:pt x="1893" y="133"/>
                  </a:lnTo>
                  <a:lnTo>
                    <a:pt x="1870" y="171"/>
                  </a:lnTo>
                  <a:lnTo>
                    <a:pt x="1841" y="203"/>
                  </a:lnTo>
                  <a:lnTo>
                    <a:pt x="1807" y="232"/>
                  </a:lnTo>
                  <a:lnTo>
                    <a:pt x="1769" y="256"/>
                  </a:lnTo>
                  <a:lnTo>
                    <a:pt x="1727" y="274"/>
                  </a:lnTo>
                  <a:lnTo>
                    <a:pt x="1683" y="284"/>
                  </a:lnTo>
                  <a:lnTo>
                    <a:pt x="1635" y="288"/>
                  </a:lnTo>
                  <a:lnTo>
                    <a:pt x="782" y="288"/>
                  </a:lnTo>
                  <a:lnTo>
                    <a:pt x="713" y="291"/>
                  </a:lnTo>
                  <a:lnTo>
                    <a:pt x="644" y="301"/>
                  </a:lnTo>
                  <a:lnTo>
                    <a:pt x="580" y="318"/>
                  </a:lnTo>
                  <a:lnTo>
                    <a:pt x="519" y="341"/>
                  </a:lnTo>
                  <a:lnTo>
                    <a:pt x="460" y="368"/>
                  </a:lnTo>
                  <a:lnTo>
                    <a:pt x="405" y="402"/>
                  </a:lnTo>
                  <a:lnTo>
                    <a:pt x="355" y="440"/>
                  </a:lnTo>
                  <a:lnTo>
                    <a:pt x="308" y="485"/>
                  </a:lnTo>
                  <a:lnTo>
                    <a:pt x="267" y="532"/>
                  </a:lnTo>
                  <a:lnTo>
                    <a:pt x="231" y="584"/>
                  </a:lnTo>
                  <a:lnTo>
                    <a:pt x="201" y="641"/>
                  </a:lnTo>
                  <a:lnTo>
                    <a:pt x="177" y="701"/>
                  </a:lnTo>
                  <a:lnTo>
                    <a:pt x="159" y="764"/>
                  </a:lnTo>
                  <a:lnTo>
                    <a:pt x="148" y="830"/>
                  </a:lnTo>
                  <a:lnTo>
                    <a:pt x="144" y="900"/>
                  </a:lnTo>
                  <a:lnTo>
                    <a:pt x="148" y="968"/>
                  </a:lnTo>
                  <a:lnTo>
                    <a:pt x="159" y="1036"/>
                  </a:lnTo>
                  <a:lnTo>
                    <a:pt x="176" y="1100"/>
                  </a:lnTo>
                  <a:lnTo>
                    <a:pt x="198" y="1163"/>
                  </a:lnTo>
                  <a:lnTo>
                    <a:pt x="227" y="1222"/>
                  </a:lnTo>
                  <a:lnTo>
                    <a:pt x="262" y="1278"/>
                  </a:lnTo>
                  <a:lnTo>
                    <a:pt x="302" y="1330"/>
                  </a:lnTo>
                  <a:lnTo>
                    <a:pt x="346" y="1379"/>
                  </a:lnTo>
                  <a:lnTo>
                    <a:pt x="394" y="1422"/>
                  </a:lnTo>
                  <a:lnTo>
                    <a:pt x="448" y="1460"/>
                  </a:lnTo>
                  <a:lnTo>
                    <a:pt x="504" y="1493"/>
                  </a:lnTo>
                  <a:lnTo>
                    <a:pt x="565" y="1519"/>
                  </a:lnTo>
                  <a:lnTo>
                    <a:pt x="627" y="1539"/>
                  </a:lnTo>
                  <a:lnTo>
                    <a:pt x="693" y="1552"/>
                  </a:lnTo>
                  <a:lnTo>
                    <a:pt x="761" y="1557"/>
                  </a:lnTo>
                  <a:lnTo>
                    <a:pt x="682" y="1552"/>
                  </a:lnTo>
                  <a:lnTo>
                    <a:pt x="607" y="1537"/>
                  </a:lnTo>
                  <a:lnTo>
                    <a:pt x="533" y="1516"/>
                  </a:lnTo>
                  <a:lnTo>
                    <a:pt x="463" y="1488"/>
                  </a:lnTo>
                  <a:lnTo>
                    <a:pt x="397" y="1453"/>
                  </a:lnTo>
                  <a:lnTo>
                    <a:pt x="334" y="1412"/>
                  </a:lnTo>
                  <a:lnTo>
                    <a:pt x="275" y="1364"/>
                  </a:lnTo>
                  <a:lnTo>
                    <a:pt x="222" y="1313"/>
                  </a:lnTo>
                  <a:lnTo>
                    <a:pt x="173" y="1256"/>
                  </a:lnTo>
                  <a:lnTo>
                    <a:pt x="129" y="1194"/>
                  </a:lnTo>
                  <a:lnTo>
                    <a:pt x="91" y="1129"/>
                  </a:lnTo>
                  <a:lnTo>
                    <a:pt x="59" y="1059"/>
                  </a:lnTo>
                  <a:lnTo>
                    <a:pt x="34" y="987"/>
                  </a:lnTo>
                  <a:lnTo>
                    <a:pt x="15" y="913"/>
                  </a:lnTo>
                  <a:lnTo>
                    <a:pt x="4" y="834"/>
                  </a:lnTo>
                  <a:lnTo>
                    <a:pt x="0" y="756"/>
                  </a:lnTo>
                  <a:lnTo>
                    <a:pt x="4" y="681"/>
                  </a:lnTo>
                  <a:lnTo>
                    <a:pt x="15" y="608"/>
                  </a:lnTo>
                  <a:lnTo>
                    <a:pt x="32" y="538"/>
                  </a:lnTo>
                  <a:lnTo>
                    <a:pt x="55" y="472"/>
                  </a:lnTo>
                  <a:lnTo>
                    <a:pt x="84" y="409"/>
                  </a:lnTo>
                  <a:lnTo>
                    <a:pt x="120" y="349"/>
                  </a:lnTo>
                  <a:lnTo>
                    <a:pt x="159" y="292"/>
                  </a:lnTo>
                  <a:lnTo>
                    <a:pt x="205" y="240"/>
                  </a:lnTo>
                  <a:lnTo>
                    <a:pt x="254" y="193"/>
                  </a:lnTo>
                  <a:lnTo>
                    <a:pt x="309" y="150"/>
                  </a:lnTo>
                  <a:lnTo>
                    <a:pt x="367" y="112"/>
                  </a:lnTo>
                  <a:lnTo>
                    <a:pt x="428" y="79"/>
                  </a:lnTo>
                  <a:lnTo>
                    <a:pt x="494" y="51"/>
                  </a:lnTo>
                  <a:lnTo>
                    <a:pt x="562" y="29"/>
                  </a:lnTo>
                  <a:lnTo>
                    <a:pt x="633" y="13"/>
                  </a:lnTo>
                  <a:lnTo>
                    <a:pt x="706" y="3"/>
                  </a:lnTo>
                  <a:lnTo>
                    <a:pt x="782"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6" name="Freeform 164"/>
            <p:cNvSpPr>
              <a:spLocks/>
            </p:cNvSpPr>
            <p:nvPr/>
          </p:nvSpPr>
          <p:spPr bwMode="auto">
            <a:xfrm>
              <a:off x="3902075" y="3265488"/>
              <a:ext cx="2397125" cy="1944688"/>
            </a:xfrm>
            <a:custGeom>
              <a:avLst/>
              <a:gdLst>
                <a:gd name="T0" fmla="*/ 1510 w 1510"/>
                <a:gd name="T1" fmla="*/ 0 h 1225"/>
                <a:gd name="T2" fmla="*/ 1495 w 1510"/>
                <a:gd name="T3" fmla="*/ 91 h 1225"/>
                <a:gd name="T4" fmla="*/ 1454 w 1510"/>
                <a:gd name="T5" fmla="*/ 171 h 1225"/>
                <a:gd name="T6" fmla="*/ 1390 w 1510"/>
                <a:gd name="T7" fmla="*/ 234 h 1225"/>
                <a:gd name="T8" fmla="*/ 1310 w 1510"/>
                <a:gd name="T9" fmla="*/ 276 h 1225"/>
                <a:gd name="T10" fmla="*/ 1218 w 1510"/>
                <a:gd name="T11" fmla="*/ 290 h 1225"/>
                <a:gd name="T12" fmla="*/ 553 w 1510"/>
                <a:gd name="T13" fmla="*/ 294 h 1225"/>
                <a:gd name="T14" fmla="*/ 443 w 1510"/>
                <a:gd name="T15" fmla="*/ 322 h 1225"/>
                <a:gd name="T16" fmla="*/ 345 w 1510"/>
                <a:gd name="T17" fmla="*/ 374 h 1225"/>
                <a:gd name="T18" fmla="*/ 263 w 1510"/>
                <a:gd name="T19" fmla="*/ 447 h 1225"/>
                <a:gd name="T20" fmla="*/ 200 w 1510"/>
                <a:gd name="T21" fmla="*/ 538 h 1225"/>
                <a:gd name="T22" fmla="*/ 159 w 1510"/>
                <a:gd name="T23" fmla="*/ 642 h 1225"/>
                <a:gd name="T24" fmla="*/ 145 w 1510"/>
                <a:gd name="T25" fmla="*/ 758 h 1225"/>
                <a:gd name="T26" fmla="*/ 159 w 1510"/>
                <a:gd name="T27" fmla="*/ 873 h 1225"/>
                <a:gd name="T28" fmla="*/ 200 w 1510"/>
                <a:gd name="T29" fmla="*/ 977 h 1225"/>
                <a:gd name="T30" fmla="*/ 263 w 1510"/>
                <a:gd name="T31" fmla="*/ 1068 h 1225"/>
                <a:gd name="T32" fmla="*/ 345 w 1510"/>
                <a:gd name="T33" fmla="*/ 1141 h 1225"/>
                <a:gd name="T34" fmla="*/ 443 w 1510"/>
                <a:gd name="T35" fmla="*/ 1193 h 1225"/>
                <a:gd name="T36" fmla="*/ 553 w 1510"/>
                <a:gd name="T37" fmla="*/ 1222 h 1225"/>
                <a:gd name="T38" fmla="*/ 542 w 1510"/>
                <a:gd name="T39" fmla="*/ 1221 h 1225"/>
                <a:gd name="T40" fmla="*/ 405 w 1510"/>
                <a:gd name="T41" fmla="*/ 1190 h 1225"/>
                <a:gd name="T42" fmla="*/ 284 w 1510"/>
                <a:gd name="T43" fmla="*/ 1129 h 1225"/>
                <a:gd name="T44" fmla="*/ 179 w 1510"/>
                <a:gd name="T45" fmla="*/ 1046 h 1225"/>
                <a:gd name="T46" fmla="*/ 95 w 1510"/>
                <a:gd name="T47" fmla="*/ 941 h 1225"/>
                <a:gd name="T48" fmla="*/ 36 w 1510"/>
                <a:gd name="T49" fmla="*/ 819 h 1225"/>
                <a:gd name="T50" fmla="*/ 4 w 1510"/>
                <a:gd name="T51" fmla="*/ 684 h 1225"/>
                <a:gd name="T52" fmla="*/ 4 w 1510"/>
                <a:gd name="T53" fmla="*/ 542 h 1225"/>
                <a:gd name="T54" fmla="*/ 36 w 1510"/>
                <a:gd name="T55" fmla="*/ 405 h 1225"/>
                <a:gd name="T56" fmla="*/ 95 w 1510"/>
                <a:gd name="T57" fmla="*/ 284 h 1225"/>
                <a:gd name="T58" fmla="*/ 179 w 1510"/>
                <a:gd name="T59" fmla="*/ 179 h 1225"/>
                <a:gd name="T60" fmla="*/ 284 w 1510"/>
                <a:gd name="T61" fmla="*/ 95 h 1225"/>
                <a:gd name="T62" fmla="*/ 405 w 1510"/>
                <a:gd name="T63" fmla="*/ 36 h 1225"/>
                <a:gd name="T64" fmla="*/ 542 w 1510"/>
                <a:gd name="T65" fmla="*/ 4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10" h="1225">
                  <a:moveTo>
                    <a:pt x="612" y="0"/>
                  </a:moveTo>
                  <a:lnTo>
                    <a:pt x="1510" y="0"/>
                  </a:lnTo>
                  <a:lnTo>
                    <a:pt x="1506" y="47"/>
                  </a:lnTo>
                  <a:lnTo>
                    <a:pt x="1495" y="91"/>
                  </a:lnTo>
                  <a:lnTo>
                    <a:pt x="1478" y="133"/>
                  </a:lnTo>
                  <a:lnTo>
                    <a:pt x="1454" y="171"/>
                  </a:lnTo>
                  <a:lnTo>
                    <a:pt x="1424" y="205"/>
                  </a:lnTo>
                  <a:lnTo>
                    <a:pt x="1390" y="234"/>
                  </a:lnTo>
                  <a:lnTo>
                    <a:pt x="1352" y="257"/>
                  </a:lnTo>
                  <a:lnTo>
                    <a:pt x="1310" y="276"/>
                  </a:lnTo>
                  <a:lnTo>
                    <a:pt x="1265" y="286"/>
                  </a:lnTo>
                  <a:lnTo>
                    <a:pt x="1218" y="290"/>
                  </a:lnTo>
                  <a:lnTo>
                    <a:pt x="612" y="290"/>
                  </a:lnTo>
                  <a:lnTo>
                    <a:pt x="553" y="294"/>
                  </a:lnTo>
                  <a:lnTo>
                    <a:pt x="497" y="305"/>
                  </a:lnTo>
                  <a:lnTo>
                    <a:pt x="443" y="322"/>
                  </a:lnTo>
                  <a:lnTo>
                    <a:pt x="392" y="345"/>
                  </a:lnTo>
                  <a:lnTo>
                    <a:pt x="345" y="374"/>
                  </a:lnTo>
                  <a:lnTo>
                    <a:pt x="302" y="408"/>
                  </a:lnTo>
                  <a:lnTo>
                    <a:pt x="263" y="447"/>
                  </a:lnTo>
                  <a:lnTo>
                    <a:pt x="229" y="490"/>
                  </a:lnTo>
                  <a:lnTo>
                    <a:pt x="200" y="538"/>
                  </a:lnTo>
                  <a:lnTo>
                    <a:pt x="176" y="589"/>
                  </a:lnTo>
                  <a:lnTo>
                    <a:pt x="159" y="642"/>
                  </a:lnTo>
                  <a:lnTo>
                    <a:pt x="149" y="699"/>
                  </a:lnTo>
                  <a:lnTo>
                    <a:pt x="145" y="758"/>
                  </a:lnTo>
                  <a:lnTo>
                    <a:pt x="149" y="816"/>
                  </a:lnTo>
                  <a:lnTo>
                    <a:pt x="159" y="873"/>
                  </a:lnTo>
                  <a:lnTo>
                    <a:pt x="176" y="926"/>
                  </a:lnTo>
                  <a:lnTo>
                    <a:pt x="200" y="977"/>
                  </a:lnTo>
                  <a:lnTo>
                    <a:pt x="229" y="1025"/>
                  </a:lnTo>
                  <a:lnTo>
                    <a:pt x="263" y="1068"/>
                  </a:lnTo>
                  <a:lnTo>
                    <a:pt x="302" y="1107"/>
                  </a:lnTo>
                  <a:lnTo>
                    <a:pt x="345" y="1141"/>
                  </a:lnTo>
                  <a:lnTo>
                    <a:pt x="392" y="1170"/>
                  </a:lnTo>
                  <a:lnTo>
                    <a:pt x="443" y="1193"/>
                  </a:lnTo>
                  <a:lnTo>
                    <a:pt x="497" y="1210"/>
                  </a:lnTo>
                  <a:lnTo>
                    <a:pt x="553" y="1222"/>
                  </a:lnTo>
                  <a:lnTo>
                    <a:pt x="612" y="1225"/>
                  </a:lnTo>
                  <a:lnTo>
                    <a:pt x="542" y="1221"/>
                  </a:lnTo>
                  <a:lnTo>
                    <a:pt x="472" y="1209"/>
                  </a:lnTo>
                  <a:lnTo>
                    <a:pt x="405" y="1190"/>
                  </a:lnTo>
                  <a:lnTo>
                    <a:pt x="343" y="1163"/>
                  </a:lnTo>
                  <a:lnTo>
                    <a:pt x="284" y="1129"/>
                  </a:lnTo>
                  <a:lnTo>
                    <a:pt x="230" y="1090"/>
                  </a:lnTo>
                  <a:lnTo>
                    <a:pt x="179" y="1046"/>
                  </a:lnTo>
                  <a:lnTo>
                    <a:pt x="134" y="996"/>
                  </a:lnTo>
                  <a:lnTo>
                    <a:pt x="95" y="941"/>
                  </a:lnTo>
                  <a:lnTo>
                    <a:pt x="62" y="882"/>
                  </a:lnTo>
                  <a:lnTo>
                    <a:pt x="36" y="819"/>
                  </a:lnTo>
                  <a:lnTo>
                    <a:pt x="17" y="754"/>
                  </a:lnTo>
                  <a:lnTo>
                    <a:pt x="4" y="684"/>
                  </a:lnTo>
                  <a:lnTo>
                    <a:pt x="0" y="612"/>
                  </a:lnTo>
                  <a:lnTo>
                    <a:pt x="4" y="542"/>
                  </a:lnTo>
                  <a:lnTo>
                    <a:pt x="17" y="472"/>
                  </a:lnTo>
                  <a:lnTo>
                    <a:pt x="36" y="405"/>
                  </a:lnTo>
                  <a:lnTo>
                    <a:pt x="62" y="344"/>
                  </a:lnTo>
                  <a:lnTo>
                    <a:pt x="95" y="284"/>
                  </a:lnTo>
                  <a:lnTo>
                    <a:pt x="134" y="230"/>
                  </a:lnTo>
                  <a:lnTo>
                    <a:pt x="179" y="179"/>
                  </a:lnTo>
                  <a:lnTo>
                    <a:pt x="230" y="134"/>
                  </a:lnTo>
                  <a:lnTo>
                    <a:pt x="284" y="95"/>
                  </a:lnTo>
                  <a:lnTo>
                    <a:pt x="343" y="62"/>
                  </a:lnTo>
                  <a:lnTo>
                    <a:pt x="405" y="36"/>
                  </a:lnTo>
                  <a:lnTo>
                    <a:pt x="472" y="17"/>
                  </a:lnTo>
                  <a:lnTo>
                    <a:pt x="542" y="4"/>
                  </a:lnTo>
                  <a:lnTo>
                    <a:pt x="612"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7" name="Freeform 165"/>
            <p:cNvSpPr>
              <a:spLocks/>
            </p:cNvSpPr>
            <p:nvPr/>
          </p:nvSpPr>
          <p:spPr bwMode="auto">
            <a:xfrm>
              <a:off x="4164013" y="3794125"/>
              <a:ext cx="1738313" cy="1416050"/>
            </a:xfrm>
            <a:custGeom>
              <a:avLst/>
              <a:gdLst>
                <a:gd name="T0" fmla="*/ 446 w 1095"/>
                <a:gd name="T1" fmla="*/ 0 h 892"/>
                <a:gd name="T2" fmla="*/ 1095 w 1095"/>
                <a:gd name="T3" fmla="*/ 0 h 892"/>
                <a:gd name="T4" fmla="*/ 1091 w 1095"/>
                <a:gd name="T5" fmla="*/ 48 h 892"/>
                <a:gd name="T6" fmla="*/ 1081 w 1095"/>
                <a:gd name="T7" fmla="*/ 92 h 892"/>
                <a:gd name="T8" fmla="*/ 1063 w 1095"/>
                <a:gd name="T9" fmla="*/ 134 h 892"/>
                <a:gd name="T10" fmla="*/ 1039 w 1095"/>
                <a:gd name="T11" fmla="*/ 172 h 892"/>
                <a:gd name="T12" fmla="*/ 1010 w 1095"/>
                <a:gd name="T13" fmla="*/ 206 h 892"/>
                <a:gd name="T14" fmla="*/ 976 w 1095"/>
                <a:gd name="T15" fmla="*/ 235 h 892"/>
                <a:gd name="T16" fmla="*/ 938 w 1095"/>
                <a:gd name="T17" fmla="*/ 258 h 892"/>
                <a:gd name="T18" fmla="*/ 896 w 1095"/>
                <a:gd name="T19" fmla="*/ 275 h 892"/>
                <a:gd name="T20" fmla="*/ 850 w 1095"/>
                <a:gd name="T21" fmla="*/ 287 h 892"/>
                <a:gd name="T22" fmla="*/ 803 w 1095"/>
                <a:gd name="T23" fmla="*/ 291 h 892"/>
                <a:gd name="T24" fmla="*/ 674 w 1095"/>
                <a:gd name="T25" fmla="*/ 291 h 892"/>
                <a:gd name="T26" fmla="*/ 446 w 1095"/>
                <a:gd name="T27" fmla="*/ 291 h 892"/>
                <a:gd name="T28" fmla="*/ 398 w 1095"/>
                <a:gd name="T29" fmla="*/ 295 h 892"/>
                <a:gd name="T30" fmla="*/ 350 w 1095"/>
                <a:gd name="T31" fmla="*/ 307 h 892"/>
                <a:gd name="T32" fmla="*/ 307 w 1095"/>
                <a:gd name="T33" fmla="*/ 324 h 892"/>
                <a:gd name="T34" fmla="*/ 268 w 1095"/>
                <a:gd name="T35" fmla="*/ 349 h 892"/>
                <a:gd name="T36" fmla="*/ 233 w 1095"/>
                <a:gd name="T37" fmla="*/ 379 h 892"/>
                <a:gd name="T38" fmla="*/ 202 w 1095"/>
                <a:gd name="T39" fmla="*/ 414 h 892"/>
                <a:gd name="T40" fmla="*/ 179 w 1095"/>
                <a:gd name="T41" fmla="*/ 453 h 892"/>
                <a:gd name="T42" fmla="*/ 161 w 1095"/>
                <a:gd name="T43" fmla="*/ 497 h 892"/>
                <a:gd name="T44" fmla="*/ 149 w 1095"/>
                <a:gd name="T45" fmla="*/ 542 h 892"/>
                <a:gd name="T46" fmla="*/ 145 w 1095"/>
                <a:gd name="T47" fmla="*/ 592 h 892"/>
                <a:gd name="T48" fmla="*/ 149 w 1095"/>
                <a:gd name="T49" fmla="*/ 639 h 892"/>
                <a:gd name="T50" fmla="*/ 159 w 1095"/>
                <a:gd name="T51" fmla="*/ 684 h 892"/>
                <a:gd name="T52" fmla="*/ 176 w 1095"/>
                <a:gd name="T53" fmla="*/ 726 h 892"/>
                <a:gd name="T54" fmla="*/ 200 w 1095"/>
                <a:gd name="T55" fmla="*/ 765 h 892"/>
                <a:gd name="T56" fmla="*/ 229 w 1095"/>
                <a:gd name="T57" fmla="*/ 799 h 892"/>
                <a:gd name="T58" fmla="*/ 261 w 1095"/>
                <a:gd name="T59" fmla="*/ 829 h 892"/>
                <a:gd name="T60" fmla="*/ 298 w 1095"/>
                <a:gd name="T61" fmla="*/ 854 h 892"/>
                <a:gd name="T62" fmla="*/ 340 w 1095"/>
                <a:gd name="T63" fmla="*/ 872 h 892"/>
                <a:gd name="T64" fmla="*/ 383 w 1095"/>
                <a:gd name="T65" fmla="*/ 885 h 892"/>
                <a:gd name="T66" fmla="*/ 430 w 1095"/>
                <a:gd name="T67" fmla="*/ 892 h 892"/>
                <a:gd name="T68" fmla="*/ 371 w 1095"/>
                <a:gd name="T69" fmla="*/ 885 h 892"/>
                <a:gd name="T70" fmla="*/ 315 w 1095"/>
                <a:gd name="T71" fmla="*/ 872 h 892"/>
                <a:gd name="T72" fmla="*/ 263 w 1095"/>
                <a:gd name="T73" fmla="*/ 853 h 892"/>
                <a:gd name="T74" fmla="*/ 213 w 1095"/>
                <a:gd name="T75" fmla="*/ 826 h 892"/>
                <a:gd name="T76" fmla="*/ 167 w 1095"/>
                <a:gd name="T77" fmla="*/ 794 h 892"/>
                <a:gd name="T78" fmla="*/ 125 w 1095"/>
                <a:gd name="T79" fmla="*/ 756 h 892"/>
                <a:gd name="T80" fmla="*/ 89 w 1095"/>
                <a:gd name="T81" fmla="*/ 714 h 892"/>
                <a:gd name="T82" fmla="*/ 58 w 1095"/>
                <a:gd name="T83" fmla="*/ 667 h 892"/>
                <a:gd name="T84" fmla="*/ 34 w 1095"/>
                <a:gd name="T85" fmla="*/ 617 h 892"/>
                <a:gd name="T86" fmla="*/ 15 w 1095"/>
                <a:gd name="T87" fmla="*/ 562 h 892"/>
                <a:gd name="T88" fmla="*/ 3 w 1095"/>
                <a:gd name="T89" fmla="*/ 506 h 892"/>
                <a:gd name="T90" fmla="*/ 0 w 1095"/>
                <a:gd name="T91" fmla="*/ 447 h 892"/>
                <a:gd name="T92" fmla="*/ 3 w 1095"/>
                <a:gd name="T93" fmla="*/ 385 h 892"/>
                <a:gd name="T94" fmla="*/ 15 w 1095"/>
                <a:gd name="T95" fmla="*/ 328 h 892"/>
                <a:gd name="T96" fmla="*/ 35 w 1095"/>
                <a:gd name="T97" fmla="*/ 273 h 892"/>
                <a:gd name="T98" fmla="*/ 61 w 1095"/>
                <a:gd name="T99" fmla="*/ 222 h 892"/>
                <a:gd name="T100" fmla="*/ 92 w 1095"/>
                <a:gd name="T101" fmla="*/ 173 h 892"/>
                <a:gd name="T102" fmla="*/ 130 w 1095"/>
                <a:gd name="T103" fmla="*/ 131 h 892"/>
                <a:gd name="T104" fmla="*/ 174 w 1095"/>
                <a:gd name="T105" fmla="*/ 93 h 892"/>
                <a:gd name="T106" fmla="*/ 221 w 1095"/>
                <a:gd name="T107" fmla="*/ 61 h 892"/>
                <a:gd name="T108" fmla="*/ 272 w 1095"/>
                <a:gd name="T109" fmla="*/ 36 h 892"/>
                <a:gd name="T110" fmla="*/ 327 w 1095"/>
                <a:gd name="T111" fmla="*/ 16 h 892"/>
                <a:gd name="T112" fmla="*/ 386 w 1095"/>
                <a:gd name="T113" fmla="*/ 4 h 892"/>
                <a:gd name="T114" fmla="*/ 446 w 1095"/>
                <a:gd name="T115" fmla="*/ 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5" h="892">
                  <a:moveTo>
                    <a:pt x="446" y="0"/>
                  </a:moveTo>
                  <a:lnTo>
                    <a:pt x="1095" y="0"/>
                  </a:lnTo>
                  <a:lnTo>
                    <a:pt x="1091" y="48"/>
                  </a:lnTo>
                  <a:lnTo>
                    <a:pt x="1081" y="92"/>
                  </a:lnTo>
                  <a:lnTo>
                    <a:pt x="1063" y="134"/>
                  </a:lnTo>
                  <a:lnTo>
                    <a:pt x="1039" y="172"/>
                  </a:lnTo>
                  <a:lnTo>
                    <a:pt x="1010" y="206"/>
                  </a:lnTo>
                  <a:lnTo>
                    <a:pt x="976" y="235"/>
                  </a:lnTo>
                  <a:lnTo>
                    <a:pt x="938" y="258"/>
                  </a:lnTo>
                  <a:lnTo>
                    <a:pt x="896" y="275"/>
                  </a:lnTo>
                  <a:lnTo>
                    <a:pt x="850" y="287"/>
                  </a:lnTo>
                  <a:lnTo>
                    <a:pt x="803" y="291"/>
                  </a:lnTo>
                  <a:lnTo>
                    <a:pt x="674" y="291"/>
                  </a:lnTo>
                  <a:lnTo>
                    <a:pt x="446" y="291"/>
                  </a:lnTo>
                  <a:lnTo>
                    <a:pt x="398" y="295"/>
                  </a:lnTo>
                  <a:lnTo>
                    <a:pt x="350" y="307"/>
                  </a:lnTo>
                  <a:lnTo>
                    <a:pt x="307" y="324"/>
                  </a:lnTo>
                  <a:lnTo>
                    <a:pt x="268" y="349"/>
                  </a:lnTo>
                  <a:lnTo>
                    <a:pt x="233" y="379"/>
                  </a:lnTo>
                  <a:lnTo>
                    <a:pt x="202" y="414"/>
                  </a:lnTo>
                  <a:lnTo>
                    <a:pt x="179" y="453"/>
                  </a:lnTo>
                  <a:lnTo>
                    <a:pt x="161" y="497"/>
                  </a:lnTo>
                  <a:lnTo>
                    <a:pt x="149" y="542"/>
                  </a:lnTo>
                  <a:lnTo>
                    <a:pt x="145" y="592"/>
                  </a:lnTo>
                  <a:lnTo>
                    <a:pt x="149" y="639"/>
                  </a:lnTo>
                  <a:lnTo>
                    <a:pt x="159" y="684"/>
                  </a:lnTo>
                  <a:lnTo>
                    <a:pt x="176" y="726"/>
                  </a:lnTo>
                  <a:lnTo>
                    <a:pt x="200" y="765"/>
                  </a:lnTo>
                  <a:lnTo>
                    <a:pt x="229" y="799"/>
                  </a:lnTo>
                  <a:lnTo>
                    <a:pt x="261" y="829"/>
                  </a:lnTo>
                  <a:lnTo>
                    <a:pt x="298" y="854"/>
                  </a:lnTo>
                  <a:lnTo>
                    <a:pt x="340" y="872"/>
                  </a:lnTo>
                  <a:lnTo>
                    <a:pt x="383" y="885"/>
                  </a:lnTo>
                  <a:lnTo>
                    <a:pt x="430" y="892"/>
                  </a:lnTo>
                  <a:lnTo>
                    <a:pt x="371" y="885"/>
                  </a:lnTo>
                  <a:lnTo>
                    <a:pt x="315" y="872"/>
                  </a:lnTo>
                  <a:lnTo>
                    <a:pt x="263" y="853"/>
                  </a:lnTo>
                  <a:lnTo>
                    <a:pt x="213" y="826"/>
                  </a:lnTo>
                  <a:lnTo>
                    <a:pt x="167" y="794"/>
                  </a:lnTo>
                  <a:lnTo>
                    <a:pt x="125" y="756"/>
                  </a:lnTo>
                  <a:lnTo>
                    <a:pt x="89" y="714"/>
                  </a:lnTo>
                  <a:lnTo>
                    <a:pt x="58" y="667"/>
                  </a:lnTo>
                  <a:lnTo>
                    <a:pt x="34" y="617"/>
                  </a:lnTo>
                  <a:lnTo>
                    <a:pt x="15" y="562"/>
                  </a:lnTo>
                  <a:lnTo>
                    <a:pt x="3" y="506"/>
                  </a:lnTo>
                  <a:lnTo>
                    <a:pt x="0" y="447"/>
                  </a:lnTo>
                  <a:lnTo>
                    <a:pt x="3" y="385"/>
                  </a:lnTo>
                  <a:lnTo>
                    <a:pt x="15" y="328"/>
                  </a:lnTo>
                  <a:lnTo>
                    <a:pt x="35" y="273"/>
                  </a:lnTo>
                  <a:lnTo>
                    <a:pt x="61" y="222"/>
                  </a:lnTo>
                  <a:lnTo>
                    <a:pt x="92" y="173"/>
                  </a:lnTo>
                  <a:lnTo>
                    <a:pt x="130" y="131"/>
                  </a:lnTo>
                  <a:lnTo>
                    <a:pt x="174" y="93"/>
                  </a:lnTo>
                  <a:lnTo>
                    <a:pt x="221" y="61"/>
                  </a:lnTo>
                  <a:lnTo>
                    <a:pt x="272" y="36"/>
                  </a:lnTo>
                  <a:lnTo>
                    <a:pt x="327" y="16"/>
                  </a:lnTo>
                  <a:lnTo>
                    <a:pt x="386" y="4"/>
                  </a:lnTo>
                  <a:lnTo>
                    <a:pt x="446"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8" name="Freeform 397"/>
            <p:cNvSpPr>
              <a:spLocks noEditPoints="1"/>
            </p:cNvSpPr>
            <p:nvPr/>
          </p:nvSpPr>
          <p:spPr bwMode="auto">
            <a:xfrm>
              <a:off x="4433888" y="4332288"/>
              <a:ext cx="876300" cy="877888"/>
            </a:xfrm>
            <a:custGeom>
              <a:avLst/>
              <a:gdLst>
                <a:gd name="T0" fmla="*/ 233 w 552"/>
                <a:gd name="T1" fmla="*/ 41 h 553"/>
                <a:gd name="T2" fmla="*/ 156 w 552"/>
                <a:gd name="T3" fmla="*/ 70 h 553"/>
                <a:gd name="T4" fmla="*/ 93 w 552"/>
                <a:gd name="T5" fmla="*/ 122 h 553"/>
                <a:gd name="T6" fmla="*/ 51 w 552"/>
                <a:gd name="T7" fmla="*/ 193 h 553"/>
                <a:gd name="T8" fmla="*/ 36 w 552"/>
                <a:gd name="T9" fmla="*/ 277 h 553"/>
                <a:gd name="T10" fmla="*/ 51 w 552"/>
                <a:gd name="T11" fmla="*/ 360 h 553"/>
                <a:gd name="T12" fmla="*/ 93 w 552"/>
                <a:gd name="T13" fmla="*/ 431 h 553"/>
                <a:gd name="T14" fmla="*/ 156 w 552"/>
                <a:gd name="T15" fmla="*/ 484 h 553"/>
                <a:gd name="T16" fmla="*/ 233 w 552"/>
                <a:gd name="T17" fmla="*/ 512 h 553"/>
                <a:gd name="T18" fmla="*/ 319 w 552"/>
                <a:gd name="T19" fmla="*/ 512 h 553"/>
                <a:gd name="T20" fmla="*/ 396 w 552"/>
                <a:gd name="T21" fmla="*/ 484 h 553"/>
                <a:gd name="T22" fmla="*/ 459 w 552"/>
                <a:gd name="T23" fmla="*/ 431 h 553"/>
                <a:gd name="T24" fmla="*/ 500 w 552"/>
                <a:gd name="T25" fmla="*/ 360 h 553"/>
                <a:gd name="T26" fmla="*/ 516 w 552"/>
                <a:gd name="T27" fmla="*/ 277 h 553"/>
                <a:gd name="T28" fmla="*/ 500 w 552"/>
                <a:gd name="T29" fmla="*/ 193 h 553"/>
                <a:gd name="T30" fmla="*/ 459 w 552"/>
                <a:gd name="T31" fmla="*/ 122 h 553"/>
                <a:gd name="T32" fmla="*/ 396 w 552"/>
                <a:gd name="T33" fmla="*/ 70 h 553"/>
                <a:gd name="T34" fmla="*/ 319 w 552"/>
                <a:gd name="T35" fmla="*/ 41 h 553"/>
                <a:gd name="T36" fmla="*/ 276 w 552"/>
                <a:gd name="T37" fmla="*/ 0 h 553"/>
                <a:gd name="T38" fmla="*/ 364 w 552"/>
                <a:gd name="T39" fmla="*/ 15 h 553"/>
                <a:gd name="T40" fmla="*/ 440 w 552"/>
                <a:gd name="T41" fmla="*/ 54 h 553"/>
                <a:gd name="T42" fmla="*/ 498 w 552"/>
                <a:gd name="T43" fmla="*/ 113 h 553"/>
                <a:gd name="T44" fmla="*/ 538 w 552"/>
                <a:gd name="T45" fmla="*/ 189 h 553"/>
                <a:gd name="T46" fmla="*/ 552 w 552"/>
                <a:gd name="T47" fmla="*/ 277 h 553"/>
                <a:gd name="T48" fmla="*/ 538 w 552"/>
                <a:gd name="T49" fmla="*/ 364 h 553"/>
                <a:gd name="T50" fmla="*/ 498 w 552"/>
                <a:gd name="T51" fmla="*/ 440 h 553"/>
                <a:gd name="T52" fmla="*/ 440 w 552"/>
                <a:gd name="T53" fmla="*/ 501 h 553"/>
                <a:gd name="T54" fmla="*/ 364 w 552"/>
                <a:gd name="T55" fmla="*/ 540 h 553"/>
                <a:gd name="T56" fmla="*/ 276 w 552"/>
                <a:gd name="T57" fmla="*/ 553 h 553"/>
                <a:gd name="T58" fmla="*/ 188 w 552"/>
                <a:gd name="T59" fmla="*/ 540 h 553"/>
                <a:gd name="T60" fmla="*/ 112 w 552"/>
                <a:gd name="T61" fmla="*/ 501 h 553"/>
                <a:gd name="T62" fmla="*/ 52 w 552"/>
                <a:gd name="T63" fmla="*/ 440 h 553"/>
                <a:gd name="T64" fmla="*/ 13 w 552"/>
                <a:gd name="T65" fmla="*/ 364 h 553"/>
                <a:gd name="T66" fmla="*/ 0 w 552"/>
                <a:gd name="T67" fmla="*/ 277 h 553"/>
                <a:gd name="T68" fmla="*/ 13 w 552"/>
                <a:gd name="T69" fmla="*/ 189 h 553"/>
                <a:gd name="T70" fmla="*/ 52 w 552"/>
                <a:gd name="T71" fmla="*/ 113 h 553"/>
                <a:gd name="T72" fmla="*/ 112 w 552"/>
                <a:gd name="T73" fmla="*/ 54 h 553"/>
                <a:gd name="T74" fmla="*/ 188 w 552"/>
                <a:gd name="T75" fmla="*/ 15 h 553"/>
                <a:gd name="T76" fmla="*/ 276 w 552"/>
                <a:gd name="T77"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2" h="553">
                  <a:moveTo>
                    <a:pt x="276" y="37"/>
                  </a:moveTo>
                  <a:lnTo>
                    <a:pt x="233" y="41"/>
                  </a:lnTo>
                  <a:lnTo>
                    <a:pt x="192" y="53"/>
                  </a:lnTo>
                  <a:lnTo>
                    <a:pt x="156" y="70"/>
                  </a:lnTo>
                  <a:lnTo>
                    <a:pt x="121" y="93"/>
                  </a:lnTo>
                  <a:lnTo>
                    <a:pt x="93" y="122"/>
                  </a:lnTo>
                  <a:lnTo>
                    <a:pt x="69" y="156"/>
                  </a:lnTo>
                  <a:lnTo>
                    <a:pt x="51" y="193"/>
                  </a:lnTo>
                  <a:lnTo>
                    <a:pt x="40" y="233"/>
                  </a:lnTo>
                  <a:lnTo>
                    <a:pt x="36" y="277"/>
                  </a:lnTo>
                  <a:lnTo>
                    <a:pt x="40" y="320"/>
                  </a:lnTo>
                  <a:lnTo>
                    <a:pt x="51" y="360"/>
                  </a:lnTo>
                  <a:lnTo>
                    <a:pt x="69" y="397"/>
                  </a:lnTo>
                  <a:lnTo>
                    <a:pt x="93" y="431"/>
                  </a:lnTo>
                  <a:lnTo>
                    <a:pt x="121" y="460"/>
                  </a:lnTo>
                  <a:lnTo>
                    <a:pt x="156" y="484"/>
                  </a:lnTo>
                  <a:lnTo>
                    <a:pt x="192" y="501"/>
                  </a:lnTo>
                  <a:lnTo>
                    <a:pt x="233" y="512"/>
                  </a:lnTo>
                  <a:lnTo>
                    <a:pt x="276" y="516"/>
                  </a:lnTo>
                  <a:lnTo>
                    <a:pt x="319" y="512"/>
                  </a:lnTo>
                  <a:lnTo>
                    <a:pt x="360" y="501"/>
                  </a:lnTo>
                  <a:lnTo>
                    <a:pt x="396" y="484"/>
                  </a:lnTo>
                  <a:lnTo>
                    <a:pt x="430" y="460"/>
                  </a:lnTo>
                  <a:lnTo>
                    <a:pt x="459" y="431"/>
                  </a:lnTo>
                  <a:lnTo>
                    <a:pt x="483" y="397"/>
                  </a:lnTo>
                  <a:lnTo>
                    <a:pt x="500" y="360"/>
                  </a:lnTo>
                  <a:lnTo>
                    <a:pt x="512" y="320"/>
                  </a:lnTo>
                  <a:lnTo>
                    <a:pt x="516" y="277"/>
                  </a:lnTo>
                  <a:lnTo>
                    <a:pt x="512" y="233"/>
                  </a:lnTo>
                  <a:lnTo>
                    <a:pt x="500" y="193"/>
                  </a:lnTo>
                  <a:lnTo>
                    <a:pt x="483" y="156"/>
                  </a:lnTo>
                  <a:lnTo>
                    <a:pt x="459" y="122"/>
                  </a:lnTo>
                  <a:lnTo>
                    <a:pt x="430" y="93"/>
                  </a:lnTo>
                  <a:lnTo>
                    <a:pt x="396" y="70"/>
                  </a:lnTo>
                  <a:lnTo>
                    <a:pt x="360" y="53"/>
                  </a:lnTo>
                  <a:lnTo>
                    <a:pt x="319" y="41"/>
                  </a:lnTo>
                  <a:lnTo>
                    <a:pt x="276" y="37"/>
                  </a:lnTo>
                  <a:close/>
                  <a:moveTo>
                    <a:pt x="276" y="0"/>
                  </a:moveTo>
                  <a:lnTo>
                    <a:pt x="320" y="4"/>
                  </a:lnTo>
                  <a:lnTo>
                    <a:pt x="364" y="15"/>
                  </a:lnTo>
                  <a:lnTo>
                    <a:pt x="403" y="31"/>
                  </a:lnTo>
                  <a:lnTo>
                    <a:pt x="440" y="54"/>
                  </a:lnTo>
                  <a:lnTo>
                    <a:pt x="471" y="82"/>
                  </a:lnTo>
                  <a:lnTo>
                    <a:pt x="498" y="113"/>
                  </a:lnTo>
                  <a:lnTo>
                    <a:pt x="522" y="150"/>
                  </a:lnTo>
                  <a:lnTo>
                    <a:pt x="538" y="189"/>
                  </a:lnTo>
                  <a:lnTo>
                    <a:pt x="548" y="232"/>
                  </a:lnTo>
                  <a:lnTo>
                    <a:pt x="552" y="277"/>
                  </a:lnTo>
                  <a:lnTo>
                    <a:pt x="548" y="321"/>
                  </a:lnTo>
                  <a:lnTo>
                    <a:pt x="538" y="364"/>
                  </a:lnTo>
                  <a:lnTo>
                    <a:pt x="522" y="404"/>
                  </a:lnTo>
                  <a:lnTo>
                    <a:pt x="498" y="440"/>
                  </a:lnTo>
                  <a:lnTo>
                    <a:pt x="471" y="472"/>
                  </a:lnTo>
                  <a:lnTo>
                    <a:pt x="440" y="501"/>
                  </a:lnTo>
                  <a:lnTo>
                    <a:pt x="403" y="523"/>
                  </a:lnTo>
                  <a:lnTo>
                    <a:pt x="364" y="540"/>
                  </a:lnTo>
                  <a:lnTo>
                    <a:pt x="320" y="550"/>
                  </a:lnTo>
                  <a:lnTo>
                    <a:pt x="276" y="553"/>
                  </a:lnTo>
                  <a:lnTo>
                    <a:pt x="231" y="550"/>
                  </a:lnTo>
                  <a:lnTo>
                    <a:pt x="188" y="540"/>
                  </a:lnTo>
                  <a:lnTo>
                    <a:pt x="149" y="523"/>
                  </a:lnTo>
                  <a:lnTo>
                    <a:pt x="112" y="501"/>
                  </a:lnTo>
                  <a:lnTo>
                    <a:pt x="80" y="472"/>
                  </a:lnTo>
                  <a:lnTo>
                    <a:pt x="52" y="440"/>
                  </a:lnTo>
                  <a:lnTo>
                    <a:pt x="30" y="404"/>
                  </a:lnTo>
                  <a:lnTo>
                    <a:pt x="13" y="364"/>
                  </a:lnTo>
                  <a:lnTo>
                    <a:pt x="2" y="321"/>
                  </a:lnTo>
                  <a:lnTo>
                    <a:pt x="0" y="277"/>
                  </a:lnTo>
                  <a:lnTo>
                    <a:pt x="2" y="232"/>
                  </a:lnTo>
                  <a:lnTo>
                    <a:pt x="13" y="189"/>
                  </a:lnTo>
                  <a:lnTo>
                    <a:pt x="30" y="150"/>
                  </a:lnTo>
                  <a:lnTo>
                    <a:pt x="52" y="113"/>
                  </a:lnTo>
                  <a:lnTo>
                    <a:pt x="80" y="82"/>
                  </a:lnTo>
                  <a:lnTo>
                    <a:pt x="112" y="54"/>
                  </a:lnTo>
                  <a:lnTo>
                    <a:pt x="149" y="31"/>
                  </a:lnTo>
                  <a:lnTo>
                    <a:pt x="188" y="15"/>
                  </a:lnTo>
                  <a:lnTo>
                    <a:pt x="231" y="4"/>
                  </a:lnTo>
                  <a:lnTo>
                    <a:pt x="276" y="0"/>
                  </a:lnTo>
                  <a:close/>
                </a:path>
              </a:pathLst>
            </a:custGeom>
            <a:solidFill>
              <a:schemeClr val="accent1"/>
            </a:solid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64" name="TextBox 663"/>
          <p:cNvSpPr txBox="1"/>
          <p:nvPr/>
        </p:nvSpPr>
        <p:spPr>
          <a:xfrm>
            <a:off x="6253317" y="1736053"/>
            <a:ext cx="4923930" cy="400110"/>
          </a:xfrm>
          <a:prstGeom prst="rect">
            <a:avLst/>
          </a:prstGeom>
          <a:noFill/>
        </p:spPr>
        <p:txBody>
          <a:bodyPr wrap="square" rtlCol="0">
            <a:spAutoFit/>
          </a:bodyPr>
          <a:lstStyle/>
          <a:p>
            <a:pPr algn="r"/>
            <a:r>
              <a:rPr lang="fa-IR" sz="2000" b="1" dirty="0">
                <a:solidFill>
                  <a:schemeClr val="tx2">
                    <a:lumMod val="50000"/>
                  </a:schemeClr>
                </a:solidFill>
                <a:latin typeface="Bebas Neue" panose="020B0606020202050201" pitchFamily="34" charset="0"/>
                <a:cs typeface="B Nazanin" panose="00000400000000000000" pitchFamily="2" charset="-78"/>
              </a:rPr>
              <a:t>مصرف، رفاه، اشتغال، حفظ سرمایه و...</a:t>
            </a: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sp>
        <p:nvSpPr>
          <p:cNvPr id="666" name="TextBox 665"/>
          <p:cNvSpPr txBox="1"/>
          <p:nvPr/>
        </p:nvSpPr>
        <p:spPr>
          <a:xfrm>
            <a:off x="5692851" y="2442224"/>
            <a:ext cx="5530961" cy="707886"/>
          </a:xfrm>
          <a:prstGeom prst="rect">
            <a:avLst/>
          </a:prstGeom>
          <a:noFill/>
        </p:spPr>
        <p:txBody>
          <a:bodyPr wrap="square" rtlCol="0">
            <a:spAutoFit/>
          </a:bodyPr>
          <a:lstStyle/>
          <a:p>
            <a:pPr algn="r"/>
            <a:r>
              <a:rPr lang="fa-IR" sz="2000" b="1" dirty="0">
                <a:solidFill>
                  <a:schemeClr val="tx2">
                    <a:lumMod val="50000"/>
                  </a:schemeClr>
                </a:solidFill>
                <a:latin typeface="Bebas Neue" panose="020B0606020202050201" pitchFamily="34" charset="0"/>
                <a:cs typeface="B Nazanin" panose="00000400000000000000" pitchFamily="2" charset="-78"/>
              </a:rPr>
              <a:t>رشد، اشتغال، رضایت، </a:t>
            </a:r>
            <a:r>
              <a:rPr lang="fa-IR" sz="2000" b="1" dirty="0" err="1">
                <a:solidFill>
                  <a:schemeClr val="tx2">
                    <a:lumMod val="50000"/>
                  </a:schemeClr>
                </a:solidFill>
                <a:latin typeface="Bebas Neue" panose="020B0606020202050201" pitchFamily="34" charset="0"/>
                <a:cs typeface="B Nazanin" panose="00000400000000000000" pitchFamily="2" charset="-78"/>
              </a:rPr>
              <a:t>وعده‌های</a:t>
            </a:r>
            <a:r>
              <a:rPr lang="fa-IR" sz="2000" b="1" dirty="0">
                <a:solidFill>
                  <a:schemeClr val="tx2">
                    <a:lumMod val="50000"/>
                  </a:schemeClr>
                </a:solidFill>
                <a:latin typeface="Bebas Neue" panose="020B0606020202050201" pitchFamily="34" charset="0"/>
                <a:cs typeface="B Nazanin" panose="00000400000000000000" pitchFamily="2" charset="-78"/>
              </a:rPr>
              <a:t> انتخاباتی، وظیفه حمایتی، استقلال اقتصادی</a:t>
            </a: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sp>
        <p:nvSpPr>
          <p:cNvPr id="670" name="TextBox 669"/>
          <p:cNvSpPr txBox="1"/>
          <p:nvPr/>
        </p:nvSpPr>
        <p:spPr>
          <a:xfrm>
            <a:off x="4711933" y="4038680"/>
            <a:ext cx="6465313" cy="400110"/>
          </a:xfrm>
          <a:prstGeom prst="rect">
            <a:avLst/>
          </a:prstGeom>
          <a:noFill/>
        </p:spPr>
        <p:txBody>
          <a:bodyPr wrap="square" rtlCol="0">
            <a:spAutoFit/>
          </a:bodyPr>
          <a:lstStyle/>
          <a:p>
            <a:pPr algn="r"/>
            <a:r>
              <a:rPr lang="fa-IR" sz="2000" b="1" dirty="0">
                <a:solidFill>
                  <a:schemeClr val="tx2">
                    <a:lumMod val="50000"/>
                  </a:schemeClr>
                </a:solidFill>
                <a:latin typeface="Bebas Neue" panose="020B0606020202050201" pitchFamily="34" charset="0"/>
                <a:cs typeface="B Nazanin" panose="00000400000000000000" pitchFamily="2" charset="-78"/>
              </a:rPr>
              <a:t>اشتغال و معیشت</a:t>
            </a: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sp>
        <p:nvSpPr>
          <p:cNvPr id="672" name="TextBox 671"/>
          <p:cNvSpPr txBox="1"/>
          <p:nvPr/>
        </p:nvSpPr>
        <p:spPr>
          <a:xfrm>
            <a:off x="4166031" y="4721539"/>
            <a:ext cx="7011215" cy="400110"/>
          </a:xfrm>
          <a:prstGeom prst="rect">
            <a:avLst/>
          </a:prstGeom>
          <a:noFill/>
        </p:spPr>
        <p:txBody>
          <a:bodyPr wrap="square" rtlCol="0">
            <a:spAutoFit/>
          </a:bodyPr>
          <a:lstStyle/>
          <a:p>
            <a:pPr algn="r"/>
            <a:r>
              <a:rPr lang="fa-IR" sz="2000" b="1" dirty="0">
                <a:solidFill>
                  <a:schemeClr val="tx2">
                    <a:lumMod val="50000"/>
                  </a:schemeClr>
                </a:solidFill>
                <a:latin typeface="Bebas Neue" panose="020B0606020202050201" pitchFamily="34" charset="0"/>
                <a:cs typeface="B Nazanin" panose="00000400000000000000" pitchFamily="2" charset="-78"/>
              </a:rPr>
              <a:t>سود حاصل از تفاوت قیمت داخل و خارج، سود حاصل از فروش</a:t>
            </a: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sp>
        <p:nvSpPr>
          <p:cNvPr id="673" name="TextBox 672"/>
          <p:cNvSpPr txBox="1"/>
          <p:nvPr/>
        </p:nvSpPr>
        <p:spPr>
          <a:xfrm>
            <a:off x="2050822" y="4760309"/>
            <a:ext cx="1957163" cy="461665"/>
          </a:xfrm>
          <a:prstGeom prst="rect">
            <a:avLst/>
          </a:prstGeom>
          <a:noFill/>
        </p:spPr>
        <p:txBody>
          <a:bodyPr wrap="square" rtlCol="0">
            <a:spAutoFit/>
          </a:bodyPr>
          <a:lstStyle/>
          <a:p>
            <a:pPr algn="ctr"/>
            <a:r>
              <a:rPr lang="fa-IR" sz="2400" dirty="0">
                <a:solidFill>
                  <a:schemeClr val="bg1"/>
                </a:solidFill>
                <a:latin typeface="Bebas Neue" panose="020B0606020202050201" pitchFamily="34" charset="0"/>
                <a:cs typeface="B Titr" panose="00000700000000000000" pitchFamily="2" charset="-78"/>
              </a:rPr>
              <a:t>واردکننده</a:t>
            </a:r>
            <a:endParaRPr lang="en-US" sz="2400" dirty="0">
              <a:solidFill>
                <a:schemeClr val="bg1"/>
              </a:solidFill>
              <a:latin typeface="Bebas Neue" panose="020B0606020202050201" pitchFamily="34" charset="0"/>
              <a:cs typeface="B Titr" panose="00000700000000000000" pitchFamily="2" charset="-78"/>
            </a:endParaRPr>
          </a:p>
        </p:txBody>
      </p:sp>
      <p:sp>
        <p:nvSpPr>
          <p:cNvPr id="674" name="TextBox 673"/>
          <p:cNvSpPr txBox="1"/>
          <p:nvPr/>
        </p:nvSpPr>
        <p:spPr>
          <a:xfrm>
            <a:off x="2305433" y="4044842"/>
            <a:ext cx="2023089" cy="461665"/>
          </a:xfrm>
          <a:prstGeom prst="rect">
            <a:avLst/>
          </a:prstGeom>
          <a:noFill/>
        </p:spPr>
        <p:txBody>
          <a:bodyPr wrap="square" rtlCol="0">
            <a:spAutoFit/>
          </a:bodyPr>
          <a:lstStyle/>
          <a:p>
            <a:pPr algn="ctr"/>
            <a:r>
              <a:rPr lang="fa-IR" sz="2400" dirty="0">
                <a:solidFill>
                  <a:schemeClr val="bg1"/>
                </a:solidFill>
                <a:latin typeface="Bebas Neue" panose="020B0606020202050201" pitchFamily="34" charset="0"/>
                <a:cs typeface="B Titr" panose="00000700000000000000" pitchFamily="2" charset="-78"/>
              </a:rPr>
              <a:t>نیروی کار</a:t>
            </a:r>
            <a:endParaRPr lang="en-US" sz="2400" dirty="0">
              <a:solidFill>
                <a:schemeClr val="bg1"/>
              </a:solidFill>
              <a:latin typeface="Bebas Neue" panose="020B0606020202050201" pitchFamily="34" charset="0"/>
              <a:cs typeface="B Titr" panose="00000700000000000000" pitchFamily="2" charset="-78"/>
            </a:endParaRPr>
          </a:p>
        </p:txBody>
      </p:sp>
      <p:sp>
        <p:nvSpPr>
          <p:cNvPr id="675" name="TextBox 674"/>
          <p:cNvSpPr txBox="1"/>
          <p:nvPr/>
        </p:nvSpPr>
        <p:spPr>
          <a:xfrm>
            <a:off x="2383566" y="3303260"/>
            <a:ext cx="1860604" cy="461665"/>
          </a:xfrm>
          <a:prstGeom prst="rect">
            <a:avLst/>
          </a:prstGeom>
          <a:noFill/>
        </p:spPr>
        <p:txBody>
          <a:bodyPr wrap="square" rtlCol="0">
            <a:spAutoFit/>
          </a:bodyPr>
          <a:lstStyle/>
          <a:p>
            <a:pPr algn="ctr"/>
            <a:r>
              <a:rPr lang="fa-IR" sz="2400" dirty="0">
                <a:solidFill>
                  <a:schemeClr val="bg1"/>
                </a:solidFill>
                <a:latin typeface="Bebas Neue" panose="020B0606020202050201" pitchFamily="34" charset="0"/>
                <a:cs typeface="B Titr" panose="00000700000000000000" pitchFamily="2" charset="-78"/>
              </a:rPr>
              <a:t>سهامدار</a:t>
            </a:r>
            <a:endParaRPr lang="en-US" sz="2400" dirty="0">
              <a:solidFill>
                <a:schemeClr val="bg1"/>
              </a:solidFill>
              <a:latin typeface="Bebas Neue" panose="020B0606020202050201" pitchFamily="34" charset="0"/>
              <a:cs typeface="B Titr" panose="00000700000000000000" pitchFamily="2" charset="-78"/>
            </a:endParaRPr>
          </a:p>
        </p:txBody>
      </p:sp>
      <p:sp>
        <p:nvSpPr>
          <p:cNvPr id="676" name="TextBox 675"/>
          <p:cNvSpPr txBox="1"/>
          <p:nvPr/>
        </p:nvSpPr>
        <p:spPr>
          <a:xfrm>
            <a:off x="2753251" y="2624542"/>
            <a:ext cx="1304895" cy="461665"/>
          </a:xfrm>
          <a:prstGeom prst="rect">
            <a:avLst/>
          </a:prstGeom>
          <a:noFill/>
        </p:spPr>
        <p:txBody>
          <a:bodyPr wrap="square" rtlCol="0">
            <a:spAutoFit/>
          </a:bodyPr>
          <a:lstStyle/>
          <a:p>
            <a:pPr algn="ctr"/>
            <a:r>
              <a:rPr lang="fa-IR" sz="2400" dirty="0">
                <a:solidFill>
                  <a:schemeClr val="bg1"/>
                </a:solidFill>
                <a:latin typeface="Bebas Neue" panose="020B0606020202050201" pitchFamily="34" charset="0"/>
                <a:cs typeface="B Titr" panose="00000700000000000000" pitchFamily="2" charset="-78"/>
              </a:rPr>
              <a:t>دولت</a:t>
            </a:r>
            <a:endParaRPr lang="en-US" sz="2400" dirty="0">
              <a:solidFill>
                <a:schemeClr val="bg1"/>
              </a:solidFill>
              <a:latin typeface="Bebas Neue" panose="020B0606020202050201" pitchFamily="34" charset="0"/>
              <a:cs typeface="B Titr" panose="00000700000000000000" pitchFamily="2" charset="-78"/>
            </a:endParaRPr>
          </a:p>
        </p:txBody>
      </p:sp>
      <p:sp>
        <p:nvSpPr>
          <p:cNvPr id="677" name="TextBox 676"/>
          <p:cNvSpPr txBox="1"/>
          <p:nvPr/>
        </p:nvSpPr>
        <p:spPr>
          <a:xfrm>
            <a:off x="2767361" y="1926016"/>
            <a:ext cx="1304895" cy="461665"/>
          </a:xfrm>
          <a:prstGeom prst="rect">
            <a:avLst/>
          </a:prstGeom>
          <a:noFill/>
        </p:spPr>
        <p:txBody>
          <a:bodyPr wrap="square" rtlCol="0">
            <a:spAutoFit/>
          </a:bodyPr>
          <a:lstStyle/>
          <a:p>
            <a:pPr algn="ctr"/>
            <a:r>
              <a:rPr lang="fa-IR" sz="2400" dirty="0">
                <a:solidFill>
                  <a:schemeClr val="bg1"/>
                </a:solidFill>
                <a:latin typeface="Bebas Neue" panose="020B0606020202050201" pitchFamily="34" charset="0"/>
                <a:cs typeface="B Titr" panose="00000700000000000000" pitchFamily="2" charset="-78"/>
              </a:rPr>
              <a:t>مردم</a:t>
            </a:r>
            <a:endParaRPr lang="en-US" sz="2400" dirty="0">
              <a:solidFill>
                <a:schemeClr val="bg1"/>
              </a:solidFill>
              <a:latin typeface="Bebas Neue" panose="020B0606020202050201" pitchFamily="34" charset="0"/>
              <a:cs typeface="B Titr" panose="00000700000000000000" pitchFamily="2" charset="-78"/>
            </a:endParaRPr>
          </a:p>
        </p:txBody>
      </p:sp>
      <p:grpSp>
        <p:nvGrpSpPr>
          <p:cNvPr id="27" name="Group 26"/>
          <p:cNvGrpSpPr/>
          <p:nvPr/>
        </p:nvGrpSpPr>
        <p:grpSpPr>
          <a:xfrm>
            <a:off x="0" y="540913"/>
            <a:ext cx="12192000" cy="783676"/>
            <a:chOff x="0" y="3315851"/>
            <a:chExt cx="12192000" cy="1126975"/>
          </a:xfrm>
        </p:grpSpPr>
        <p:sp>
          <p:nvSpPr>
            <p:cNvPr id="28" name="TextBox 27"/>
            <p:cNvSpPr txBox="1"/>
            <p:nvPr/>
          </p:nvSpPr>
          <p:spPr>
            <a:xfrm>
              <a:off x="0" y="3315851"/>
              <a:ext cx="12192000" cy="840943"/>
            </a:xfrm>
            <a:prstGeom prst="rect">
              <a:avLst/>
            </a:prstGeom>
            <a:noFill/>
          </p:spPr>
          <p:txBody>
            <a:bodyPr wrap="square" rtlCol="0">
              <a:spAutoFit/>
            </a:bodyPr>
            <a:lstStyle/>
            <a:p>
              <a:pPr algn="ctr"/>
              <a:r>
                <a:rPr lang="fa-IR" sz="3200" dirty="0">
                  <a:solidFill>
                    <a:schemeClr val="tx2">
                      <a:lumMod val="50000"/>
                    </a:schemeClr>
                  </a:solidFill>
                  <a:latin typeface="Bebas Neue" panose="020B0606020202050201" pitchFamily="34" charset="0"/>
                  <a:cs typeface="B Titr" panose="00000700000000000000" pitchFamily="2" charset="-78"/>
                </a:rPr>
                <a:t>ذینفعان صنعت خودرو</a:t>
              </a:r>
              <a:endParaRPr lang="en-US" sz="3200" dirty="0">
                <a:solidFill>
                  <a:schemeClr val="tx2">
                    <a:lumMod val="50000"/>
                  </a:schemeClr>
                </a:solidFill>
                <a:latin typeface="Bebas Neue" panose="020B0606020202050201" pitchFamily="34" charset="0"/>
                <a:cs typeface="B Titr" panose="00000700000000000000" pitchFamily="2" charset="-78"/>
              </a:endParaRPr>
            </a:p>
          </p:txBody>
        </p:sp>
        <p:sp>
          <p:nvSpPr>
            <p:cNvPr id="30" name="Rectangle 29"/>
            <p:cNvSpPr/>
            <p:nvPr/>
          </p:nvSpPr>
          <p:spPr>
            <a:xfrm>
              <a:off x="4552950" y="4299069"/>
              <a:ext cx="3096079" cy="1437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Box 1">
            <a:extLst>
              <a:ext uri="{FF2B5EF4-FFF2-40B4-BE49-F238E27FC236}">
                <a16:creationId xmlns:a16="http://schemas.microsoft.com/office/drawing/2014/main" id="{134DDEC1-C569-4E0A-B965-157694B0B0C4}"/>
              </a:ext>
            </a:extLst>
          </p:cNvPr>
          <p:cNvSpPr txBox="1"/>
          <p:nvPr/>
        </p:nvSpPr>
        <p:spPr>
          <a:xfrm>
            <a:off x="5200122" y="3397168"/>
            <a:ext cx="5977124" cy="400110"/>
          </a:xfrm>
          <a:prstGeom prst="rect">
            <a:avLst/>
          </a:prstGeom>
          <a:noFill/>
        </p:spPr>
        <p:txBody>
          <a:bodyPr wrap="square" rtlCol="0">
            <a:spAutoFit/>
          </a:bodyPr>
          <a:lstStyle/>
          <a:p>
            <a:pPr algn="r"/>
            <a:r>
              <a:rPr lang="fa-IR" sz="2000" b="1" dirty="0">
                <a:solidFill>
                  <a:schemeClr val="tx2">
                    <a:lumMod val="50000"/>
                  </a:schemeClr>
                </a:solidFill>
                <a:latin typeface="Bebas Neue" panose="020B0606020202050201" pitchFamily="34" charset="0"/>
                <a:cs typeface="B Nazanin" panose="00000400000000000000" pitchFamily="2" charset="-78"/>
              </a:rPr>
              <a:t>رشد قیمت سهام، سود مستقیم حاصل از افزایش قیمت</a:t>
            </a:r>
            <a:endParaRPr lang="en-US" sz="2000" b="1" dirty="0">
              <a:solidFill>
                <a:schemeClr val="tx2">
                  <a:lumMod val="50000"/>
                </a:schemeClr>
              </a:solidFill>
              <a:latin typeface="Bebas Neue" panose="020B0606020202050201" pitchFamily="34" charset="0"/>
              <a:cs typeface="B Nazanin" panose="00000400000000000000" pitchFamily="2" charset="-78"/>
            </a:endParaRPr>
          </a:p>
        </p:txBody>
      </p:sp>
      <p:pic>
        <p:nvPicPr>
          <p:cNvPr id="4" name="Picture 3">
            <a:extLst>
              <a:ext uri="{FF2B5EF4-FFF2-40B4-BE49-F238E27FC236}">
                <a16:creationId xmlns:a16="http://schemas.microsoft.com/office/drawing/2014/main" id="{78B73FDA-BBF5-F23B-F456-B9349A6FAD91}"/>
              </a:ext>
            </a:extLst>
          </p:cNvPr>
          <p:cNvPicPr>
            <a:picLocks noChangeAspect="1"/>
          </p:cNvPicPr>
          <p:nvPr/>
        </p:nvPicPr>
        <p:blipFill>
          <a:blip r:embed="rId2"/>
          <a:stretch>
            <a:fillRect/>
          </a:stretch>
        </p:blipFill>
        <p:spPr>
          <a:xfrm>
            <a:off x="845549" y="858575"/>
            <a:ext cx="897839" cy="897839"/>
          </a:xfrm>
          <a:prstGeom prst="rect">
            <a:avLst/>
          </a:prstGeom>
        </p:spPr>
      </p:pic>
      <p:pic>
        <p:nvPicPr>
          <p:cNvPr id="3" name="Picture 2">
            <a:extLst>
              <a:ext uri="{FF2B5EF4-FFF2-40B4-BE49-F238E27FC236}">
                <a16:creationId xmlns:a16="http://schemas.microsoft.com/office/drawing/2014/main" id="{62B4AC60-731B-2DA7-EE88-F68163EE5DAC}"/>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294626" y="5851666"/>
            <a:ext cx="873928" cy="445452"/>
          </a:xfrm>
          <a:prstGeom prst="rect">
            <a:avLst/>
          </a:prstGeom>
        </p:spPr>
      </p:pic>
      <p:sp>
        <p:nvSpPr>
          <p:cNvPr id="5" name="Rectangle 4">
            <a:extLst>
              <a:ext uri="{FF2B5EF4-FFF2-40B4-BE49-F238E27FC236}">
                <a16:creationId xmlns:a16="http://schemas.microsoft.com/office/drawing/2014/main" id="{4C17F200-E1BA-4809-672F-5B661F5A4AB6}"/>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E456B60-28EA-D606-F8C8-172A5F03D28B}"/>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E56E6B3-6F46-B13D-15FE-85B1B0A6E999}"/>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79980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59"/>
                                        </p:tgtEl>
                                        <p:attrNameLst>
                                          <p:attrName>style.visibility</p:attrName>
                                        </p:attrNameLst>
                                      </p:cBhvr>
                                      <p:to>
                                        <p:strVal val="visible"/>
                                      </p:to>
                                    </p:set>
                                    <p:animEffect transition="in" filter="wipe(down)">
                                      <p:cBhvr>
                                        <p:cTn id="7" dur="500"/>
                                        <p:tgtEl>
                                          <p:spTgt spid="65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64"/>
                                        </p:tgtEl>
                                        <p:attrNameLst>
                                          <p:attrName>style.visibility</p:attrName>
                                        </p:attrNameLst>
                                      </p:cBhvr>
                                      <p:to>
                                        <p:strVal val="visible"/>
                                      </p:to>
                                    </p:set>
                                    <p:animEffect transition="in" filter="barn(inVertical)">
                                      <p:cBhvr>
                                        <p:cTn id="12" dur="500"/>
                                        <p:tgtEl>
                                          <p:spTgt spid="66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66"/>
                                        </p:tgtEl>
                                        <p:attrNameLst>
                                          <p:attrName>style.visibility</p:attrName>
                                        </p:attrNameLst>
                                      </p:cBhvr>
                                      <p:to>
                                        <p:strVal val="visible"/>
                                      </p:to>
                                    </p:set>
                                    <p:animEffect transition="in" filter="barn(inVertical)">
                                      <p:cBhvr>
                                        <p:cTn id="17" dur="500"/>
                                        <p:tgtEl>
                                          <p:spTgt spid="66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70"/>
                                        </p:tgtEl>
                                        <p:attrNameLst>
                                          <p:attrName>style.visibility</p:attrName>
                                        </p:attrNameLst>
                                      </p:cBhvr>
                                      <p:to>
                                        <p:strVal val="visible"/>
                                      </p:to>
                                    </p:set>
                                    <p:animEffect transition="in" filter="barn(inVertical)">
                                      <p:cBhvr>
                                        <p:cTn id="27" dur="500"/>
                                        <p:tgtEl>
                                          <p:spTgt spid="67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72"/>
                                        </p:tgtEl>
                                        <p:attrNameLst>
                                          <p:attrName>style.visibility</p:attrName>
                                        </p:attrNameLst>
                                      </p:cBhvr>
                                      <p:to>
                                        <p:strVal val="visible"/>
                                      </p:to>
                                    </p:set>
                                    <p:animEffect transition="in" filter="barn(inVertical)">
                                      <p:cBhvr>
                                        <p:cTn id="32" dur="500"/>
                                        <p:tgtEl>
                                          <p:spTgt spid="672"/>
                                        </p:tgtEl>
                                      </p:cBhvr>
                                    </p:animEffect>
                                  </p:childTnLst>
                                </p:cTn>
                              </p:par>
                            </p:childTnLst>
                          </p:cTn>
                        </p:par>
                        <p:par>
                          <p:cTn id="33" fill="hold">
                            <p:stCondLst>
                              <p:cond delay="5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1500"/>
                            </p:stCondLst>
                            <p:childTnLst>
                              <p:par>
                                <p:cTn id="42" presetID="22" presetClass="entr" presetSubtype="2"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right)">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 grpId="0"/>
      <p:bldP spid="666" grpId="0"/>
      <p:bldP spid="670" grpId="0"/>
      <p:bldP spid="672" grpId="0"/>
      <p:bldP spid="2" grpId="0"/>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501864"/>
            <a:ext cx="12192000" cy="743798"/>
            <a:chOff x="167426" y="3507665"/>
            <a:chExt cx="12192000" cy="743798"/>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507665"/>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تولید سالیانه انواع خودرو در ایران طی 12 سال</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157334"/>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228F01D0-9E0D-EC48-398B-BF49A33A0682}"/>
              </a:ext>
            </a:extLst>
          </p:cNvPr>
          <p:cNvPicPr>
            <a:picLocks noChangeAspect="1"/>
          </p:cNvPicPr>
          <p:nvPr/>
        </p:nvPicPr>
        <p:blipFill>
          <a:blip r:embed="rId3"/>
          <a:stretch>
            <a:fillRect/>
          </a:stretch>
        </p:blipFill>
        <p:spPr>
          <a:xfrm>
            <a:off x="456241" y="1928756"/>
            <a:ext cx="11094066" cy="4472363"/>
          </a:xfrm>
          <a:prstGeom prst="rect">
            <a:avLst/>
          </a:prstGeom>
        </p:spPr>
      </p:pic>
    </p:spTree>
    <p:extLst>
      <p:ext uri="{BB962C8B-B14F-4D97-AF65-F5344CB8AC3E}">
        <p14:creationId xmlns:p14="http://schemas.microsoft.com/office/powerpoint/2010/main" val="237574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615" y="139111"/>
            <a:ext cx="12192000" cy="827384"/>
            <a:chOff x="166811" y="3341904"/>
            <a:chExt cx="12192000" cy="827384"/>
          </a:xfrm>
        </p:grpSpPr>
        <p:sp>
          <p:nvSpPr>
            <p:cNvPr id="31" name="TextBox 30">
              <a:extLst>
                <a:ext uri="{FF2B5EF4-FFF2-40B4-BE49-F238E27FC236}">
                  <a16:creationId xmlns:a16="http://schemas.microsoft.com/office/drawing/2014/main" id="{23052D5C-2160-F5CE-2627-31E9E4053C47}"/>
                </a:ext>
              </a:extLst>
            </p:cNvPr>
            <p:cNvSpPr txBox="1"/>
            <p:nvPr/>
          </p:nvSpPr>
          <p:spPr>
            <a:xfrm>
              <a:off x="166811" y="3341904"/>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وضعیت محصولات صنعت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4622" y="3874143"/>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5CDD6FA9-C49A-0B0A-AAEC-27B088A41873}"/>
              </a:ext>
            </a:extLst>
          </p:cNvPr>
          <p:cNvPicPr>
            <a:picLocks noChangeAspect="1"/>
          </p:cNvPicPr>
          <p:nvPr/>
        </p:nvPicPr>
        <p:blipFill>
          <a:blip r:embed="rId3"/>
          <a:stretch>
            <a:fillRect/>
          </a:stretch>
        </p:blipFill>
        <p:spPr>
          <a:xfrm>
            <a:off x="2280060" y="966495"/>
            <a:ext cx="7297025" cy="5690189"/>
          </a:xfrm>
          <a:prstGeom prst="rect">
            <a:avLst/>
          </a:prstGeom>
        </p:spPr>
      </p:pic>
    </p:spTree>
    <p:extLst>
      <p:ext uri="{BB962C8B-B14F-4D97-AF65-F5344CB8AC3E}">
        <p14:creationId xmlns:p14="http://schemas.microsoft.com/office/powerpoint/2010/main" val="23906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424823"/>
            <a:ext cx="12192000" cy="754487"/>
            <a:chOff x="167426" y="3430624"/>
            <a:chExt cx="12192000" cy="754487"/>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430624"/>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رتبه جهانی ایران در تولید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090982"/>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7778B5E9-2CE5-5147-CA61-C1065581A1E5}"/>
              </a:ext>
            </a:extLst>
          </p:cNvPr>
          <p:cNvPicPr>
            <a:picLocks noChangeAspect="1"/>
          </p:cNvPicPr>
          <p:nvPr/>
        </p:nvPicPr>
        <p:blipFill>
          <a:blip r:embed="rId2"/>
          <a:stretch>
            <a:fillRect/>
          </a:stretch>
        </p:blipFill>
        <p:spPr>
          <a:xfrm>
            <a:off x="1644548" y="1340292"/>
            <a:ext cx="8902901" cy="5320781"/>
          </a:xfrm>
          <a:prstGeom prst="rect">
            <a:avLst/>
          </a:prstGeom>
        </p:spPr>
      </p:pic>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3"/>
          <a:stretch>
            <a:fillRect/>
          </a:stretch>
        </p:blipFill>
        <p:spPr>
          <a:xfrm>
            <a:off x="845549" y="858575"/>
            <a:ext cx="897839" cy="897839"/>
          </a:xfrm>
          <a:prstGeom prst="rect">
            <a:avLst/>
          </a:prstGeom>
        </p:spPr>
      </p:pic>
    </p:spTree>
    <p:extLst>
      <p:ext uri="{BB962C8B-B14F-4D97-AF65-F5344CB8AC3E}">
        <p14:creationId xmlns:p14="http://schemas.microsoft.com/office/powerpoint/2010/main" val="91502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460239"/>
            <a:ext cx="12192000" cy="797377"/>
            <a:chOff x="167426" y="3466040"/>
            <a:chExt cx="12192000" cy="797377"/>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466040"/>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سهم تولید انواع خودرو در ایران و جهان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169288"/>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368DA7E5-EA3F-63A7-BE3A-7B588CB40E51}"/>
              </a:ext>
            </a:extLst>
          </p:cNvPr>
          <p:cNvPicPr>
            <a:picLocks noChangeAspect="1"/>
          </p:cNvPicPr>
          <p:nvPr/>
        </p:nvPicPr>
        <p:blipFill>
          <a:blip r:embed="rId3"/>
          <a:stretch>
            <a:fillRect/>
          </a:stretch>
        </p:blipFill>
        <p:spPr>
          <a:xfrm>
            <a:off x="395546" y="2354310"/>
            <a:ext cx="11400907" cy="2984370"/>
          </a:xfrm>
          <a:prstGeom prst="rect">
            <a:avLst/>
          </a:prstGeom>
        </p:spPr>
      </p:pic>
    </p:spTree>
    <p:extLst>
      <p:ext uri="{BB962C8B-B14F-4D97-AF65-F5344CB8AC3E}">
        <p14:creationId xmlns:p14="http://schemas.microsoft.com/office/powerpoint/2010/main" val="355201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424823"/>
            <a:ext cx="12192000" cy="814416"/>
            <a:chOff x="167426" y="3430624"/>
            <a:chExt cx="12192000" cy="814416"/>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430624"/>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رشد تولید انواع خودرو در سال 1401</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15091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E30C03C5-C511-40D4-030C-9B3C7BF9368E}"/>
              </a:ext>
            </a:extLst>
          </p:cNvPr>
          <p:cNvPicPr>
            <a:picLocks noChangeAspect="1"/>
          </p:cNvPicPr>
          <p:nvPr/>
        </p:nvPicPr>
        <p:blipFill>
          <a:blip r:embed="rId2"/>
          <a:stretch>
            <a:fillRect/>
          </a:stretch>
        </p:blipFill>
        <p:spPr>
          <a:xfrm>
            <a:off x="773327" y="1631442"/>
            <a:ext cx="10645346" cy="5034054"/>
          </a:xfrm>
          <a:prstGeom prst="rect">
            <a:avLst/>
          </a:prstGeom>
        </p:spPr>
      </p:pic>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250" b="93203" l="9063" r="94688">
                        <a14:foregroundMark x1="31172" y1="37656" x2="35000" y2="27266"/>
                        <a14:foregroundMark x1="48672" y1="48828" x2="53750" y2="52891"/>
                        <a14:foregroundMark x1="65625" y1="73438" x2="73281" y2="66641"/>
                        <a14:foregroundMark x1="89688" y1="51172" x2="88047" y2="45938"/>
                        <a14:foregroundMark x1="78672" y1="34219" x2="64688" y2="23906"/>
                        <a14:foregroundMark x1="50781" y1="17422" x2="50703" y2="9297"/>
                        <a14:foregroundMark x1="9063" y1="52188" x2="16016" y2="47500"/>
                        <a14:foregroundMark x1="51641" y1="89219" x2="51250" y2="83203"/>
                        <a14:foregroundMark x1="94688" y1="51875" x2="94531" y2="48906"/>
                        <a14:foregroundMark x1="51250" y1="6953" x2="50391" y2="6250"/>
                        <a14:foregroundMark x1="50078" y1="58281" x2="50703" y2="43125"/>
                        <a14:foregroundMark x1="47266" y1="90078" x2="53203" y2="86875"/>
                        <a14:foregroundMark x1="51250" y1="91641" x2="51250" y2="93203"/>
                        <a14:foregroundMark x1="35938" y1="72109" x2="26797" y2="62969"/>
                      </a14:backgroundRemoval>
                    </a14:imgEffect>
                  </a14:imgLayer>
                </a14:imgProps>
              </a:ext>
            </a:extLst>
          </a:blip>
          <a:stretch>
            <a:fillRect/>
          </a:stretch>
        </p:blipFill>
        <p:spPr>
          <a:xfrm>
            <a:off x="845549" y="840041"/>
            <a:ext cx="897839" cy="897839"/>
          </a:xfrm>
          <a:prstGeom prst="rect">
            <a:avLst/>
          </a:prstGeom>
        </p:spPr>
      </p:pic>
    </p:spTree>
    <p:extLst>
      <p:ext uri="{BB962C8B-B14F-4D97-AF65-F5344CB8AC3E}">
        <p14:creationId xmlns:p14="http://schemas.microsoft.com/office/powerpoint/2010/main" val="262709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532661"/>
            <a:ext cx="12192000" cy="742934"/>
            <a:chOff x="-2" y="3497115"/>
            <a:chExt cx="12192000" cy="742934"/>
          </a:xfrm>
        </p:grpSpPr>
        <p:sp>
          <p:nvSpPr>
            <p:cNvPr id="31" name="TextBox 30">
              <a:extLst>
                <a:ext uri="{FF2B5EF4-FFF2-40B4-BE49-F238E27FC236}">
                  <a16:creationId xmlns:a16="http://schemas.microsoft.com/office/drawing/2014/main" id="{23052D5C-2160-F5CE-2627-31E9E4053C47}"/>
                </a:ext>
              </a:extLst>
            </p:cNvPr>
            <p:cNvSpPr txBox="1"/>
            <p:nvPr/>
          </p:nvSpPr>
          <p:spPr>
            <a:xfrm>
              <a:off x="-2" y="3497115"/>
              <a:ext cx="12192000" cy="523220"/>
            </a:xfrm>
            <a:prstGeom prst="rect">
              <a:avLst/>
            </a:prstGeom>
            <a:noFill/>
          </p:spPr>
          <p:txBody>
            <a:bodyPr wrap="square" rtlCol="0">
              <a:spAutoFit/>
            </a:bodyPr>
            <a:lstStyle/>
            <a:p>
              <a:pPr algn="ctr"/>
              <a:r>
                <a:rPr lang="fa-IR" sz="2800" b="1" dirty="0">
                  <a:solidFill>
                    <a:schemeClr val="accent2">
                      <a:lumMod val="75000"/>
                    </a:schemeClr>
                  </a:solidFill>
                  <a:latin typeface="A Gandom" panose="020B0603030804020204" pitchFamily="34" charset="0"/>
                  <a:cs typeface="B Traffic" panose="00000400000000000000" pitchFamily="2" charset="-78"/>
                </a:rPr>
                <a:t>درصد رشد </a:t>
              </a:r>
              <a:r>
                <a:rPr lang="fa-IR" sz="2800" b="1" dirty="0" err="1">
                  <a:solidFill>
                    <a:schemeClr val="accent2">
                      <a:lumMod val="75000"/>
                    </a:schemeClr>
                  </a:solidFill>
                  <a:latin typeface="A Gandom" panose="020B0603030804020204" pitchFamily="34" charset="0"/>
                  <a:cs typeface="B Traffic" panose="00000400000000000000" pitchFamily="2" charset="-78"/>
                </a:rPr>
                <a:t>بخش‌های</a:t>
              </a:r>
              <a:r>
                <a:rPr lang="fa-IR" sz="2800" b="1" dirty="0">
                  <a:solidFill>
                    <a:schemeClr val="accent2">
                      <a:lumMod val="75000"/>
                    </a:schemeClr>
                  </a:solidFill>
                  <a:latin typeface="A Gandom" panose="020B0603030804020204" pitchFamily="34" charset="0"/>
                  <a:cs typeface="B Traffic" panose="00000400000000000000" pitchFamily="2" charset="-78"/>
                </a:rPr>
                <a:t> دولتی و خصوصی در اسفند 1402</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127809" y="414592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p:cNvSpPr/>
          <p:nvPr/>
        </p:nvSpPr>
        <p:spPr>
          <a:xfrm>
            <a:off x="6574930" y="1857512"/>
            <a:ext cx="5175110" cy="4451219"/>
          </a:xfrm>
          <a:prstGeom prst="rect">
            <a:avLst/>
          </a:prstGeom>
        </p:spPr>
        <p:txBody>
          <a:bodyPr wrap="square">
            <a:spAutoFit/>
          </a:bodyPr>
          <a:lstStyle/>
          <a:p>
            <a:pPr algn="just" rtl="1">
              <a:lnSpc>
                <a:spcPct val="125000"/>
              </a:lnSpc>
              <a:spcAft>
                <a:spcPts val="600"/>
              </a:spcAft>
            </a:pPr>
            <a:r>
              <a:rPr lang="fa-IR" sz="2800" dirty="0">
                <a:latin typeface="Calibri" panose="020F0502020204030204" pitchFamily="34" charset="0"/>
                <a:ea typeface="Calibri" panose="020F0502020204030204" pitchFamily="34" charset="0"/>
                <a:cs typeface="B Nazanin" panose="00000400000000000000" pitchFamily="2" charset="-78"/>
              </a:rPr>
              <a:t>طبق گزارش رسمی وزارت صنعت، معدن و تجارت، علیرغم </a:t>
            </a:r>
            <a:r>
              <a:rPr lang="fa-IR" sz="2800" dirty="0" err="1">
                <a:latin typeface="Calibri" panose="020F0502020204030204" pitchFamily="34" charset="0"/>
                <a:ea typeface="Calibri" panose="020F0502020204030204" pitchFamily="34" charset="0"/>
                <a:cs typeface="B Nazanin" panose="00000400000000000000" pitchFamily="2" charset="-78"/>
              </a:rPr>
              <a:t>هدف‌گذاری</a:t>
            </a:r>
            <a:r>
              <a:rPr lang="fa-IR" sz="2800" dirty="0">
                <a:latin typeface="Calibri" panose="020F0502020204030204" pitchFamily="34" charset="0"/>
                <a:ea typeface="Calibri" panose="020F0502020204030204" pitchFamily="34" charset="0"/>
                <a:cs typeface="B Nazanin" panose="00000400000000000000" pitchFamily="2" charset="-78"/>
              </a:rPr>
              <a:t> تولید 2.1 میلیون خودرو در سال 1402، اما 1.338.856 خودرو در کشور تولید شد که حدود 35% کمتر از </a:t>
            </a:r>
            <a:r>
              <a:rPr lang="fa-IR" sz="2800" dirty="0" err="1">
                <a:latin typeface="Calibri" panose="020F0502020204030204" pitchFamily="34" charset="0"/>
                <a:ea typeface="Calibri" panose="020F0502020204030204" pitchFamily="34" charset="0"/>
                <a:cs typeface="B Nazanin" panose="00000400000000000000" pitchFamily="2" charset="-78"/>
              </a:rPr>
              <a:t>پیش‌بینی</a:t>
            </a:r>
            <a:r>
              <a:rPr lang="fa-IR" sz="2800" dirty="0">
                <a:latin typeface="Calibri" panose="020F0502020204030204" pitchFamily="34" charset="0"/>
                <a:ea typeface="Calibri" panose="020F0502020204030204" pitchFamily="34" charset="0"/>
                <a:cs typeface="B Nazanin" panose="00000400000000000000" pitchFamily="2" charset="-78"/>
              </a:rPr>
              <a:t> و </a:t>
            </a:r>
            <a:r>
              <a:rPr lang="fa-IR" sz="2800" dirty="0" err="1">
                <a:latin typeface="Calibri" panose="020F0502020204030204" pitchFamily="34" charset="0"/>
                <a:ea typeface="Calibri" panose="020F0502020204030204" pitchFamily="34" charset="0"/>
                <a:cs typeface="B Nazanin" panose="00000400000000000000" pitchFamily="2" charset="-78"/>
              </a:rPr>
              <a:t>برنامه‌ریزی</a:t>
            </a:r>
            <a:r>
              <a:rPr lang="fa-IR" sz="2800" dirty="0">
                <a:latin typeface="Calibri" panose="020F0502020204030204" pitchFamily="34" charset="0"/>
                <a:ea typeface="Calibri" panose="020F0502020204030204" pitchFamily="34" charset="0"/>
                <a:cs typeface="B Nazanin" panose="00000400000000000000" pitchFamily="2" charset="-78"/>
              </a:rPr>
              <a:t> این وزارت خانه بود.</a:t>
            </a:r>
            <a:endParaRPr lang="en-US" sz="2800" dirty="0">
              <a:latin typeface="Calibri" panose="020F0502020204030204" pitchFamily="34" charset="0"/>
              <a:ea typeface="Calibri" panose="020F0502020204030204" pitchFamily="34" charset="0"/>
              <a:cs typeface="B Nazanin" panose="00000400000000000000" pitchFamily="2" charset="-78"/>
            </a:endParaRPr>
          </a:p>
          <a:p>
            <a:pPr algn="just" rtl="1">
              <a:lnSpc>
                <a:spcPct val="125000"/>
              </a:lnSpc>
              <a:spcAft>
                <a:spcPts val="600"/>
              </a:spcAft>
            </a:pPr>
            <a:r>
              <a:rPr lang="fa-IR" sz="2800" dirty="0">
                <a:latin typeface="Calibri" panose="020F0502020204030204" pitchFamily="34" charset="0"/>
                <a:ea typeface="Calibri" panose="020F0502020204030204" pitchFamily="34" charset="0"/>
                <a:cs typeface="B Nazanin" panose="00000400000000000000" pitchFamily="2" charset="-78"/>
              </a:rPr>
              <a:t>از این تعداد، 1.131.906 خودروی سواری تولید شد که سهم ایران خودرو و سایپا 880.849 دستگاه و حدود 75% بوده است.</a:t>
            </a:r>
            <a:endParaRPr lang="en-US" sz="2800" dirty="0">
              <a:effectLst/>
              <a:latin typeface="Calibri" panose="020F0502020204030204" pitchFamily="34" charset="0"/>
              <a:ea typeface="Calibri" panose="020F0502020204030204" pitchFamily="34" charset="0"/>
              <a:cs typeface="B Nazanin" panose="00000400000000000000" pitchFamily="2" charset="-78"/>
            </a:endParaRPr>
          </a:p>
        </p:txBody>
      </p:sp>
      <p:graphicFrame>
        <p:nvGraphicFramePr>
          <p:cNvPr id="2" name="Table 1">
            <a:extLst>
              <a:ext uri="{FF2B5EF4-FFF2-40B4-BE49-F238E27FC236}">
                <a16:creationId xmlns:a16="http://schemas.microsoft.com/office/drawing/2014/main" id="{18F59B59-663B-F0BA-4404-75E17813D512}"/>
              </a:ext>
            </a:extLst>
          </p:cNvPr>
          <p:cNvGraphicFramePr>
            <a:graphicFrameLocks noGrp="1"/>
          </p:cNvGraphicFramePr>
          <p:nvPr>
            <p:extLst>
              <p:ext uri="{D42A27DB-BD31-4B8C-83A1-F6EECF244321}">
                <p14:modId xmlns:p14="http://schemas.microsoft.com/office/powerpoint/2010/main" val="1642029746"/>
              </p:ext>
            </p:extLst>
          </p:nvPr>
        </p:nvGraphicFramePr>
        <p:xfrm>
          <a:off x="258865" y="2086843"/>
          <a:ext cx="6149556" cy="3688080"/>
        </p:xfrm>
        <a:graphic>
          <a:graphicData uri="http://schemas.openxmlformats.org/drawingml/2006/table">
            <a:tbl>
              <a:tblPr rtl="1" firstRow="1" bandRow="1">
                <a:tableStyleId>{5C22544A-7EE6-4342-B048-85BDC9FD1C3A}</a:tableStyleId>
              </a:tblPr>
              <a:tblGrid>
                <a:gridCol w="1645920">
                  <a:extLst>
                    <a:ext uri="{9D8B030D-6E8A-4147-A177-3AD203B41FA5}">
                      <a16:colId xmlns:a16="http://schemas.microsoft.com/office/drawing/2014/main" val="207053226"/>
                    </a:ext>
                  </a:extLst>
                </a:gridCol>
                <a:gridCol w="748954">
                  <a:extLst>
                    <a:ext uri="{9D8B030D-6E8A-4147-A177-3AD203B41FA5}">
                      <a16:colId xmlns:a16="http://schemas.microsoft.com/office/drawing/2014/main" val="2944541657"/>
                    </a:ext>
                  </a:extLst>
                </a:gridCol>
                <a:gridCol w="748954">
                  <a:extLst>
                    <a:ext uri="{9D8B030D-6E8A-4147-A177-3AD203B41FA5}">
                      <a16:colId xmlns:a16="http://schemas.microsoft.com/office/drawing/2014/main" val="3833275828"/>
                    </a:ext>
                  </a:extLst>
                </a:gridCol>
                <a:gridCol w="588464">
                  <a:extLst>
                    <a:ext uri="{9D8B030D-6E8A-4147-A177-3AD203B41FA5}">
                      <a16:colId xmlns:a16="http://schemas.microsoft.com/office/drawing/2014/main" val="62718051"/>
                    </a:ext>
                  </a:extLst>
                </a:gridCol>
                <a:gridCol w="914400">
                  <a:extLst>
                    <a:ext uri="{9D8B030D-6E8A-4147-A177-3AD203B41FA5}">
                      <a16:colId xmlns:a16="http://schemas.microsoft.com/office/drawing/2014/main" val="357236707"/>
                    </a:ext>
                  </a:extLst>
                </a:gridCol>
                <a:gridCol w="914400">
                  <a:extLst>
                    <a:ext uri="{9D8B030D-6E8A-4147-A177-3AD203B41FA5}">
                      <a16:colId xmlns:a16="http://schemas.microsoft.com/office/drawing/2014/main" val="1493326781"/>
                    </a:ext>
                  </a:extLst>
                </a:gridCol>
                <a:gridCol w="588464">
                  <a:extLst>
                    <a:ext uri="{9D8B030D-6E8A-4147-A177-3AD203B41FA5}">
                      <a16:colId xmlns:a16="http://schemas.microsoft.com/office/drawing/2014/main" val="167636781"/>
                    </a:ext>
                  </a:extLst>
                </a:gridCol>
              </a:tblGrid>
              <a:tr h="259080">
                <a:tc rowSpan="3">
                  <a:txBody>
                    <a:bodyPr/>
                    <a:lstStyle/>
                    <a:p>
                      <a:pPr algn="ctr" rtl="1"/>
                      <a:r>
                        <a:rPr lang="fa-IR" sz="1400" b="1" dirty="0">
                          <a:cs typeface="B Nazanin" panose="00000400000000000000" pitchFamily="2" charset="-78"/>
                        </a:rPr>
                        <a:t>نوع محصول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gridSpan="6">
                  <a:txBody>
                    <a:bodyPr/>
                    <a:lstStyle/>
                    <a:p>
                      <a:pPr algn="ctr" rtl="1"/>
                      <a:r>
                        <a:rPr lang="fa-IR" sz="1400" b="1" dirty="0">
                          <a:cs typeface="B Nazanin" panose="00000400000000000000" pitchFamily="2" charset="-78"/>
                        </a:rPr>
                        <a:t>تولید انواع خودرو – بخش دولتی و خصوصی (دستگاه)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6969286"/>
                  </a:ext>
                </a:extLst>
              </a:tr>
              <a:tr h="162528">
                <a:tc vMerge="1">
                  <a:txBody>
                    <a:bodyPr/>
                    <a:lstStyle/>
                    <a:p>
                      <a:pPr rtl="1"/>
                      <a:endParaRPr lang="fa-IR"/>
                    </a:p>
                  </a:txBody>
                  <a:tcPr/>
                </a:tc>
                <a:tc gridSpan="3">
                  <a:txBody>
                    <a:bodyPr/>
                    <a:lstStyle/>
                    <a:p>
                      <a:pPr algn="ctr" rtl="1"/>
                      <a:r>
                        <a:rPr lang="fa-IR" sz="1400" b="1" dirty="0">
                          <a:solidFill>
                            <a:schemeClr val="bg1"/>
                          </a:solidFill>
                          <a:cs typeface="B Nazanin" panose="00000400000000000000" pitchFamily="2" charset="-78"/>
                        </a:rPr>
                        <a:t>ماه اسفند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algn="ctr" rtl="1"/>
                      <a:endParaRPr lang="fa-IR" sz="1400" dirty="0">
                        <a:cs typeface="B Nazanin" panose="00000400000000000000" pitchFamily="2" charset="-78"/>
                      </a:endParaRPr>
                    </a:p>
                  </a:txBody>
                  <a:tcPr anchor="ctr">
                    <a:lnT w="12700" cap="flat" cmpd="sng" algn="ctr">
                      <a:solidFill>
                        <a:schemeClr val="tx1"/>
                      </a:solidFill>
                      <a:prstDash val="solid"/>
                      <a:round/>
                      <a:headEnd type="none" w="med" len="med"/>
                      <a:tailEnd type="none" w="med" len="med"/>
                    </a:lnT>
                  </a:tcPr>
                </a:tc>
                <a:tc hMerge="1">
                  <a:txBody>
                    <a:bodyPr/>
                    <a:lstStyle/>
                    <a:p>
                      <a:pPr algn="ctr" rtl="1"/>
                      <a:endParaRPr lang="fa-IR" sz="1400" dirty="0">
                        <a:cs typeface="B Nazanin" panose="00000400000000000000" pitchFamily="2" charset="-78"/>
                      </a:endParaRPr>
                    </a:p>
                  </a:txBody>
                  <a:tcPr anchor="ctr">
                    <a:lnT w="12700" cap="flat" cmpd="sng" algn="ctr">
                      <a:solidFill>
                        <a:schemeClr val="tx1"/>
                      </a:solidFill>
                      <a:prstDash val="solid"/>
                      <a:round/>
                      <a:headEnd type="none" w="med" len="med"/>
                      <a:tailEnd type="none" w="med" len="med"/>
                    </a:lnT>
                  </a:tcPr>
                </a:tc>
                <a:tc gridSpan="3">
                  <a:txBody>
                    <a:bodyPr/>
                    <a:lstStyle/>
                    <a:p>
                      <a:pPr algn="ctr" rtl="1"/>
                      <a:r>
                        <a:rPr lang="fa-IR" sz="1400" b="1" dirty="0" err="1">
                          <a:solidFill>
                            <a:schemeClr val="bg1"/>
                          </a:solidFill>
                          <a:cs typeface="B Nazanin" panose="00000400000000000000" pitchFamily="2" charset="-78"/>
                        </a:rPr>
                        <a:t>تجمیعی</a:t>
                      </a:r>
                      <a:r>
                        <a:rPr lang="fa-IR" sz="1400" b="1" dirty="0">
                          <a:solidFill>
                            <a:schemeClr val="bg1"/>
                          </a:solidFill>
                          <a:cs typeface="B Nazanin" panose="00000400000000000000" pitchFamily="2" charset="-78"/>
                        </a:rPr>
                        <a:t> تا ماه اسفند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rtl="1"/>
                      <a:endParaRPr lang="fa-IR" sz="1400" dirty="0">
                        <a:cs typeface="B Nazanin" panose="00000400000000000000" pitchFamily="2" charset="-78"/>
                      </a:endParaRPr>
                    </a:p>
                  </a:txBody>
                  <a:tcPr>
                    <a:lnT w="12700" cap="flat" cmpd="sng" algn="ctr">
                      <a:solidFill>
                        <a:schemeClr val="tx1"/>
                      </a:solidFill>
                      <a:prstDash val="solid"/>
                      <a:round/>
                      <a:headEnd type="none" w="med" len="med"/>
                      <a:tailEnd type="none" w="med" len="med"/>
                    </a:lnT>
                  </a:tcPr>
                </a:tc>
                <a:tc hMerge="1">
                  <a:txBody>
                    <a:bodyPr/>
                    <a:lstStyle/>
                    <a:p>
                      <a:pPr rtl="1"/>
                      <a:endParaRPr lang="fa-IR" sz="1400" dirty="0">
                        <a:cs typeface="B Nazanin" panose="00000400000000000000" pitchFamily="2" charset="-78"/>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9228190"/>
                  </a:ext>
                </a:extLst>
              </a:tr>
              <a:tr h="339311">
                <a:tc vMerge="1">
                  <a:txBody>
                    <a:bodyPr/>
                    <a:lstStyle/>
                    <a:p>
                      <a:pPr algn="ctr" rtl="1"/>
                      <a:endParaRPr lang="fa-IR" sz="1400"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1401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1402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درصد رشد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1401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1402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درصد رشد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20435877"/>
                  </a:ext>
                </a:extLst>
              </a:tr>
              <a:tr h="177097">
                <a:tc>
                  <a:txBody>
                    <a:bodyPr/>
                    <a:lstStyle/>
                    <a:p>
                      <a:pPr algn="ctr" rtl="1"/>
                      <a:r>
                        <a:rPr lang="fa-IR" sz="1400" b="1" dirty="0">
                          <a:cs typeface="B Nazanin" panose="00000400000000000000" pitchFamily="2" charset="-78"/>
                        </a:rPr>
                        <a:t>سواری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91.440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95.422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1.070.787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1.131.906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1679252"/>
                  </a:ext>
                </a:extLst>
              </a:tr>
              <a:tr h="223866">
                <a:tc>
                  <a:txBody>
                    <a:bodyPr/>
                    <a:lstStyle/>
                    <a:p>
                      <a:pPr algn="ctr" rtl="1"/>
                      <a:r>
                        <a:rPr lang="fa-IR" sz="1400" b="1" dirty="0" err="1">
                          <a:cs typeface="B Nazanin" panose="00000400000000000000" pitchFamily="2" charset="-78"/>
                        </a:rPr>
                        <a:t>وانت</a:t>
                      </a:r>
                      <a:endParaRPr lang="fa-IR" sz="1400"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11.829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14.301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125.633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166.303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0895593"/>
                  </a:ext>
                </a:extLst>
              </a:tr>
              <a:tr h="141537">
                <a:tc>
                  <a:txBody>
                    <a:bodyPr/>
                    <a:lstStyle/>
                    <a:p>
                      <a:pPr algn="ctr" rtl="1"/>
                      <a:r>
                        <a:rPr lang="fa-IR" sz="1400" b="1" dirty="0">
                          <a:cs typeface="B Nazanin" panose="00000400000000000000" pitchFamily="2" charset="-78"/>
                        </a:rPr>
                        <a:t>ون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3.166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3.070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1836195"/>
                  </a:ext>
                </a:extLst>
              </a:tr>
              <a:tr h="146617">
                <a:tc>
                  <a:txBody>
                    <a:bodyPr/>
                    <a:lstStyle/>
                    <a:p>
                      <a:pPr algn="ctr" rtl="1"/>
                      <a:r>
                        <a:rPr lang="fa-IR" sz="1400" b="1" dirty="0">
                          <a:cs typeface="B Nazanin" panose="00000400000000000000" pitchFamily="2" charset="-78"/>
                        </a:rPr>
                        <a:t>مینی بوس و </a:t>
                      </a:r>
                      <a:r>
                        <a:rPr lang="fa-IR" sz="1400" b="1" dirty="0" err="1">
                          <a:cs typeface="B Nazanin" panose="00000400000000000000" pitchFamily="2" charset="-78"/>
                        </a:rPr>
                        <a:t>میدل</a:t>
                      </a:r>
                      <a:r>
                        <a:rPr lang="fa-IR" sz="1400" b="1" dirty="0">
                          <a:cs typeface="B Nazanin" panose="00000400000000000000" pitchFamily="2" charset="-78"/>
                        </a:rPr>
                        <a:t> باس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1.114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602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1463915"/>
                  </a:ext>
                </a:extLst>
              </a:tr>
              <a:tr h="146617">
                <a:tc>
                  <a:txBody>
                    <a:bodyPr/>
                    <a:lstStyle/>
                    <a:p>
                      <a:pPr algn="ctr" rtl="1"/>
                      <a:r>
                        <a:rPr lang="fa-IR" sz="1400" b="1" dirty="0">
                          <a:cs typeface="B Nazanin" panose="00000400000000000000" pitchFamily="2" charset="-78"/>
                        </a:rPr>
                        <a:t>اتوبوس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1.391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892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57805114"/>
                  </a:ext>
                </a:extLst>
              </a:tr>
              <a:tr h="339311">
                <a:tc>
                  <a:txBody>
                    <a:bodyPr/>
                    <a:lstStyle/>
                    <a:p>
                      <a:pPr algn="ctr" rtl="1"/>
                      <a:r>
                        <a:rPr lang="fa-IR" sz="1400" b="1" dirty="0" err="1">
                          <a:cs typeface="B Nazanin" panose="00000400000000000000" pitchFamily="2" charset="-78"/>
                        </a:rPr>
                        <a:t>کامیونت</a:t>
                      </a:r>
                      <a:r>
                        <a:rPr lang="fa-IR" sz="1400" b="1" dirty="0">
                          <a:cs typeface="B Nazanin" panose="00000400000000000000" pitchFamily="2" charset="-78"/>
                        </a:rPr>
                        <a:t>، کامیون و کشنده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3.768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2.900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34.329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36.083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5582381"/>
                  </a:ext>
                </a:extLst>
              </a:tr>
              <a:tr h="339311">
                <a:tc>
                  <a:txBody>
                    <a:bodyPr/>
                    <a:lstStyle/>
                    <a:p>
                      <a:pPr algn="ctr" rtl="1"/>
                      <a:r>
                        <a:rPr lang="fa-IR" sz="1400" b="1" dirty="0">
                          <a:solidFill>
                            <a:srgbClr val="0070C0"/>
                          </a:solidFill>
                          <a:cs typeface="B Nazanin" panose="00000400000000000000" pitchFamily="2" charset="-78"/>
                        </a:rPr>
                        <a:t>جمع کل خودرو (دستگاه)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107.409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109.061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1.236.420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1.338.856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04252349"/>
                  </a:ext>
                </a:extLst>
              </a:tr>
            </a:tbl>
          </a:graphicData>
        </a:graphic>
      </p:graphicFrame>
      <p:sp>
        <p:nvSpPr>
          <p:cNvPr id="5" name="TextBox 4">
            <a:extLst>
              <a:ext uri="{FF2B5EF4-FFF2-40B4-BE49-F238E27FC236}">
                <a16:creationId xmlns:a16="http://schemas.microsoft.com/office/drawing/2014/main" id="{3F480D30-BF90-B1A7-6A20-06EDC48516DB}"/>
              </a:ext>
            </a:extLst>
          </p:cNvPr>
          <p:cNvSpPr txBox="1"/>
          <p:nvPr/>
        </p:nvSpPr>
        <p:spPr>
          <a:xfrm>
            <a:off x="258865" y="5960943"/>
            <a:ext cx="6149555" cy="523220"/>
          </a:xfrm>
          <a:prstGeom prst="rect">
            <a:avLst/>
          </a:prstGeom>
          <a:solidFill>
            <a:srgbClr val="C9D8EF"/>
          </a:solidFill>
        </p:spPr>
        <p:txBody>
          <a:bodyPr wrap="square" rtlCol="1">
            <a:spAutoFit/>
          </a:bodyPr>
          <a:lstStyle/>
          <a:p>
            <a:pPr algn="just" rtl="1"/>
            <a:r>
              <a:rPr lang="fa-IR" sz="1400" b="1" dirty="0">
                <a:cs typeface="B Nazanin" panose="00000400000000000000" pitchFamily="2" charset="-78"/>
              </a:rPr>
              <a:t>در 12 ماهه اول سال 1401 به تعداد 105.836 دستگاه خودروی ناقص نیز تکمیل شده بود که با لحاظ خودروهای تکمیل شده در مدت مذکور، تولید سال جاری با تولید سال 1401 تقریبا مشابه </a:t>
            </a:r>
            <a:r>
              <a:rPr lang="fa-IR" sz="1400" b="1" dirty="0" err="1">
                <a:cs typeface="B Nazanin" panose="00000400000000000000" pitchFamily="2" charset="-78"/>
              </a:rPr>
              <a:t>می‌باشد</a:t>
            </a:r>
            <a:r>
              <a:rPr lang="fa-IR" sz="1400" b="1" dirty="0">
                <a:cs typeface="B Nazanin" panose="00000400000000000000" pitchFamily="2" charset="-78"/>
              </a:rPr>
              <a:t>.</a:t>
            </a:r>
          </a:p>
        </p:txBody>
      </p:sp>
    </p:spTree>
    <p:extLst>
      <p:ext uri="{BB962C8B-B14F-4D97-AF65-F5344CB8AC3E}">
        <p14:creationId xmlns:p14="http://schemas.microsoft.com/office/powerpoint/2010/main" val="19040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470194"/>
            <a:ext cx="12192000" cy="761628"/>
            <a:chOff x="167426" y="3475995"/>
            <a:chExt cx="12192000" cy="761628"/>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475995"/>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درصد رشد بخش خصوصی در اسفند 1402</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143494"/>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p:cNvSpPr/>
          <p:nvPr/>
        </p:nvSpPr>
        <p:spPr>
          <a:xfrm>
            <a:off x="6749685" y="1548561"/>
            <a:ext cx="5075499" cy="5007140"/>
          </a:xfrm>
          <a:prstGeom prst="rect">
            <a:avLst/>
          </a:prstGeom>
        </p:spPr>
        <p:txBody>
          <a:bodyPr wrap="square">
            <a:spAutoFit/>
          </a:bodyPr>
          <a:lstStyle/>
          <a:p>
            <a:pPr algn="just" rtl="1">
              <a:lnSpc>
                <a:spcPct val="107000"/>
              </a:lnSpc>
              <a:spcAft>
                <a:spcPts val="800"/>
              </a:spcAft>
            </a:pPr>
            <a:r>
              <a:rPr lang="fa-IR" sz="2200" dirty="0">
                <a:latin typeface="Calibri" panose="020F0502020204030204" pitchFamily="34" charset="0"/>
                <a:ea typeface="Calibri" panose="020F0502020204030204" pitchFamily="34" charset="0"/>
                <a:cs typeface="B Nazanin" panose="00000400000000000000" pitchFamily="2" charset="-78"/>
              </a:rPr>
              <a:t>سهم مونتاژکاران کشور با رشد 72% نسبت به سال گذشته، 251.057 و حدود 25% کل تولید خودروی سواری کشور بوده است.</a:t>
            </a:r>
          </a:p>
          <a:p>
            <a:pPr algn="just" rtl="1">
              <a:lnSpc>
                <a:spcPct val="107000"/>
              </a:lnSpc>
              <a:spcAft>
                <a:spcPts val="800"/>
              </a:spcAft>
            </a:pPr>
            <a:r>
              <a:rPr lang="fa-IR" sz="2200" dirty="0">
                <a:latin typeface="Calibri" panose="020F0502020204030204" pitchFamily="34" charset="0"/>
                <a:ea typeface="Calibri" panose="020F0502020204030204" pitchFamily="34" charset="0"/>
                <a:cs typeface="B Nazanin" panose="00000400000000000000" pitchFamily="2" charset="-78"/>
              </a:rPr>
              <a:t>میانگین قیمتی سبد تولید خودروهای داخلی حدود 450 میلیون تومان و میانگین قیمتی سبد خودروی </a:t>
            </a:r>
            <a:r>
              <a:rPr lang="fa-IR" sz="2200" dirty="0" err="1">
                <a:latin typeface="Calibri" panose="020F0502020204030204" pitchFamily="34" charset="0"/>
                <a:ea typeface="Calibri" panose="020F0502020204030204" pitchFamily="34" charset="0"/>
                <a:cs typeface="B Nazanin" panose="00000400000000000000" pitchFamily="2" charset="-78"/>
              </a:rPr>
              <a:t>مونتاژی</a:t>
            </a:r>
            <a:r>
              <a:rPr lang="fa-IR" sz="2200" dirty="0">
                <a:latin typeface="Calibri" panose="020F0502020204030204" pitchFamily="34" charset="0"/>
                <a:ea typeface="Calibri" panose="020F0502020204030204" pitchFamily="34" charset="0"/>
                <a:cs typeface="B Nazanin" panose="00000400000000000000" pitchFamily="2" charset="-78"/>
              </a:rPr>
              <a:t> 1.5 میلیارد تومان است.</a:t>
            </a:r>
          </a:p>
          <a:p>
            <a:pPr algn="just" rtl="1">
              <a:lnSpc>
                <a:spcPct val="107000"/>
              </a:lnSpc>
              <a:spcAft>
                <a:spcPts val="800"/>
              </a:spcAft>
            </a:pPr>
            <a:r>
              <a:rPr lang="fa-IR" sz="2200" dirty="0">
                <a:latin typeface="Calibri" panose="020F0502020204030204" pitchFamily="34" charset="0"/>
                <a:ea typeface="Calibri" panose="020F0502020204030204" pitchFamily="34" charset="0"/>
                <a:cs typeface="B Nazanin" panose="00000400000000000000" pitchFamily="2" charset="-78"/>
              </a:rPr>
              <a:t>با بررسی نسبت تخصیص ارز به خودروهای تولید ملی و خودروهای </a:t>
            </a:r>
            <a:r>
              <a:rPr lang="fa-IR" sz="2200" dirty="0" err="1">
                <a:latin typeface="Calibri" panose="020F0502020204030204" pitchFamily="34" charset="0"/>
                <a:ea typeface="Calibri" panose="020F0502020204030204" pitchFamily="34" charset="0"/>
                <a:cs typeface="B Nazanin" panose="00000400000000000000" pitchFamily="2" charset="-78"/>
              </a:rPr>
              <a:t>مونتاژی</a:t>
            </a:r>
            <a:r>
              <a:rPr lang="fa-IR" sz="2200" dirty="0">
                <a:latin typeface="Calibri" panose="020F0502020204030204" pitchFamily="34" charset="0"/>
                <a:ea typeface="Calibri" panose="020F0502020204030204" pitchFamily="34" charset="0"/>
                <a:cs typeface="B Nazanin" panose="00000400000000000000" pitchFamily="2" charset="-78"/>
              </a:rPr>
              <a:t> </a:t>
            </a:r>
            <a:r>
              <a:rPr lang="fa-IR" sz="2200" dirty="0" err="1">
                <a:latin typeface="Calibri" panose="020F0502020204030204" pitchFamily="34" charset="0"/>
                <a:ea typeface="Calibri" panose="020F0502020204030204" pitchFamily="34" charset="0"/>
                <a:cs typeface="B Nazanin" panose="00000400000000000000" pitchFamily="2" charset="-78"/>
              </a:rPr>
              <a:t>درمی‌یابیم</a:t>
            </a:r>
            <a:r>
              <a:rPr lang="fa-IR" sz="2200" dirty="0">
                <a:latin typeface="Calibri" panose="020F0502020204030204" pitchFamily="34" charset="0"/>
                <a:ea typeface="Calibri" panose="020F0502020204030204" pitchFamily="34" charset="0"/>
                <a:cs typeface="B Nazanin" panose="00000400000000000000" pitchFamily="2" charset="-78"/>
              </a:rPr>
              <a:t> که در صورت جایگزینی سیاست تولید به جای مونتاژ، </a:t>
            </a:r>
            <a:r>
              <a:rPr lang="fa-IR" sz="2200" dirty="0" err="1">
                <a:latin typeface="Calibri" panose="020F0502020204030204" pitchFamily="34" charset="0"/>
                <a:ea typeface="Calibri" panose="020F0502020204030204" pitchFamily="34" charset="0"/>
                <a:cs typeface="B Nazanin" panose="00000400000000000000" pitchFamily="2" charset="-78"/>
              </a:rPr>
              <a:t>می‌توانستیم</a:t>
            </a:r>
            <a:r>
              <a:rPr lang="fa-IR" sz="2200" dirty="0">
                <a:latin typeface="Calibri" panose="020F0502020204030204" pitchFamily="34" charset="0"/>
                <a:ea typeface="Calibri" panose="020F0502020204030204" pitchFamily="34" charset="0"/>
                <a:cs typeface="B Nazanin" panose="00000400000000000000" pitchFamily="2" charset="-78"/>
              </a:rPr>
              <a:t> با میزان ارز برابر، 175.000 دستگاه یا به عبارتی 13% حجم عرضه خودروی کشور در سال 1402، خودروی بیشتر با قیمتی به مراتب </a:t>
            </a:r>
            <a:r>
              <a:rPr lang="fa-IR" sz="2200" dirty="0" err="1">
                <a:latin typeface="Calibri" panose="020F0502020204030204" pitchFamily="34" charset="0"/>
                <a:ea typeface="Calibri" panose="020F0502020204030204" pitchFamily="34" charset="0"/>
                <a:cs typeface="B Nazanin" panose="00000400000000000000" pitchFamily="2" charset="-78"/>
              </a:rPr>
              <a:t>پایین‌تر</a:t>
            </a:r>
            <a:r>
              <a:rPr lang="fa-IR" sz="2200" dirty="0">
                <a:latin typeface="Calibri" panose="020F0502020204030204" pitchFamily="34" charset="0"/>
                <a:ea typeface="Calibri" panose="020F0502020204030204" pitchFamily="34" charset="0"/>
                <a:cs typeface="B Nazanin" panose="00000400000000000000" pitchFamily="2" charset="-78"/>
              </a:rPr>
              <a:t> آن هم از سبد خودروهای باکیفیت داخلی تولید و تامین نموده و بازار را نیز ساماندهی نماییم.</a:t>
            </a:r>
          </a:p>
        </p:txBody>
      </p:sp>
      <p:graphicFrame>
        <p:nvGraphicFramePr>
          <p:cNvPr id="5" name="Table 4">
            <a:extLst>
              <a:ext uri="{FF2B5EF4-FFF2-40B4-BE49-F238E27FC236}">
                <a16:creationId xmlns:a16="http://schemas.microsoft.com/office/drawing/2014/main" id="{1C112F38-E948-32A8-5B94-18700A02D284}"/>
              </a:ext>
            </a:extLst>
          </p:cNvPr>
          <p:cNvGraphicFramePr>
            <a:graphicFrameLocks noGrp="1"/>
          </p:cNvGraphicFramePr>
          <p:nvPr>
            <p:extLst>
              <p:ext uri="{D42A27DB-BD31-4B8C-83A1-F6EECF244321}">
                <p14:modId xmlns:p14="http://schemas.microsoft.com/office/powerpoint/2010/main" val="3505111650"/>
              </p:ext>
            </p:extLst>
          </p:nvPr>
        </p:nvGraphicFramePr>
        <p:xfrm>
          <a:off x="456241" y="2311345"/>
          <a:ext cx="5875236" cy="3688080"/>
        </p:xfrm>
        <a:graphic>
          <a:graphicData uri="http://schemas.openxmlformats.org/drawingml/2006/table">
            <a:tbl>
              <a:tblPr rtl="1" firstRow="1" bandRow="1">
                <a:tableStyleId>{5C22544A-7EE6-4342-B048-85BDC9FD1C3A}</a:tableStyleId>
              </a:tblPr>
              <a:tblGrid>
                <a:gridCol w="1645920">
                  <a:extLst>
                    <a:ext uri="{9D8B030D-6E8A-4147-A177-3AD203B41FA5}">
                      <a16:colId xmlns:a16="http://schemas.microsoft.com/office/drawing/2014/main" val="207053226"/>
                    </a:ext>
                  </a:extLst>
                </a:gridCol>
                <a:gridCol w="748954">
                  <a:extLst>
                    <a:ext uri="{9D8B030D-6E8A-4147-A177-3AD203B41FA5}">
                      <a16:colId xmlns:a16="http://schemas.microsoft.com/office/drawing/2014/main" val="2944541657"/>
                    </a:ext>
                  </a:extLst>
                </a:gridCol>
                <a:gridCol w="748954">
                  <a:extLst>
                    <a:ext uri="{9D8B030D-6E8A-4147-A177-3AD203B41FA5}">
                      <a16:colId xmlns:a16="http://schemas.microsoft.com/office/drawing/2014/main" val="3833275828"/>
                    </a:ext>
                  </a:extLst>
                </a:gridCol>
                <a:gridCol w="588464">
                  <a:extLst>
                    <a:ext uri="{9D8B030D-6E8A-4147-A177-3AD203B41FA5}">
                      <a16:colId xmlns:a16="http://schemas.microsoft.com/office/drawing/2014/main" val="62718051"/>
                    </a:ext>
                  </a:extLst>
                </a:gridCol>
                <a:gridCol w="822960">
                  <a:extLst>
                    <a:ext uri="{9D8B030D-6E8A-4147-A177-3AD203B41FA5}">
                      <a16:colId xmlns:a16="http://schemas.microsoft.com/office/drawing/2014/main" val="357236707"/>
                    </a:ext>
                  </a:extLst>
                </a:gridCol>
                <a:gridCol w="731520">
                  <a:extLst>
                    <a:ext uri="{9D8B030D-6E8A-4147-A177-3AD203B41FA5}">
                      <a16:colId xmlns:a16="http://schemas.microsoft.com/office/drawing/2014/main" val="1493326781"/>
                    </a:ext>
                  </a:extLst>
                </a:gridCol>
                <a:gridCol w="588464">
                  <a:extLst>
                    <a:ext uri="{9D8B030D-6E8A-4147-A177-3AD203B41FA5}">
                      <a16:colId xmlns:a16="http://schemas.microsoft.com/office/drawing/2014/main" val="167636781"/>
                    </a:ext>
                  </a:extLst>
                </a:gridCol>
              </a:tblGrid>
              <a:tr h="259080">
                <a:tc rowSpan="3">
                  <a:txBody>
                    <a:bodyPr/>
                    <a:lstStyle/>
                    <a:p>
                      <a:pPr algn="ctr" rtl="1"/>
                      <a:r>
                        <a:rPr lang="fa-IR" sz="1400" b="1" dirty="0">
                          <a:cs typeface="B Nazanin" panose="00000400000000000000" pitchFamily="2" charset="-78"/>
                        </a:rPr>
                        <a:t>نوع محصول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gridSpan="6">
                  <a:txBody>
                    <a:bodyPr/>
                    <a:lstStyle/>
                    <a:p>
                      <a:pPr algn="ctr" rtl="1"/>
                      <a:r>
                        <a:rPr lang="fa-IR" sz="1400" b="1" dirty="0">
                          <a:cs typeface="B Nazanin" panose="00000400000000000000" pitchFamily="2" charset="-78"/>
                        </a:rPr>
                        <a:t>تولید انواع خودرو – بخش خصوصی (دستگاه)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6969286"/>
                  </a:ext>
                </a:extLst>
              </a:tr>
              <a:tr h="162528">
                <a:tc vMerge="1">
                  <a:txBody>
                    <a:bodyPr/>
                    <a:lstStyle/>
                    <a:p>
                      <a:pPr rtl="1"/>
                      <a:endParaRPr lang="fa-IR"/>
                    </a:p>
                  </a:txBody>
                  <a:tcPr/>
                </a:tc>
                <a:tc gridSpan="3">
                  <a:txBody>
                    <a:bodyPr/>
                    <a:lstStyle/>
                    <a:p>
                      <a:pPr algn="ctr" rtl="1"/>
                      <a:r>
                        <a:rPr lang="fa-IR" sz="1400" b="1" dirty="0">
                          <a:solidFill>
                            <a:schemeClr val="bg1"/>
                          </a:solidFill>
                          <a:cs typeface="B Nazanin" panose="00000400000000000000" pitchFamily="2" charset="-78"/>
                        </a:rPr>
                        <a:t>ماه اسفند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algn="ctr" rtl="1"/>
                      <a:endParaRPr lang="fa-IR" sz="1400" dirty="0">
                        <a:cs typeface="B Nazanin" panose="00000400000000000000" pitchFamily="2" charset="-78"/>
                      </a:endParaRPr>
                    </a:p>
                  </a:txBody>
                  <a:tcPr anchor="ctr">
                    <a:lnT w="12700" cap="flat" cmpd="sng" algn="ctr">
                      <a:solidFill>
                        <a:schemeClr val="tx1"/>
                      </a:solidFill>
                      <a:prstDash val="solid"/>
                      <a:round/>
                      <a:headEnd type="none" w="med" len="med"/>
                      <a:tailEnd type="none" w="med" len="med"/>
                    </a:lnT>
                  </a:tcPr>
                </a:tc>
                <a:tc hMerge="1">
                  <a:txBody>
                    <a:bodyPr/>
                    <a:lstStyle/>
                    <a:p>
                      <a:pPr algn="ctr" rtl="1"/>
                      <a:endParaRPr lang="fa-IR" sz="1400" dirty="0">
                        <a:cs typeface="B Nazanin" panose="00000400000000000000" pitchFamily="2" charset="-78"/>
                      </a:endParaRPr>
                    </a:p>
                  </a:txBody>
                  <a:tcPr anchor="ctr">
                    <a:lnT w="12700" cap="flat" cmpd="sng" algn="ctr">
                      <a:solidFill>
                        <a:schemeClr val="tx1"/>
                      </a:solidFill>
                      <a:prstDash val="solid"/>
                      <a:round/>
                      <a:headEnd type="none" w="med" len="med"/>
                      <a:tailEnd type="none" w="med" len="med"/>
                    </a:lnT>
                  </a:tcPr>
                </a:tc>
                <a:tc gridSpan="3">
                  <a:txBody>
                    <a:bodyPr/>
                    <a:lstStyle/>
                    <a:p>
                      <a:pPr algn="ctr" rtl="1"/>
                      <a:r>
                        <a:rPr lang="fa-IR" sz="1400" b="1" dirty="0" err="1">
                          <a:solidFill>
                            <a:schemeClr val="bg1"/>
                          </a:solidFill>
                          <a:cs typeface="B Nazanin" panose="00000400000000000000" pitchFamily="2" charset="-78"/>
                        </a:rPr>
                        <a:t>تجمیعی</a:t>
                      </a:r>
                      <a:r>
                        <a:rPr lang="fa-IR" sz="1400" b="1" dirty="0">
                          <a:solidFill>
                            <a:schemeClr val="bg1"/>
                          </a:solidFill>
                          <a:cs typeface="B Nazanin" panose="00000400000000000000" pitchFamily="2" charset="-78"/>
                        </a:rPr>
                        <a:t> تا ماه اسفند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rtl="1"/>
                      <a:endParaRPr lang="fa-IR" sz="1400" dirty="0">
                        <a:cs typeface="B Nazanin" panose="00000400000000000000" pitchFamily="2" charset="-78"/>
                      </a:endParaRPr>
                    </a:p>
                  </a:txBody>
                  <a:tcPr>
                    <a:lnT w="12700" cap="flat" cmpd="sng" algn="ctr">
                      <a:solidFill>
                        <a:schemeClr val="tx1"/>
                      </a:solidFill>
                      <a:prstDash val="solid"/>
                      <a:round/>
                      <a:headEnd type="none" w="med" len="med"/>
                      <a:tailEnd type="none" w="med" len="med"/>
                    </a:lnT>
                  </a:tcPr>
                </a:tc>
                <a:tc hMerge="1">
                  <a:txBody>
                    <a:bodyPr/>
                    <a:lstStyle/>
                    <a:p>
                      <a:pPr rtl="1"/>
                      <a:endParaRPr lang="fa-IR" sz="1400" dirty="0">
                        <a:cs typeface="B Nazanin" panose="00000400000000000000" pitchFamily="2" charset="-78"/>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09228190"/>
                  </a:ext>
                </a:extLst>
              </a:tr>
              <a:tr h="339311">
                <a:tc vMerge="1">
                  <a:txBody>
                    <a:bodyPr/>
                    <a:lstStyle/>
                    <a:p>
                      <a:pPr algn="ctr" rtl="1"/>
                      <a:endParaRPr lang="fa-IR" sz="1400"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1401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1402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درصد رشد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1401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1402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1"/>
                      <a:r>
                        <a:rPr lang="fa-IR" sz="1400" b="1" dirty="0">
                          <a:solidFill>
                            <a:schemeClr val="bg1"/>
                          </a:solidFill>
                          <a:cs typeface="B Nazanin" panose="00000400000000000000" pitchFamily="2" charset="-78"/>
                        </a:rPr>
                        <a:t>درصد رشد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20435877"/>
                  </a:ext>
                </a:extLst>
              </a:tr>
              <a:tr h="177097">
                <a:tc>
                  <a:txBody>
                    <a:bodyPr/>
                    <a:lstStyle/>
                    <a:p>
                      <a:pPr algn="ctr" rtl="1"/>
                      <a:r>
                        <a:rPr lang="fa-IR" sz="1400" b="1" dirty="0">
                          <a:cs typeface="B Nazanin" panose="00000400000000000000" pitchFamily="2" charset="-78"/>
                        </a:rPr>
                        <a:t>سواری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15.796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24.322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146.328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251.057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1679252"/>
                  </a:ext>
                </a:extLst>
              </a:tr>
              <a:tr h="223866">
                <a:tc>
                  <a:txBody>
                    <a:bodyPr/>
                    <a:lstStyle/>
                    <a:p>
                      <a:pPr algn="ctr" rtl="1"/>
                      <a:r>
                        <a:rPr lang="fa-IR" sz="1400" b="1" dirty="0" err="1">
                          <a:cs typeface="B Nazanin" panose="00000400000000000000" pitchFamily="2" charset="-78"/>
                        </a:rPr>
                        <a:t>وانت</a:t>
                      </a:r>
                      <a:endParaRPr lang="fa-IR" sz="1400" b="1"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2.853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1.521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26.417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32.209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0895593"/>
                  </a:ext>
                </a:extLst>
              </a:tr>
              <a:tr h="141537">
                <a:tc>
                  <a:txBody>
                    <a:bodyPr/>
                    <a:lstStyle/>
                    <a:p>
                      <a:pPr algn="ctr" rtl="1"/>
                      <a:r>
                        <a:rPr lang="fa-IR" sz="1400" b="1" dirty="0">
                          <a:cs typeface="B Nazanin" panose="00000400000000000000" pitchFamily="2" charset="-78"/>
                        </a:rPr>
                        <a:t>ون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757%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1.187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718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1836195"/>
                  </a:ext>
                </a:extLst>
              </a:tr>
              <a:tr h="146617">
                <a:tc>
                  <a:txBody>
                    <a:bodyPr/>
                    <a:lstStyle/>
                    <a:p>
                      <a:pPr algn="ctr" rtl="1"/>
                      <a:r>
                        <a:rPr lang="fa-IR" sz="1400" b="1" dirty="0">
                          <a:cs typeface="B Nazanin" panose="00000400000000000000" pitchFamily="2" charset="-78"/>
                        </a:rPr>
                        <a:t>مینی بوس و </a:t>
                      </a:r>
                      <a:r>
                        <a:rPr lang="fa-IR" sz="1400" b="1" dirty="0" err="1">
                          <a:cs typeface="B Nazanin" panose="00000400000000000000" pitchFamily="2" charset="-78"/>
                        </a:rPr>
                        <a:t>میدل</a:t>
                      </a:r>
                      <a:r>
                        <a:rPr lang="fa-IR" sz="1400" b="1" dirty="0">
                          <a:cs typeface="B Nazanin" panose="00000400000000000000" pitchFamily="2" charset="-78"/>
                        </a:rPr>
                        <a:t> باس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1.113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602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1463915"/>
                  </a:ext>
                </a:extLst>
              </a:tr>
              <a:tr h="146617">
                <a:tc>
                  <a:txBody>
                    <a:bodyPr/>
                    <a:lstStyle/>
                    <a:p>
                      <a:pPr algn="ctr" rtl="1"/>
                      <a:r>
                        <a:rPr lang="fa-IR" sz="1400" b="1" dirty="0">
                          <a:cs typeface="B Nazanin" panose="00000400000000000000" pitchFamily="2" charset="-78"/>
                        </a:rPr>
                        <a:t>اتوبوس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629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57805114"/>
                  </a:ext>
                </a:extLst>
              </a:tr>
              <a:tr h="339311">
                <a:tc>
                  <a:txBody>
                    <a:bodyPr/>
                    <a:lstStyle/>
                    <a:p>
                      <a:pPr algn="ctr" rtl="1"/>
                      <a:r>
                        <a:rPr lang="fa-IR" sz="1400" b="1" dirty="0" err="1">
                          <a:cs typeface="B Nazanin" panose="00000400000000000000" pitchFamily="2" charset="-78"/>
                        </a:rPr>
                        <a:t>کامیونت</a:t>
                      </a:r>
                      <a:r>
                        <a:rPr lang="fa-IR" sz="1400" b="1" dirty="0">
                          <a:cs typeface="B Nazanin" panose="00000400000000000000" pitchFamily="2" charset="-78"/>
                        </a:rPr>
                        <a:t>، کامیون و کشنده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1.970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1.566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18.501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21.930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sz="1400" b="1" dirty="0">
                          <a:cs typeface="B Nazanin" panose="00000400000000000000" pitchFamily="2" charset="-78"/>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5582381"/>
                  </a:ext>
                </a:extLst>
              </a:tr>
              <a:tr h="339311">
                <a:tc>
                  <a:txBody>
                    <a:bodyPr/>
                    <a:lstStyle/>
                    <a:p>
                      <a:pPr algn="ctr" rtl="1"/>
                      <a:r>
                        <a:rPr lang="fa-IR" sz="1400" b="1" dirty="0">
                          <a:solidFill>
                            <a:srgbClr val="0070C0"/>
                          </a:solidFill>
                          <a:cs typeface="B Nazanin" panose="00000400000000000000" pitchFamily="2" charset="-78"/>
                        </a:rPr>
                        <a:t>جمع کل خودرو (دستگاه)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20.764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27.537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194.175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306.909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1"/>
                      <a:r>
                        <a:rPr lang="fa-IR" sz="1400" b="1" dirty="0">
                          <a:solidFill>
                            <a:srgbClr val="0070C0"/>
                          </a:solidFill>
                          <a:cs typeface="B Nazanin" panose="00000400000000000000" pitchFamily="2" charset="-78"/>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04252349"/>
                  </a:ext>
                </a:extLst>
              </a:tr>
            </a:tbl>
          </a:graphicData>
        </a:graphic>
      </p:graphicFrame>
    </p:spTree>
    <p:extLst>
      <p:ext uri="{BB962C8B-B14F-4D97-AF65-F5344CB8AC3E}">
        <p14:creationId xmlns:p14="http://schemas.microsoft.com/office/powerpoint/2010/main" val="241385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412892"/>
            <a:ext cx="12192000" cy="770338"/>
            <a:chOff x="167426" y="3418693"/>
            <a:chExt cx="12192000" cy="770338"/>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418693"/>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ظرفیت تولید خودرو در کشور </a:t>
              </a:r>
              <a:r>
                <a:rPr lang="fa-IR" sz="2400" b="1" dirty="0">
                  <a:solidFill>
                    <a:schemeClr val="accent2">
                      <a:lumMod val="75000"/>
                    </a:schemeClr>
                  </a:solidFill>
                  <a:latin typeface="A Gandom" panose="020B0603030804020204" pitchFamily="34" charset="0"/>
                  <a:cs typeface="B Traffic" panose="00000400000000000000" pitchFamily="2" charset="-78"/>
                </a:rPr>
                <a:t>(برای تولید خودروی سواری و </a:t>
              </a:r>
              <a:r>
                <a:rPr lang="fa-IR" sz="2400" b="1" dirty="0" err="1">
                  <a:solidFill>
                    <a:schemeClr val="accent2">
                      <a:lumMod val="75000"/>
                    </a:schemeClr>
                  </a:solidFill>
                  <a:latin typeface="A Gandom" panose="020B0603030804020204" pitchFamily="34" charset="0"/>
                  <a:cs typeface="B Traffic" panose="00000400000000000000" pitchFamily="2" charset="-78"/>
                </a:rPr>
                <a:t>وانت</a:t>
              </a:r>
              <a:r>
                <a:rPr lang="fa-IR" sz="2400" b="1" dirty="0">
                  <a:solidFill>
                    <a:schemeClr val="accent2">
                      <a:lumMod val="75000"/>
                    </a:schemeClr>
                  </a:solidFill>
                  <a:latin typeface="A Gandom" panose="020B0603030804020204" pitchFamily="34" charset="0"/>
                  <a:cs typeface="B Traffic" panose="00000400000000000000" pitchFamily="2" charset="-78"/>
                </a:rPr>
                <a:t>)</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094902"/>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F464DA22-CB31-31B5-31E1-3B9C5D680904}"/>
              </a:ext>
            </a:extLst>
          </p:cNvPr>
          <p:cNvPicPr>
            <a:picLocks noChangeAspect="1"/>
          </p:cNvPicPr>
          <p:nvPr/>
        </p:nvPicPr>
        <p:blipFill>
          <a:blip r:embed="rId3"/>
          <a:stretch>
            <a:fillRect/>
          </a:stretch>
        </p:blipFill>
        <p:spPr>
          <a:xfrm>
            <a:off x="1765216" y="1440485"/>
            <a:ext cx="8661566" cy="5302820"/>
          </a:xfrm>
          <a:prstGeom prst="rect">
            <a:avLst/>
          </a:prstGeom>
        </p:spPr>
      </p:pic>
    </p:spTree>
    <p:extLst>
      <p:ext uri="{BB962C8B-B14F-4D97-AF65-F5344CB8AC3E}">
        <p14:creationId xmlns:p14="http://schemas.microsoft.com/office/powerpoint/2010/main" val="318988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446306"/>
            <a:ext cx="12192000" cy="814416"/>
            <a:chOff x="167426" y="3452107"/>
            <a:chExt cx="12192000" cy="814416"/>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452107"/>
              <a:ext cx="12192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200" b="1" i="0" u="none" strike="noStrike" kern="1200" cap="none" spc="0" normalizeH="0" baseline="0" noProof="0" dirty="0">
                  <a:ln>
                    <a:noFill/>
                  </a:ln>
                  <a:solidFill>
                    <a:srgbClr val="2683C6">
                      <a:lumMod val="75000"/>
                    </a:srgbClr>
                  </a:solidFill>
                  <a:effectLst/>
                  <a:uLnTx/>
                  <a:uFillTx/>
                  <a:latin typeface="A Gandom" panose="020B0603030804020204" pitchFamily="34" charset="0"/>
                  <a:ea typeface="+mn-ea"/>
                  <a:cs typeface="B Traffic" panose="00000400000000000000" pitchFamily="2" charset="-78"/>
                </a:rPr>
                <a:t>ظرفیت تولید خودرو در کشور </a:t>
              </a:r>
              <a:r>
                <a:rPr kumimoji="0" lang="fa-IR" sz="2400" b="1" i="0" u="none" strike="noStrike" kern="1200" cap="none" spc="0" normalizeH="0" baseline="0" noProof="0" dirty="0">
                  <a:ln>
                    <a:noFill/>
                  </a:ln>
                  <a:solidFill>
                    <a:srgbClr val="2683C6">
                      <a:lumMod val="75000"/>
                    </a:srgbClr>
                  </a:solidFill>
                  <a:effectLst/>
                  <a:uLnTx/>
                  <a:uFillTx/>
                  <a:latin typeface="A Gandom" panose="020B0603030804020204" pitchFamily="34" charset="0"/>
                  <a:ea typeface="+mn-ea"/>
                  <a:cs typeface="B Traffic" panose="00000400000000000000" pitchFamily="2" charset="-78"/>
                </a:rPr>
                <a:t>(برای تولید خودروی سواری و </a:t>
              </a:r>
              <a:r>
                <a:rPr kumimoji="0" lang="fa-IR" sz="2400" b="1" i="0" u="none" strike="noStrike" kern="1200" cap="none" spc="0" normalizeH="0" baseline="0" noProof="0" dirty="0" err="1">
                  <a:ln>
                    <a:noFill/>
                  </a:ln>
                  <a:solidFill>
                    <a:srgbClr val="2683C6">
                      <a:lumMod val="75000"/>
                    </a:srgbClr>
                  </a:solidFill>
                  <a:effectLst/>
                  <a:uLnTx/>
                  <a:uFillTx/>
                  <a:latin typeface="A Gandom" panose="020B0603030804020204" pitchFamily="34" charset="0"/>
                  <a:ea typeface="+mn-ea"/>
                  <a:cs typeface="B Traffic" panose="00000400000000000000" pitchFamily="2" charset="-78"/>
                </a:rPr>
                <a:t>وانت</a:t>
              </a:r>
              <a:r>
                <a:rPr kumimoji="0" lang="fa-IR" sz="2400" b="1" i="0" u="none" strike="noStrike" kern="1200" cap="none" spc="0" normalizeH="0" baseline="0" noProof="0" dirty="0">
                  <a:ln>
                    <a:noFill/>
                  </a:ln>
                  <a:solidFill>
                    <a:srgbClr val="2683C6">
                      <a:lumMod val="75000"/>
                    </a:srgbClr>
                  </a:solidFill>
                  <a:effectLst/>
                  <a:uLnTx/>
                  <a:uFillTx/>
                  <a:latin typeface="A Gandom" panose="020B0603030804020204" pitchFamily="34" charset="0"/>
                  <a:ea typeface="+mn-ea"/>
                  <a:cs typeface="B Traffic" panose="00000400000000000000" pitchFamily="2" charset="-78"/>
                </a:rPr>
                <a:t>)</a:t>
              </a:r>
              <a:endParaRPr kumimoji="0" lang="en-US" sz="3200" b="1" i="0" u="none" strike="noStrike" kern="1200" cap="none" spc="0" normalizeH="0" baseline="0" noProof="0" dirty="0">
                <a:ln>
                  <a:noFill/>
                </a:ln>
                <a:solidFill>
                  <a:srgbClr val="2683C6">
                    <a:lumMod val="75000"/>
                  </a:srgbClr>
                </a:solidFill>
                <a:effectLst/>
                <a:uLnTx/>
                <a:uFillTx/>
                <a:latin typeface="Arabic Typesetting" panose="03020402040406030203" pitchFamily="66" charset="-78"/>
                <a:ea typeface="+mn-ea"/>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172394"/>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DF7DBB4E-D941-70B5-0DFB-5E5BED5DEFB2}"/>
              </a:ext>
            </a:extLst>
          </p:cNvPr>
          <p:cNvPicPr>
            <a:picLocks noChangeAspect="1"/>
          </p:cNvPicPr>
          <p:nvPr/>
        </p:nvPicPr>
        <p:blipFill>
          <a:blip r:embed="rId2"/>
          <a:stretch>
            <a:fillRect/>
          </a:stretch>
        </p:blipFill>
        <p:spPr>
          <a:xfrm>
            <a:off x="623667" y="1687225"/>
            <a:ext cx="10944665" cy="4944240"/>
          </a:xfrm>
          <a:prstGeom prst="rect">
            <a:avLst/>
          </a:prstGeom>
        </p:spPr>
      </p:pic>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3"/>
          <a:stretch>
            <a:fillRect/>
          </a:stretch>
        </p:blipFill>
        <p:spPr>
          <a:xfrm>
            <a:off x="845549" y="858575"/>
            <a:ext cx="897839" cy="897839"/>
          </a:xfrm>
          <a:prstGeom prst="rect">
            <a:avLst/>
          </a:prstGeom>
        </p:spPr>
      </p:pic>
    </p:spTree>
    <p:extLst>
      <p:ext uri="{BB962C8B-B14F-4D97-AF65-F5344CB8AC3E}">
        <p14:creationId xmlns:p14="http://schemas.microsoft.com/office/powerpoint/2010/main" val="337421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144706"/>
            <a:ext cx="12192000" cy="1018781"/>
            <a:chOff x="167426" y="3150507"/>
            <a:chExt cx="12192000" cy="1018781"/>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150507"/>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ارزبری</a:t>
              </a:r>
              <a:r>
                <a:rPr lang="fa-IR" sz="3200" b="1" dirty="0">
                  <a:solidFill>
                    <a:schemeClr val="accent2">
                      <a:lumMod val="75000"/>
                    </a:schemeClr>
                  </a:solidFill>
                  <a:latin typeface="A Gandom" panose="020B0603030804020204" pitchFamily="34" charset="0"/>
                  <a:cs typeface="B Traffic" panose="00000400000000000000" pitchFamily="2" charset="-78"/>
                </a:rPr>
                <a:t> خودروهای تولیدی در سال 1401</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767382"/>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B5597590-56DE-8F50-6345-DAE7981CC635}"/>
              </a:ext>
            </a:extLst>
          </p:cNvPr>
          <p:cNvPicPr>
            <a:picLocks noChangeAspect="1"/>
          </p:cNvPicPr>
          <p:nvPr/>
        </p:nvPicPr>
        <p:blipFill>
          <a:blip r:embed="rId3"/>
          <a:stretch>
            <a:fillRect/>
          </a:stretch>
        </p:blipFill>
        <p:spPr>
          <a:xfrm>
            <a:off x="3046799" y="934874"/>
            <a:ext cx="6098399" cy="5876061"/>
          </a:xfrm>
          <a:prstGeom prst="rect">
            <a:avLst/>
          </a:prstGeom>
        </p:spPr>
      </p:pic>
    </p:spTree>
    <p:extLst>
      <p:ext uri="{BB962C8B-B14F-4D97-AF65-F5344CB8AC3E}">
        <p14:creationId xmlns:p14="http://schemas.microsoft.com/office/powerpoint/2010/main" val="166953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172324"/>
            <a:ext cx="12192000" cy="991163"/>
            <a:chOff x="167426" y="3178125"/>
            <a:chExt cx="12192000" cy="991163"/>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178125"/>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ارزبری</a:t>
              </a:r>
              <a:r>
                <a:rPr lang="fa-IR" sz="3200" b="1" dirty="0">
                  <a:solidFill>
                    <a:schemeClr val="accent2">
                      <a:lumMod val="75000"/>
                    </a:schemeClr>
                  </a:solidFill>
                  <a:latin typeface="A Gandom" panose="020B0603030804020204" pitchFamily="34" charset="0"/>
                  <a:cs typeface="B Traffic" panose="00000400000000000000" pitchFamily="2" charset="-78"/>
                </a:rPr>
                <a:t> خودروهای تولیدی در سال 1401</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79403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p:cNvSpPr/>
          <p:nvPr/>
        </p:nvSpPr>
        <p:spPr>
          <a:xfrm>
            <a:off x="6241329" y="1163487"/>
            <a:ext cx="5645872" cy="5435078"/>
          </a:xfrm>
          <a:prstGeom prst="rect">
            <a:avLst/>
          </a:prstGeom>
        </p:spPr>
        <p:txBody>
          <a:bodyPr wrap="square">
            <a:spAutoFit/>
          </a:bodyPr>
          <a:lstStyle/>
          <a:p>
            <a:pPr algn="just" rtl="1">
              <a:lnSpc>
                <a:spcPct val="107000"/>
              </a:lnSpc>
              <a:spcAft>
                <a:spcPts val="800"/>
              </a:spcAft>
            </a:pPr>
            <a:r>
              <a:rPr lang="fa-IR" sz="2600" dirty="0">
                <a:latin typeface="Calibri" panose="020F0502020204030204" pitchFamily="34" charset="0"/>
                <a:ea typeface="Calibri" panose="020F0502020204030204" pitchFamily="34" charset="0"/>
                <a:cs typeface="B Nazanin" panose="00000400000000000000" pitchFamily="2" charset="-78"/>
              </a:rPr>
              <a:t>در 12 ماهه منتهی به سال 1402، واردات انواع «اجزاء و قطعات خودرو»، 7.6 میلیارد دلار بوده است که نسبت به سال قبل، رشدی در حدود 32% را تجربه کرده است.</a:t>
            </a:r>
            <a:endParaRPr lang="en-US" sz="2600" dirty="0">
              <a:latin typeface="Calibri" panose="020F050202020403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fa-IR" sz="2600" dirty="0">
                <a:latin typeface="Calibri" panose="020F0502020204030204" pitchFamily="34" charset="0"/>
                <a:ea typeface="Calibri" panose="020F0502020204030204" pitchFamily="34" charset="0"/>
                <a:cs typeface="B Nazanin" panose="00000400000000000000" pitchFamily="2" charset="-78"/>
              </a:rPr>
              <a:t>از این میان حدود 2.45 میلیارد دلار مربوط به مونتاژکاران و حدود 5.15 میلیارد دلار مرتبط با قطعات مورد نیاز بخش تولید و خدمات پس از فروش </a:t>
            </a:r>
            <a:r>
              <a:rPr lang="fa-IR" sz="2600" dirty="0" err="1">
                <a:latin typeface="Calibri" panose="020F0502020204030204" pitchFamily="34" charset="0"/>
                <a:ea typeface="Calibri" panose="020F0502020204030204" pitchFamily="34" charset="0"/>
                <a:cs typeface="B Nazanin" panose="00000400000000000000" pitchFamily="2" charset="-78"/>
              </a:rPr>
              <a:t>می‌باشد</a:t>
            </a:r>
            <a:r>
              <a:rPr lang="fa-IR" sz="2600" dirty="0">
                <a:latin typeface="Calibri" panose="020F0502020204030204" pitchFamily="34" charset="0"/>
                <a:ea typeface="Calibri" panose="020F0502020204030204" pitchFamily="34" charset="0"/>
                <a:cs typeface="B Nazanin" panose="00000400000000000000" pitchFamily="2" charset="-78"/>
              </a:rPr>
              <a:t>.</a:t>
            </a:r>
            <a:endParaRPr lang="en-US" sz="2600" dirty="0">
              <a:latin typeface="Calibri" panose="020F050202020403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fa-IR" sz="2600" dirty="0">
                <a:latin typeface="Calibri" panose="020F0502020204030204" pitchFamily="34" charset="0"/>
                <a:ea typeface="Calibri" panose="020F0502020204030204" pitchFamily="34" charset="0"/>
                <a:cs typeface="B Nazanin" panose="00000400000000000000" pitchFamily="2" charset="-78"/>
              </a:rPr>
              <a:t>از میان کل سهم واردات «اجزاء و قطعات خودرو»، </a:t>
            </a:r>
            <a:r>
              <a:rPr lang="fa-IR" sz="2600" dirty="0" err="1">
                <a:latin typeface="Calibri" panose="020F0502020204030204" pitchFamily="34" charset="0"/>
                <a:ea typeface="Calibri" panose="020F0502020204030204" pitchFamily="34" charset="0"/>
                <a:cs typeface="B Nazanin" panose="00000400000000000000" pitchFamily="2" charset="-78"/>
              </a:rPr>
              <a:t>شرکت‌های</a:t>
            </a:r>
            <a:r>
              <a:rPr lang="fa-IR" sz="2600" dirty="0">
                <a:latin typeface="Calibri" panose="020F0502020204030204" pitchFamily="34" charset="0"/>
                <a:ea typeface="Calibri" panose="020F0502020204030204" pitchFamily="34" charset="0"/>
                <a:cs typeface="B Nazanin" panose="00000400000000000000" pitchFamily="2" charset="-78"/>
              </a:rPr>
              <a:t> مونتاژکار «صنایع خودروسازی مدیران» و «کرمان موتور» مجموعا با سهم 23.5% و ارزش دلاری 1.72 میلیارد دلاری بیشترین سهم واردات را به خود اختصاص </a:t>
            </a:r>
            <a:r>
              <a:rPr lang="fa-IR" sz="2600" dirty="0" err="1">
                <a:latin typeface="Calibri" panose="020F0502020204030204" pitchFamily="34" charset="0"/>
                <a:ea typeface="Calibri" panose="020F0502020204030204" pitchFamily="34" charset="0"/>
                <a:cs typeface="B Nazanin" panose="00000400000000000000" pitchFamily="2" charset="-78"/>
              </a:rPr>
              <a:t>داده‌اند</a:t>
            </a:r>
            <a:r>
              <a:rPr lang="fa-IR" sz="2600" dirty="0">
                <a:latin typeface="Calibri" panose="020F0502020204030204" pitchFamily="34" charset="0"/>
                <a:ea typeface="Calibri" panose="020F0502020204030204" pitchFamily="34" charset="0"/>
                <a:cs typeface="B Nazanin" panose="00000400000000000000" pitchFamily="2" charset="-78"/>
              </a:rPr>
              <a:t>.</a:t>
            </a:r>
            <a:endParaRPr lang="en-US" sz="2600" dirty="0">
              <a:latin typeface="Calibri" panose="020F0502020204030204" pitchFamily="34" charset="0"/>
              <a:ea typeface="Calibri" panose="020F0502020204030204" pitchFamily="34" charset="0"/>
              <a:cs typeface="B Nazanin" panose="00000400000000000000" pitchFamily="2" charset="-78"/>
            </a:endParaRPr>
          </a:p>
        </p:txBody>
      </p:sp>
      <p:pic>
        <p:nvPicPr>
          <p:cNvPr id="2" name="Picture 1">
            <a:extLst>
              <a:ext uri="{FF2B5EF4-FFF2-40B4-BE49-F238E27FC236}">
                <a16:creationId xmlns:a16="http://schemas.microsoft.com/office/drawing/2014/main" id="{60E8AE22-ADC8-A1F3-2CC7-22D779CFD3D6}"/>
              </a:ext>
            </a:extLst>
          </p:cNvPr>
          <p:cNvPicPr>
            <a:picLocks noChangeAspect="1"/>
          </p:cNvPicPr>
          <p:nvPr/>
        </p:nvPicPr>
        <p:blipFill>
          <a:blip r:embed="rId2"/>
          <a:stretch>
            <a:fillRect/>
          </a:stretch>
        </p:blipFill>
        <p:spPr>
          <a:xfrm>
            <a:off x="94365" y="986907"/>
            <a:ext cx="5920561" cy="5704707"/>
          </a:xfrm>
          <a:prstGeom prst="rect">
            <a:avLst/>
          </a:prstGeom>
        </p:spPr>
      </p:pic>
    </p:spTree>
    <p:extLst>
      <p:ext uri="{BB962C8B-B14F-4D97-AF65-F5344CB8AC3E}">
        <p14:creationId xmlns:p14="http://schemas.microsoft.com/office/powerpoint/2010/main" val="33397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172324"/>
            <a:ext cx="12192000" cy="991163"/>
            <a:chOff x="167426" y="3178125"/>
            <a:chExt cx="12192000" cy="991163"/>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178125"/>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ارزبری</a:t>
              </a:r>
              <a:r>
                <a:rPr lang="fa-IR" sz="3200" b="1" dirty="0">
                  <a:solidFill>
                    <a:schemeClr val="accent2">
                      <a:lumMod val="75000"/>
                    </a:schemeClr>
                  </a:solidFill>
                  <a:latin typeface="A Gandom" panose="020B0603030804020204" pitchFamily="34" charset="0"/>
                  <a:cs typeface="B Traffic" panose="00000400000000000000" pitchFamily="2" charset="-78"/>
                </a:rPr>
                <a:t> خودروهای تولیدی در سال 1401</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79403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p:cNvSpPr/>
          <p:nvPr/>
        </p:nvSpPr>
        <p:spPr>
          <a:xfrm>
            <a:off x="6192316" y="1897703"/>
            <a:ext cx="5630562" cy="3883114"/>
          </a:xfrm>
          <a:prstGeom prst="rect">
            <a:avLst/>
          </a:prstGeom>
        </p:spPr>
        <p:txBody>
          <a:bodyPr wrap="square">
            <a:spAutoFit/>
          </a:bodyPr>
          <a:lstStyle/>
          <a:p>
            <a:pPr algn="just" rtl="1">
              <a:lnSpc>
                <a:spcPct val="107000"/>
              </a:lnSpc>
              <a:spcAft>
                <a:spcPts val="800"/>
              </a:spcAft>
            </a:pPr>
            <a:r>
              <a:rPr lang="fa-IR" sz="2800" dirty="0">
                <a:latin typeface="Calibri" panose="020F0502020204030204" pitchFamily="34" charset="0"/>
                <a:ea typeface="Calibri" panose="020F0502020204030204" pitchFamily="34" charset="0"/>
                <a:cs typeface="B Nazanin" panose="00000400000000000000" pitchFamily="2" charset="-78"/>
              </a:rPr>
              <a:t>همچنین بیش از 70% سهم واردات خودرو از مبدا کشور چین بوده است و پس از آن امارات متحده عربی، آلمان و ترکیه قرار </a:t>
            </a:r>
            <a:r>
              <a:rPr lang="fa-IR" sz="2800" dirty="0" err="1">
                <a:latin typeface="Calibri" panose="020F0502020204030204" pitchFamily="34" charset="0"/>
                <a:ea typeface="Calibri" panose="020F0502020204030204" pitchFamily="34" charset="0"/>
                <a:cs typeface="B Nazanin" panose="00000400000000000000" pitchFamily="2" charset="-78"/>
              </a:rPr>
              <a:t>داشته‌اند</a:t>
            </a:r>
            <a:r>
              <a:rPr lang="fa-IR" sz="2800" dirty="0">
                <a:latin typeface="Calibri" panose="020F0502020204030204" pitchFamily="34" charset="0"/>
                <a:ea typeface="Calibri" panose="020F0502020204030204" pitchFamily="34" charset="0"/>
                <a:cs typeface="B Nazanin" panose="00000400000000000000" pitchFamily="2" charset="-78"/>
              </a:rPr>
              <a:t>.</a:t>
            </a:r>
            <a:endParaRPr lang="en-US" sz="2800" dirty="0">
              <a:latin typeface="Calibri" panose="020F050202020403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fa-IR" sz="2800" dirty="0">
                <a:latin typeface="Calibri" panose="020F0502020204030204" pitchFamily="34" charset="0"/>
                <a:ea typeface="Calibri" panose="020F0502020204030204" pitchFamily="34" charset="0"/>
                <a:cs typeface="B Nazanin" panose="00000400000000000000" pitchFamily="2" charset="-78"/>
              </a:rPr>
              <a:t>شایان ذکر است، در سال گذشته ۶۶ میلیارد دلار کالا وارد کشور شده است که حدود ۸.۴ میلیارد دلار آن به واردات اجزاء و قطعات خودرو و موتورسیکلت اختصاص داشته است که نزدیک به 13% سهم کل واردات کشور را شامل </a:t>
            </a:r>
            <a:r>
              <a:rPr lang="fa-IR" sz="2800" dirty="0" err="1">
                <a:latin typeface="Calibri" panose="020F0502020204030204" pitchFamily="34" charset="0"/>
                <a:ea typeface="Calibri" panose="020F0502020204030204" pitchFamily="34" charset="0"/>
                <a:cs typeface="B Nazanin" panose="00000400000000000000" pitchFamily="2" charset="-78"/>
              </a:rPr>
              <a:t>می‌گردد</a:t>
            </a:r>
            <a:r>
              <a:rPr lang="fa-IR" sz="2800" dirty="0">
                <a:latin typeface="Calibri" panose="020F0502020204030204" pitchFamily="34" charset="0"/>
                <a:ea typeface="Calibri" panose="020F0502020204030204" pitchFamily="34" charset="0"/>
                <a:cs typeface="B Nazanin" panose="00000400000000000000" pitchFamily="2" charset="-78"/>
              </a:rPr>
              <a:t>.</a:t>
            </a:r>
            <a:endParaRPr lang="en-US" sz="2800" dirty="0">
              <a:effectLst/>
              <a:latin typeface="Calibri" panose="020F0502020204030204" pitchFamily="34" charset="0"/>
              <a:ea typeface="Calibri" panose="020F0502020204030204" pitchFamily="34" charset="0"/>
              <a:cs typeface="B Nazanin" panose="00000400000000000000" pitchFamily="2" charset="-78"/>
            </a:endParaRPr>
          </a:p>
        </p:txBody>
      </p:sp>
      <p:pic>
        <p:nvPicPr>
          <p:cNvPr id="2" name="Picture 1">
            <a:extLst>
              <a:ext uri="{FF2B5EF4-FFF2-40B4-BE49-F238E27FC236}">
                <a16:creationId xmlns:a16="http://schemas.microsoft.com/office/drawing/2014/main" id="{60E8AE22-ADC8-A1F3-2CC7-22D779CFD3D6}"/>
              </a:ext>
            </a:extLst>
          </p:cNvPr>
          <p:cNvPicPr>
            <a:picLocks noChangeAspect="1"/>
          </p:cNvPicPr>
          <p:nvPr/>
        </p:nvPicPr>
        <p:blipFill>
          <a:blip r:embed="rId2"/>
          <a:stretch>
            <a:fillRect/>
          </a:stretch>
        </p:blipFill>
        <p:spPr>
          <a:xfrm>
            <a:off x="94365" y="986907"/>
            <a:ext cx="5920561" cy="5704707"/>
          </a:xfrm>
          <a:prstGeom prst="rect">
            <a:avLst/>
          </a:prstGeom>
        </p:spPr>
      </p:pic>
    </p:spTree>
    <p:extLst>
      <p:ext uri="{BB962C8B-B14F-4D97-AF65-F5344CB8AC3E}">
        <p14:creationId xmlns:p14="http://schemas.microsoft.com/office/powerpoint/2010/main" val="280809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354757"/>
            <a:ext cx="12192000" cy="808730"/>
            <a:chOff x="167426" y="3360558"/>
            <a:chExt cx="12192000" cy="808730"/>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360558"/>
              <a:ext cx="12192000" cy="523220"/>
            </a:xfrm>
            <a:prstGeom prst="rect">
              <a:avLst/>
            </a:prstGeom>
            <a:noFill/>
          </p:spPr>
          <p:txBody>
            <a:bodyPr wrap="square" rtlCol="0">
              <a:spAutoFit/>
            </a:bodyPr>
            <a:lstStyle/>
            <a:p>
              <a:pPr algn="ctr"/>
              <a:r>
                <a:rPr lang="fa-IR" sz="2800" b="1" dirty="0" err="1">
                  <a:solidFill>
                    <a:schemeClr val="accent2">
                      <a:lumMod val="75000"/>
                    </a:schemeClr>
                  </a:solidFill>
                  <a:latin typeface="A Gandom" panose="020B0603030804020204" pitchFamily="34" charset="0"/>
                  <a:cs typeface="B Traffic" panose="00000400000000000000" pitchFamily="2" charset="-78"/>
                </a:rPr>
                <a:t>رتبه‌بندی</a:t>
              </a:r>
              <a:r>
                <a:rPr lang="fa-IR" sz="2800" b="1" dirty="0">
                  <a:solidFill>
                    <a:schemeClr val="accent2">
                      <a:lumMod val="75000"/>
                    </a:schemeClr>
                  </a:solidFill>
                  <a:latin typeface="A Gandom" panose="020B0603030804020204" pitchFamily="34" charset="0"/>
                  <a:cs typeface="B Traffic" panose="00000400000000000000" pitchFamily="2" charset="-78"/>
                </a:rPr>
                <a:t> درصد </a:t>
              </a:r>
              <a:r>
                <a:rPr lang="fa-IR" sz="2800" b="1" dirty="0" err="1">
                  <a:solidFill>
                    <a:schemeClr val="accent2">
                      <a:lumMod val="75000"/>
                    </a:schemeClr>
                  </a:solidFill>
                  <a:latin typeface="A Gandom" panose="020B0603030804020204" pitchFamily="34" charset="0"/>
                  <a:cs typeface="B Traffic" panose="00000400000000000000" pitchFamily="2" charset="-78"/>
                </a:rPr>
                <a:t>داخلی‌سازی</a:t>
              </a:r>
              <a:r>
                <a:rPr lang="fa-IR" sz="2800" b="1" dirty="0">
                  <a:solidFill>
                    <a:schemeClr val="accent2">
                      <a:lumMod val="75000"/>
                    </a:schemeClr>
                  </a:solidFill>
                  <a:latin typeface="A Gandom" panose="020B0603030804020204" pitchFamily="34" charset="0"/>
                  <a:cs typeface="B Traffic" panose="00000400000000000000" pitchFamily="2" charset="-78"/>
                </a:rPr>
                <a:t> خودروهای سواری پرتیراژ در سال 1401</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000628"/>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55318A96-68D0-F4F2-4A47-14955D36D0EA}"/>
              </a:ext>
            </a:extLst>
          </p:cNvPr>
          <p:cNvPicPr>
            <a:picLocks noChangeAspect="1"/>
          </p:cNvPicPr>
          <p:nvPr/>
        </p:nvPicPr>
        <p:blipFill>
          <a:blip r:embed="rId2"/>
          <a:stretch>
            <a:fillRect/>
          </a:stretch>
        </p:blipFill>
        <p:spPr>
          <a:xfrm>
            <a:off x="1394253" y="1565137"/>
            <a:ext cx="9403492" cy="4965374"/>
          </a:xfrm>
          <a:prstGeom prst="rect">
            <a:avLst/>
          </a:prstGeom>
        </p:spPr>
      </p:pic>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03" b="96172" l="9063" r="99688">
                        <a14:foregroundMark x1="46406" y1="86016" x2="89063" y2="45859"/>
                        <a14:foregroundMark x1="89063" y1="45859" x2="90156" y2="45234"/>
                        <a14:foregroundMark x1="28750" y1="75781" x2="72813" y2="31328"/>
                        <a14:foregroundMark x1="9063" y1="50000" x2="49766" y2="10313"/>
                        <a14:foregroundMark x1="49766" y1="10313" x2="50078" y2="10313"/>
                        <a14:foregroundMark x1="87109" y1="52422" x2="99688" y2="51719"/>
                        <a14:foregroundMark x1="52812" y1="26953" x2="48438" y2="781"/>
                        <a14:foregroundMark x1="46719" y1="76484" x2="48438" y2="96172"/>
                      </a14:backgroundRemoval>
                    </a14:imgEffect>
                  </a14:imgLayer>
                </a14:imgProps>
              </a:ext>
            </a:extLst>
          </a:blip>
          <a:stretch>
            <a:fillRect/>
          </a:stretch>
        </p:blipFill>
        <p:spPr>
          <a:xfrm>
            <a:off x="845549" y="858575"/>
            <a:ext cx="897839" cy="897839"/>
          </a:xfrm>
          <a:prstGeom prst="rect">
            <a:avLst/>
          </a:prstGeom>
        </p:spPr>
      </p:pic>
    </p:spTree>
    <p:extLst>
      <p:ext uri="{BB962C8B-B14F-4D97-AF65-F5344CB8AC3E}">
        <p14:creationId xmlns:p14="http://schemas.microsoft.com/office/powerpoint/2010/main" val="125285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273800"/>
            <a:ext cx="12192000" cy="889687"/>
            <a:chOff x="167426" y="3279601"/>
            <a:chExt cx="12192000" cy="889687"/>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279601"/>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روند واردات خودرو طی </a:t>
              </a:r>
              <a:r>
                <a:rPr lang="fa-IR" sz="3200" b="1" dirty="0" err="1">
                  <a:solidFill>
                    <a:schemeClr val="accent2">
                      <a:lumMod val="75000"/>
                    </a:schemeClr>
                  </a:solidFill>
                  <a:latin typeface="A Gandom" panose="020B0603030804020204" pitchFamily="34" charset="0"/>
                  <a:cs typeface="B Traffic" panose="00000400000000000000" pitchFamily="2" charset="-78"/>
                </a:rPr>
                <a:t>سال‌های</a:t>
              </a:r>
              <a:r>
                <a:rPr lang="fa-IR" sz="3200" b="1" dirty="0">
                  <a:solidFill>
                    <a:schemeClr val="accent2">
                      <a:lumMod val="75000"/>
                    </a:schemeClr>
                  </a:solidFill>
                  <a:latin typeface="A Gandom" panose="020B0603030804020204" pitchFamily="34" charset="0"/>
                  <a:cs typeface="B Traffic" panose="00000400000000000000" pitchFamily="2" charset="-78"/>
                </a:rPr>
                <a:t> 1384 تا 1397</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922702"/>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6" name="Chart 5">
            <a:extLst>
              <a:ext uri="{FF2B5EF4-FFF2-40B4-BE49-F238E27FC236}">
                <a16:creationId xmlns:a16="http://schemas.microsoft.com/office/drawing/2014/main" id="{0F5DA50F-BDB4-BEE1-D9C4-F15959AFAED3}"/>
              </a:ext>
            </a:extLst>
          </p:cNvPr>
          <p:cNvGraphicFramePr/>
          <p:nvPr>
            <p:extLst>
              <p:ext uri="{D42A27DB-BD31-4B8C-83A1-F6EECF244321}">
                <p14:modId xmlns:p14="http://schemas.microsoft.com/office/powerpoint/2010/main" val="1209848642"/>
              </p:ext>
            </p:extLst>
          </p:nvPr>
        </p:nvGraphicFramePr>
        <p:xfrm>
          <a:off x="956309" y="1568932"/>
          <a:ext cx="10279380" cy="5042482"/>
        </p:xfrm>
        <a:graphic>
          <a:graphicData uri="http://schemas.openxmlformats.org/drawingml/2006/chart">
            <c:chart xmlns:c="http://schemas.openxmlformats.org/drawingml/2006/chart" xmlns:r="http://schemas.openxmlformats.org/officeDocument/2006/relationships" r:id="rId2"/>
          </a:graphicData>
        </a:graphic>
      </p:graphicFrame>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50" b="93438" l="4375" r="92891">
                        <a14:foregroundMark x1="13125" y1="48984" x2="56250" y2="12969"/>
                        <a14:foregroundMark x1="54531" y1="16406" x2="63828" y2="70703"/>
                        <a14:foregroundMark x1="63828" y1="70703" x2="8594" y2="47266"/>
                        <a14:foregroundMark x1="8594" y1="47266" x2="4609" y2="48281"/>
                        <a14:foregroundMark x1="46406" y1="59141" x2="49766" y2="3828"/>
                        <a14:foregroundMark x1="92891" y1="52422" x2="77266" y2="47656"/>
                        <a14:foregroundMark x1="46406" y1="93438" x2="48438" y2="69688"/>
                      </a14:backgroundRemoval>
                    </a14:imgEffect>
                  </a14:imgLayer>
                </a14:imgProps>
              </a:ext>
            </a:extLst>
          </a:blip>
          <a:stretch>
            <a:fillRect/>
          </a:stretch>
        </p:blipFill>
        <p:spPr>
          <a:xfrm>
            <a:off x="845549" y="858575"/>
            <a:ext cx="897839" cy="897839"/>
          </a:xfrm>
          <a:prstGeom prst="rect">
            <a:avLst/>
          </a:prstGeom>
        </p:spPr>
      </p:pic>
    </p:spTree>
    <p:extLst>
      <p:ext uri="{BB962C8B-B14F-4D97-AF65-F5344CB8AC3E}">
        <p14:creationId xmlns:p14="http://schemas.microsoft.com/office/powerpoint/2010/main" val="300306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201400"/>
            <a:ext cx="12192000" cy="985477"/>
            <a:chOff x="167426" y="3183811"/>
            <a:chExt cx="12192000" cy="985477"/>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183811"/>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وضعیت واردات خودرو در سال 1402</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805402"/>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p:cNvPicPr>
            <a:picLocks noChangeAspect="1"/>
          </p:cNvPicPr>
          <p:nvPr/>
        </p:nvPicPr>
        <p:blipFill>
          <a:blip r:embed="rId3"/>
          <a:stretch>
            <a:fillRect/>
          </a:stretch>
        </p:blipFill>
        <p:spPr>
          <a:xfrm>
            <a:off x="6134353" y="1014283"/>
            <a:ext cx="5819576" cy="6015304"/>
          </a:xfrm>
          <a:prstGeom prst="rect">
            <a:avLst/>
          </a:prstGeom>
        </p:spPr>
      </p:pic>
      <p:sp>
        <p:nvSpPr>
          <p:cNvPr id="5" name="Rectangle 4"/>
          <p:cNvSpPr/>
          <p:nvPr/>
        </p:nvSpPr>
        <p:spPr>
          <a:xfrm>
            <a:off x="213360" y="1863685"/>
            <a:ext cx="5649929" cy="4792915"/>
          </a:xfrm>
          <a:prstGeom prst="rect">
            <a:avLst/>
          </a:prstGeom>
        </p:spPr>
        <p:txBody>
          <a:bodyPr wrap="square">
            <a:spAutoFit/>
          </a:bodyPr>
          <a:lstStyle/>
          <a:p>
            <a:pPr algn="just" rtl="1">
              <a:lnSpc>
                <a:spcPct val="107000"/>
              </a:lnSpc>
              <a:spcAft>
                <a:spcPts val="800"/>
              </a:spcAft>
            </a:pPr>
            <a:r>
              <a:rPr lang="fa-IR" sz="2100" dirty="0">
                <a:latin typeface="Calibri" panose="020F0502020204030204" pitchFamily="34" charset="0"/>
                <a:ea typeface="Calibri" panose="020F0502020204030204" pitchFamily="34" charset="0"/>
                <a:cs typeface="B Nazanin" panose="00000400000000000000" pitchFamily="2" charset="-78"/>
              </a:rPr>
              <a:t>در سال 1402، مجموعا 11.236 خودرو با ارزش بیش از 223 میلیون دلار وارد کشور شده است که از این میان، حدود 250 خودرو جهت استفاده نهادهای دیپلماتیک اعم از </a:t>
            </a:r>
            <a:r>
              <a:rPr lang="fa-IR" sz="2100" dirty="0" err="1">
                <a:latin typeface="Calibri" panose="020F0502020204030204" pitchFamily="34" charset="0"/>
                <a:ea typeface="Calibri" panose="020F0502020204030204" pitchFamily="34" charset="0"/>
                <a:cs typeface="B Nazanin" panose="00000400000000000000" pitchFamily="2" charset="-78"/>
              </a:rPr>
              <a:t>سفارتخانه‌ها</a:t>
            </a:r>
            <a:r>
              <a:rPr lang="fa-IR" sz="2100" dirty="0">
                <a:latin typeface="Calibri" panose="020F0502020204030204" pitchFamily="34" charset="0"/>
                <a:ea typeface="Calibri" panose="020F0502020204030204" pitchFamily="34" charset="0"/>
                <a:cs typeface="B Nazanin" panose="00000400000000000000" pitchFamily="2" charset="-78"/>
              </a:rPr>
              <a:t> و 480 عدد خودرو جهت مصارف </a:t>
            </a:r>
            <a:r>
              <a:rPr lang="fa-IR" sz="2100" dirty="0" err="1">
                <a:latin typeface="Calibri" panose="020F0502020204030204" pitchFamily="34" charset="0"/>
                <a:ea typeface="Calibri" panose="020F0502020204030204" pitchFamily="34" charset="0"/>
                <a:cs typeface="B Nazanin" panose="00000400000000000000" pitchFamily="2" charset="-78"/>
              </a:rPr>
              <a:t>دستگاه‌های</a:t>
            </a:r>
            <a:r>
              <a:rPr lang="fa-IR" sz="2100" dirty="0">
                <a:latin typeface="Calibri" panose="020F0502020204030204" pitchFamily="34" charset="0"/>
                <a:ea typeface="Calibri" panose="020F0502020204030204" pitchFamily="34" charset="0"/>
                <a:cs typeface="B Nazanin" panose="00000400000000000000" pitchFamily="2" charset="-78"/>
              </a:rPr>
              <a:t> نظامی بوده است و مابقی جهت امور تجاری و مصرف عمومی مردم وارد گردیده است.</a:t>
            </a:r>
            <a:endParaRPr lang="en-US" sz="2100" dirty="0">
              <a:latin typeface="Calibri" panose="020F050202020403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fa-IR" sz="2100" dirty="0">
                <a:latin typeface="Calibri" panose="020F0502020204030204" pitchFamily="34" charset="0"/>
                <a:ea typeface="Calibri" panose="020F0502020204030204" pitchFamily="34" charset="0"/>
                <a:cs typeface="B Nazanin" panose="00000400000000000000" pitchFamily="2" charset="-78"/>
              </a:rPr>
              <a:t>میانگین قیمتی خودروهای وارداتی جهت فروش به مردم بدون احتساب حقوق ورودی گمرک و سود بازرگانی و سود واردکنندگان، رقم میانگین 19.932 دلار یا با احتساب آخرین نرخ بازار غیررسمی در 2 اردیبهشت 1403، 1 میلیارد و 114 میلیون تومان </a:t>
            </a:r>
            <a:r>
              <a:rPr lang="fa-IR" sz="2100" dirty="0" err="1">
                <a:latin typeface="Calibri" panose="020F0502020204030204" pitchFamily="34" charset="0"/>
                <a:ea typeface="Calibri" panose="020F0502020204030204" pitchFamily="34" charset="0"/>
                <a:cs typeface="B Nazanin" panose="00000400000000000000" pitchFamily="2" charset="-78"/>
              </a:rPr>
              <a:t>می‌باشد</a:t>
            </a:r>
            <a:r>
              <a:rPr lang="fa-IR" sz="2100" dirty="0">
                <a:latin typeface="Calibri" panose="020F0502020204030204" pitchFamily="34" charset="0"/>
                <a:ea typeface="Calibri" panose="020F0502020204030204" pitchFamily="34" charset="0"/>
                <a:cs typeface="B Nazanin" panose="00000400000000000000" pitchFamily="2" charset="-78"/>
              </a:rPr>
              <a:t>.</a:t>
            </a:r>
            <a:endParaRPr lang="en-US" sz="2100" dirty="0">
              <a:latin typeface="Calibri" panose="020F050202020403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fa-IR" sz="2100" dirty="0">
                <a:latin typeface="Calibri" panose="020F0502020204030204" pitchFamily="34" charset="0"/>
                <a:ea typeface="Calibri" panose="020F0502020204030204" pitchFamily="34" charset="0"/>
                <a:cs typeface="B Nazanin" panose="00000400000000000000" pitchFamily="2" charset="-78"/>
              </a:rPr>
              <a:t>این ارقام در حالی است ک عمده خودروهای وارداتی از نوع بیسیک و </a:t>
            </a:r>
            <a:r>
              <a:rPr lang="en-US" sz="2100" dirty="0">
                <a:latin typeface="Calibri" panose="020F0502020204030204" pitchFamily="34" charset="0"/>
                <a:ea typeface="Calibri" panose="020F0502020204030204" pitchFamily="34" charset="0"/>
                <a:cs typeface="B Nazanin" panose="00000400000000000000" pitchFamily="2" charset="-78"/>
              </a:rPr>
              <a:t>low option</a:t>
            </a:r>
            <a:r>
              <a:rPr lang="fa-IR" sz="2100" dirty="0">
                <a:latin typeface="Calibri" panose="020F0502020204030204" pitchFamily="34" charset="0"/>
                <a:ea typeface="Calibri" panose="020F0502020204030204" pitchFamily="34" charset="0"/>
                <a:cs typeface="B Nazanin" panose="00000400000000000000" pitchFamily="2" charset="-78"/>
              </a:rPr>
              <a:t> (با امکانات کم) بوده و حائز کیفیت مطلوب و مورد تبلیغات عمومی در اذهان مردم نبوده و از تولیدات مونتاژی درجه </a:t>
            </a:r>
            <a:r>
              <a:rPr lang="fa-IR" sz="2100" dirty="0" err="1">
                <a:latin typeface="Calibri" panose="020F0502020204030204" pitchFamily="34" charset="0"/>
                <a:ea typeface="Calibri" panose="020F0502020204030204" pitchFamily="34" charset="0"/>
                <a:cs typeface="B Nazanin" panose="00000400000000000000" pitchFamily="2" charset="-78"/>
              </a:rPr>
              <a:t>پایین‌تر</a:t>
            </a:r>
            <a:r>
              <a:rPr lang="fa-IR" sz="2100" dirty="0">
                <a:latin typeface="Calibri" panose="020F0502020204030204" pitchFamily="34" charset="0"/>
                <a:ea typeface="Calibri" panose="020F0502020204030204" pitchFamily="34" charset="0"/>
                <a:cs typeface="B Nazanin" panose="00000400000000000000" pitchFamily="2" charset="-78"/>
              </a:rPr>
              <a:t> نسبت به مبدا اصلی کارخانجات مطرح </a:t>
            </a:r>
            <a:r>
              <a:rPr lang="fa-IR" sz="2100" dirty="0" err="1">
                <a:latin typeface="Calibri" panose="020F0502020204030204" pitchFamily="34" charset="0"/>
                <a:ea typeface="Calibri" panose="020F0502020204030204" pitchFamily="34" charset="0"/>
                <a:cs typeface="B Nazanin" panose="00000400000000000000" pitchFamily="2" charset="-78"/>
              </a:rPr>
              <a:t>خودروسازی</a:t>
            </a:r>
            <a:r>
              <a:rPr lang="fa-IR" sz="2100" dirty="0">
                <a:latin typeface="Calibri" panose="020F0502020204030204" pitchFamily="34" charset="0"/>
                <a:ea typeface="Calibri" panose="020F0502020204030204" pitchFamily="34" charset="0"/>
                <a:cs typeface="B Nazanin" panose="00000400000000000000" pitchFamily="2" charset="-78"/>
              </a:rPr>
              <a:t> </a:t>
            </a:r>
            <a:r>
              <a:rPr lang="fa-IR" sz="2100" dirty="0" err="1">
                <a:latin typeface="Calibri" panose="020F0502020204030204" pitchFamily="34" charset="0"/>
                <a:ea typeface="Calibri" panose="020F0502020204030204" pitchFamily="34" charset="0"/>
                <a:cs typeface="B Nazanin" panose="00000400000000000000" pitchFamily="2" charset="-78"/>
              </a:rPr>
              <a:t>می‌باشد</a:t>
            </a:r>
            <a:r>
              <a:rPr lang="fa-IR" sz="2100" dirty="0">
                <a:latin typeface="Calibri" panose="020F0502020204030204" pitchFamily="34" charset="0"/>
                <a:ea typeface="Calibri" panose="020F0502020204030204" pitchFamily="34" charset="0"/>
                <a:cs typeface="B Nazanin" panose="00000400000000000000" pitchFamily="2" charset="-78"/>
              </a:rPr>
              <a:t>.</a:t>
            </a:r>
            <a:endParaRPr lang="en-US" sz="2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97073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178010"/>
            <a:ext cx="12192000" cy="985477"/>
            <a:chOff x="167426" y="3183811"/>
            <a:chExt cx="12192000" cy="985477"/>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183811"/>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وضعیت واردات خودرو در سال 1402</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805402"/>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p:cNvPicPr>
            <a:picLocks noChangeAspect="1"/>
          </p:cNvPicPr>
          <p:nvPr/>
        </p:nvPicPr>
        <p:blipFill>
          <a:blip r:embed="rId3"/>
          <a:stretch>
            <a:fillRect/>
          </a:stretch>
        </p:blipFill>
        <p:spPr>
          <a:xfrm>
            <a:off x="6146708" y="1000026"/>
            <a:ext cx="5839347" cy="6035740"/>
          </a:xfrm>
          <a:prstGeom prst="rect">
            <a:avLst/>
          </a:prstGeom>
        </p:spPr>
      </p:pic>
      <p:sp>
        <p:nvSpPr>
          <p:cNvPr id="5" name="Rectangle 4"/>
          <p:cNvSpPr/>
          <p:nvPr/>
        </p:nvSpPr>
        <p:spPr>
          <a:xfrm>
            <a:off x="296563" y="1917929"/>
            <a:ext cx="5551486" cy="4439229"/>
          </a:xfrm>
          <a:prstGeom prst="rect">
            <a:avLst/>
          </a:prstGeom>
        </p:spPr>
        <p:txBody>
          <a:bodyPr wrap="square">
            <a:spAutoFit/>
          </a:bodyPr>
          <a:lstStyle/>
          <a:p>
            <a:pPr algn="just" rtl="1">
              <a:lnSpc>
                <a:spcPct val="107000"/>
              </a:lnSpc>
              <a:spcAft>
                <a:spcPts val="800"/>
              </a:spcAft>
            </a:pPr>
            <a:r>
              <a:rPr lang="fa-IR" sz="2400" dirty="0">
                <a:latin typeface="Calibri" panose="020F0502020204030204" pitchFamily="34" charset="0"/>
                <a:ea typeface="Calibri" panose="020F0502020204030204" pitchFamily="34" charset="0"/>
                <a:cs typeface="B Nazanin" panose="00000400000000000000" pitchFamily="2" charset="-78"/>
              </a:rPr>
              <a:t>بنابر گزارش رسمی وزارت صنعت، معدن و تجارت در فروردین 1402، میانگین قدرت خرید 85% مردم ایران جهت خرید خودرو در دهک 1 تا 5 درآمدی، عددی بین 120 الی 495 میلیون تومان معادل 1800 دلار الی 7750 دلار </a:t>
            </a:r>
            <a:r>
              <a:rPr lang="fa-IR" sz="2400" dirty="0" err="1">
                <a:latin typeface="Calibri" panose="020F0502020204030204" pitchFamily="34" charset="0"/>
                <a:ea typeface="Calibri" panose="020F0502020204030204" pitchFamily="34" charset="0"/>
                <a:cs typeface="B Nazanin" panose="00000400000000000000" pitchFamily="2" charset="-78"/>
              </a:rPr>
              <a:t>می‌باشد</a:t>
            </a:r>
            <a:r>
              <a:rPr lang="fa-IR" sz="2400" dirty="0">
                <a:latin typeface="Calibri" panose="020F0502020204030204" pitchFamily="34" charset="0"/>
                <a:ea typeface="Calibri" panose="020F0502020204030204" pitchFamily="34" charset="0"/>
                <a:cs typeface="B Nazanin" panose="00000400000000000000" pitchFamily="2" charset="-78"/>
              </a:rPr>
              <a:t> و طبق این گزارش کمتر از 5% متقاضیان خودرو در کشور توان مالی خرید خودروهای وارداتی را دارند و عملا واردات خودروی فعلی علیرغم استفاده از منابع عمومی ارزی کشور اما هیچ تناسبی با تامین نیاز عمومی مردم برای خرید خودروی باکیفیت و ارزان قیمت نداشته و در عین حال هیچگونه رقابت کیفی و قیمتی نیز با </a:t>
            </a:r>
            <a:r>
              <a:rPr lang="fa-IR" sz="2400" dirty="0" err="1">
                <a:latin typeface="Calibri" panose="020F0502020204030204" pitchFamily="34" charset="0"/>
                <a:ea typeface="Calibri" panose="020F0502020204030204" pitchFamily="34" charset="0"/>
                <a:cs typeface="B Nazanin" panose="00000400000000000000" pitchFamily="2" charset="-78"/>
              </a:rPr>
              <a:t>مدل‌های</a:t>
            </a:r>
            <a:r>
              <a:rPr lang="fa-IR" sz="2400" dirty="0">
                <a:latin typeface="Calibri" panose="020F0502020204030204" pitchFamily="34" charset="0"/>
                <a:ea typeface="Calibri" panose="020F0502020204030204" pitchFamily="34" charset="0"/>
                <a:cs typeface="B Nazanin" panose="00000400000000000000" pitchFamily="2" charset="-78"/>
              </a:rPr>
              <a:t> تولیدی داخلی ایجاد </a:t>
            </a:r>
            <a:r>
              <a:rPr lang="fa-IR" sz="2400" dirty="0" err="1">
                <a:latin typeface="Calibri" panose="020F0502020204030204" pitchFamily="34" charset="0"/>
                <a:ea typeface="Calibri" panose="020F0502020204030204" pitchFamily="34" charset="0"/>
                <a:cs typeface="B Nazanin" panose="00000400000000000000" pitchFamily="2" charset="-78"/>
              </a:rPr>
              <a:t>نمی‌کند</a:t>
            </a:r>
            <a:r>
              <a:rPr lang="fa-IR" sz="2400" dirty="0">
                <a:latin typeface="Calibri" panose="020F0502020204030204" pitchFamily="34" charset="0"/>
                <a:ea typeface="Calibri" panose="020F0502020204030204" pitchFamily="34" charset="0"/>
                <a:cs typeface="B Nazanin" panose="00000400000000000000" pitchFamily="2" charset="-78"/>
              </a:rPr>
              <a:t>.</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332326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323391"/>
            <a:ext cx="12192000" cy="840096"/>
            <a:chOff x="167426" y="3329192"/>
            <a:chExt cx="12192000" cy="840096"/>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329192"/>
              <a:ext cx="12192000" cy="523220"/>
            </a:xfrm>
            <a:prstGeom prst="rect">
              <a:avLst/>
            </a:prstGeom>
            <a:noFill/>
          </p:spPr>
          <p:txBody>
            <a:bodyPr wrap="square" rtlCol="0">
              <a:spAutoFit/>
            </a:bodyPr>
            <a:lstStyle/>
            <a:p>
              <a:pPr algn="ctr"/>
              <a:r>
                <a:rPr lang="fa-IR" sz="2800" b="1" dirty="0">
                  <a:solidFill>
                    <a:schemeClr val="accent2">
                      <a:lumMod val="75000"/>
                    </a:schemeClr>
                  </a:solidFill>
                  <a:latin typeface="A Gandom" panose="020B0603030804020204" pitchFamily="34" charset="0"/>
                  <a:cs typeface="B Traffic" panose="00000400000000000000" pitchFamily="2" charset="-78"/>
                </a:rPr>
                <a:t>الگوی مناسب </a:t>
              </a:r>
              <a:r>
                <a:rPr lang="fa-IR" sz="2800" b="1" dirty="0" err="1">
                  <a:solidFill>
                    <a:schemeClr val="accent2">
                      <a:lumMod val="75000"/>
                    </a:schemeClr>
                  </a:solidFill>
                  <a:latin typeface="A Gandom" panose="020B0603030804020204" pitchFamily="34" charset="0"/>
                  <a:cs typeface="B Traffic" panose="00000400000000000000" pitchFamily="2" charset="-78"/>
                </a:rPr>
                <a:t>بلوک‌های</a:t>
              </a:r>
              <a:r>
                <a:rPr lang="fa-IR" sz="2800" b="1" dirty="0">
                  <a:solidFill>
                    <a:schemeClr val="accent2">
                      <a:lumMod val="75000"/>
                    </a:schemeClr>
                  </a:solidFill>
                  <a:latin typeface="A Gandom" panose="020B0603030804020204" pitchFamily="34" charset="0"/>
                  <a:cs typeface="B Traffic" panose="00000400000000000000" pitchFamily="2" charset="-78"/>
                </a:rPr>
                <a:t> مختلف </a:t>
              </a:r>
              <a:r>
                <a:rPr lang="fa-IR" sz="2800" b="1" dirty="0" err="1">
                  <a:solidFill>
                    <a:schemeClr val="accent2">
                      <a:lumMod val="75000"/>
                    </a:schemeClr>
                  </a:solidFill>
                  <a:latin typeface="A Gandom" panose="020B0603030804020204" pitchFamily="34" charset="0"/>
                  <a:cs typeface="B Traffic" panose="00000400000000000000" pitchFamily="2" charset="-78"/>
                </a:rPr>
                <a:t>هزینه‌ای</a:t>
              </a:r>
              <a:r>
                <a:rPr lang="fa-IR" sz="2800" b="1" dirty="0">
                  <a:solidFill>
                    <a:schemeClr val="accent2">
                      <a:lumMod val="75000"/>
                    </a:schemeClr>
                  </a:solidFill>
                  <a:latin typeface="A Gandom" panose="020B0603030804020204" pitchFamily="34" charset="0"/>
                  <a:cs typeface="B Traffic" panose="00000400000000000000" pitchFamily="2" charset="-78"/>
                </a:rPr>
                <a:t> در </a:t>
              </a:r>
              <a:r>
                <a:rPr lang="fa-IR" sz="2800" b="1" dirty="0" err="1">
                  <a:solidFill>
                    <a:schemeClr val="accent2">
                      <a:lumMod val="75000"/>
                    </a:schemeClr>
                  </a:solidFill>
                  <a:latin typeface="A Gandom" panose="020B0603030804020204" pitchFamily="34" charset="0"/>
                  <a:cs typeface="B Traffic" panose="00000400000000000000" pitchFamily="2" charset="-78"/>
                </a:rPr>
                <a:t>شکل‌دهی</a:t>
              </a:r>
              <a:r>
                <a:rPr lang="fa-IR" sz="2800" b="1" dirty="0">
                  <a:solidFill>
                    <a:schemeClr val="accent2">
                      <a:lumMod val="75000"/>
                    </a:schemeClr>
                  </a:solidFill>
                  <a:latin typeface="A Gandom" panose="020B0603030804020204" pitchFamily="34" charset="0"/>
                  <a:cs typeface="B Traffic" panose="00000400000000000000" pitchFamily="2" charset="-78"/>
                </a:rPr>
                <a:t> به قیمت فروش خودرو</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93891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FA65B76F-9DB4-9CAD-140A-E2289FB0BBD2}"/>
              </a:ext>
            </a:extLst>
          </p:cNvPr>
          <p:cNvPicPr>
            <a:picLocks noChangeAspect="1"/>
          </p:cNvPicPr>
          <p:nvPr/>
        </p:nvPicPr>
        <p:blipFill>
          <a:blip r:embed="rId2"/>
          <a:stretch>
            <a:fillRect/>
          </a:stretch>
        </p:blipFill>
        <p:spPr>
          <a:xfrm>
            <a:off x="454240" y="1685877"/>
            <a:ext cx="11283517" cy="4941754"/>
          </a:xfrm>
          <a:prstGeom prst="rect">
            <a:avLst/>
          </a:prstGeom>
        </p:spPr>
      </p:pic>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3"/>
          <a:stretch>
            <a:fillRect/>
          </a:stretch>
        </p:blipFill>
        <p:spPr>
          <a:xfrm>
            <a:off x="845549" y="858575"/>
            <a:ext cx="897839" cy="897839"/>
          </a:xfrm>
          <a:prstGeom prst="rect">
            <a:avLst/>
          </a:prstGeom>
        </p:spPr>
      </p:pic>
    </p:spTree>
    <p:extLst>
      <p:ext uri="{BB962C8B-B14F-4D97-AF65-F5344CB8AC3E}">
        <p14:creationId xmlns:p14="http://schemas.microsoft.com/office/powerpoint/2010/main" val="383341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331541"/>
            <a:ext cx="12192000" cy="843543"/>
            <a:chOff x="114086" y="3325745"/>
            <a:chExt cx="12192000" cy="843543"/>
          </a:xfrm>
        </p:grpSpPr>
        <p:sp>
          <p:nvSpPr>
            <p:cNvPr id="31" name="TextBox 30">
              <a:extLst>
                <a:ext uri="{FF2B5EF4-FFF2-40B4-BE49-F238E27FC236}">
                  <a16:creationId xmlns:a16="http://schemas.microsoft.com/office/drawing/2014/main" id="{23052D5C-2160-F5CE-2627-31E9E4053C47}"/>
                </a:ext>
              </a:extLst>
            </p:cNvPr>
            <p:cNvSpPr txBox="1"/>
            <p:nvPr/>
          </p:nvSpPr>
          <p:spPr>
            <a:xfrm>
              <a:off x="114086" y="3325745"/>
              <a:ext cx="12192000" cy="523220"/>
            </a:xfrm>
            <a:prstGeom prst="rect">
              <a:avLst/>
            </a:prstGeom>
            <a:noFill/>
          </p:spPr>
          <p:txBody>
            <a:bodyPr wrap="square" rtlCol="0">
              <a:spAutoFit/>
            </a:bodyPr>
            <a:lstStyle/>
            <a:p>
              <a:pPr algn="ctr"/>
              <a:r>
                <a:rPr lang="fa-IR" sz="2800" b="1" dirty="0">
                  <a:solidFill>
                    <a:schemeClr val="accent2">
                      <a:lumMod val="75000"/>
                    </a:schemeClr>
                  </a:solidFill>
                  <a:latin typeface="A Gandom" panose="020B0603030804020204" pitchFamily="34" charset="0"/>
                  <a:cs typeface="B Traffic" panose="00000400000000000000" pitchFamily="2" charset="-78"/>
                </a:rPr>
                <a:t>سهم </a:t>
              </a:r>
              <a:r>
                <a:rPr lang="fa-IR" sz="2800" b="1" dirty="0" err="1">
                  <a:solidFill>
                    <a:schemeClr val="accent2">
                      <a:lumMod val="75000"/>
                    </a:schemeClr>
                  </a:solidFill>
                  <a:latin typeface="A Gandom" panose="020B0603030804020204" pitchFamily="34" charset="0"/>
                  <a:cs typeface="B Traffic" panose="00000400000000000000" pitchFamily="2" charset="-78"/>
                </a:rPr>
                <a:t>هزینه‌های</a:t>
              </a:r>
              <a:r>
                <a:rPr lang="fa-IR" sz="2800" b="1" dirty="0">
                  <a:solidFill>
                    <a:schemeClr val="accent2">
                      <a:lumMod val="75000"/>
                    </a:schemeClr>
                  </a:solidFill>
                  <a:latin typeface="A Gandom" panose="020B0603030804020204" pitchFamily="34" charset="0"/>
                  <a:cs typeface="B Traffic" panose="00000400000000000000" pitchFamily="2" charset="-78"/>
                </a:rPr>
                <a:t> مختلف از قیمت خودرو برای </a:t>
              </a:r>
              <a:r>
                <a:rPr lang="fa-IR" sz="2800" b="1" dirty="0" err="1">
                  <a:solidFill>
                    <a:schemeClr val="accent2">
                      <a:lumMod val="75000"/>
                    </a:schemeClr>
                  </a:solidFill>
                  <a:latin typeface="A Gandom" panose="020B0603030804020204" pitchFamily="34" charset="0"/>
                  <a:cs typeface="B Traffic" panose="00000400000000000000" pitchFamily="2" charset="-78"/>
                </a:rPr>
                <a:t>خودروسازان</a:t>
              </a:r>
              <a:r>
                <a:rPr lang="fa-IR" sz="2800" b="1" dirty="0">
                  <a:solidFill>
                    <a:schemeClr val="accent2">
                      <a:lumMod val="75000"/>
                    </a:schemeClr>
                  </a:solidFill>
                  <a:latin typeface="A Gandom" panose="020B0603030804020204" pitchFamily="34" charset="0"/>
                  <a:cs typeface="B Traffic" panose="00000400000000000000" pitchFamily="2" charset="-78"/>
                </a:rPr>
                <a:t> مختلف</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41897" y="393948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34765110-FBDC-87FB-CA4D-EF4B62FAE9A3}"/>
              </a:ext>
            </a:extLst>
          </p:cNvPr>
          <p:cNvPicPr>
            <a:picLocks noChangeAspect="1"/>
          </p:cNvPicPr>
          <p:nvPr/>
        </p:nvPicPr>
        <p:blipFill>
          <a:blip r:embed="rId2"/>
          <a:stretch>
            <a:fillRect/>
          </a:stretch>
        </p:blipFill>
        <p:spPr>
          <a:xfrm>
            <a:off x="1379104" y="1187630"/>
            <a:ext cx="9433792" cy="5461000"/>
          </a:xfrm>
          <a:prstGeom prst="rect">
            <a:avLst/>
          </a:prstGeom>
        </p:spPr>
      </p:pic>
    </p:spTree>
    <p:extLst>
      <p:ext uri="{BB962C8B-B14F-4D97-AF65-F5344CB8AC3E}">
        <p14:creationId xmlns:p14="http://schemas.microsoft.com/office/powerpoint/2010/main" val="266830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264152"/>
            <a:ext cx="12192000" cy="899335"/>
            <a:chOff x="167426" y="3269953"/>
            <a:chExt cx="12192000" cy="899335"/>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269953"/>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تحلیل قیمت خودروهای پرتیراژ </a:t>
              </a:r>
              <a:r>
                <a:rPr lang="fa-IR" sz="2400" b="1" dirty="0">
                  <a:solidFill>
                    <a:schemeClr val="accent2">
                      <a:lumMod val="75000"/>
                    </a:schemeClr>
                  </a:solidFill>
                  <a:latin typeface="A Gandom" panose="020B0603030804020204" pitchFamily="34" charset="0"/>
                  <a:cs typeface="B Traffic" panose="00000400000000000000" pitchFamily="2" charset="-78"/>
                </a:rPr>
                <a:t>(شاهین و </a:t>
              </a:r>
              <a:r>
                <a:rPr lang="fa-IR" sz="2400" b="1" dirty="0" err="1">
                  <a:solidFill>
                    <a:schemeClr val="accent2">
                      <a:lumMod val="75000"/>
                    </a:schemeClr>
                  </a:solidFill>
                  <a:latin typeface="A Gandom" panose="020B0603030804020204" pitchFamily="34" charset="0"/>
                  <a:cs typeface="B Traffic" panose="00000400000000000000" pitchFamily="2" charset="-78"/>
                </a:rPr>
                <a:t>کوئیک</a:t>
              </a:r>
              <a:r>
                <a:rPr lang="fa-IR" sz="2400" b="1" dirty="0">
                  <a:solidFill>
                    <a:schemeClr val="accent2">
                      <a:lumMod val="75000"/>
                    </a:schemeClr>
                  </a:solidFill>
                  <a:latin typeface="A Gandom" panose="020B0603030804020204" pitchFamily="34" charset="0"/>
                  <a:cs typeface="B Traffic" panose="00000400000000000000" pitchFamily="2" charset="-78"/>
                </a:rPr>
                <a:t>)</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88714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6067FD7E-4C5C-E2E4-AF09-4D489F046E43}"/>
              </a:ext>
            </a:extLst>
          </p:cNvPr>
          <p:cNvPicPr>
            <a:picLocks noChangeAspect="1"/>
          </p:cNvPicPr>
          <p:nvPr/>
        </p:nvPicPr>
        <p:blipFill>
          <a:blip r:embed="rId3"/>
          <a:stretch>
            <a:fillRect/>
          </a:stretch>
        </p:blipFill>
        <p:spPr>
          <a:xfrm>
            <a:off x="3064728" y="1012772"/>
            <a:ext cx="6062541" cy="5770605"/>
          </a:xfrm>
          <a:prstGeom prst="rect">
            <a:avLst/>
          </a:prstGeom>
        </p:spPr>
      </p:pic>
    </p:spTree>
    <p:extLst>
      <p:ext uri="{BB962C8B-B14F-4D97-AF65-F5344CB8AC3E}">
        <p14:creationId xmlns:p14="http://schemas.microsoft.com/office/powerpoint/2010/main" val="118597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256579"/>
            <a:ext cx="12192000" cy="861188"/>
            <a:chOff x="0" y="3308100"/>
            <a:chExt cx="12192000" cy="861188"/>
          </a:xfrm>
        </p:grpSpPr>
        <p:sp>
          <p:nvSpPr>
            <p:cNvPr id="31" name="TextBox 30">
              <a:extLst>
                <a:ext uri="{FF2B5EF4-FFF2-40B4-BE49-F238E27FC236}">
                  <a16:creationId xmlns:a16="http://schemas.microsoft.com/office/drawing/2014/main" id="{23052D5C-2160-F5CE-2627-31E9E4053C47}"/>
                </a:ext>
              </a:extLst>
            </p:cNvPr>
            <p:cNvSpPr txBox="1"/>
            <p:nvPr/>
          </p:nvSpPr>
          <p:spPr>
            <a:xfrm>
              <a:off x="0" y="3308100"/>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تحلیل قیمت خودروهای پرتیراژ </a:t>
              </a:r>
              <a:r>
                <a:rPr lang="fa-IR" sz="2400" b="1" dirty="0">
                  <a:solidFill>
                    <a:schemeClr val="accent2">
                      <a:lumMod val="75000"/>
                    </a:schemeClr>
                  </a:solidFill>
                  <a:latin typeface="A Gandom" panose="020B0603030804020204" pitchFamily="34" charset="0"/>
                  <a:cs typeface="B Traffic" panose="00000400000000000000" pitchFamily="2" charset="-78"/>
                </a:rPr>
                <a:t>(</a:t>
              </a:r>
              <a:r>
                <a:rPr lang="fa-IR" sz="2400" b="1" dirty="0" err="1">
                  <a:solidFill>
                    <a:schemeClr val="accent2">
                      <a:lumMod val="75000"/>
                    </a:schemeClr>
                  </a:solidFill>
                  <a:latin typeface="A Gandom" panose="020B0603030804020204" pitchFamily="34" charset="0"/>
                  <a:cs typeface="B Traffic" panose="00000400000000000000" pitchFamily="2" charset="-78"/>
                </a:rPr>
                <a:t>رانا</a:t>
              </a:r>
              <a:r>
                <a:rPr lang="fa-IR" sz="2400" b="1" dirty="0">
                  <a:solidFill>
                    <a:schemeClr val="accent2">
                      <a:lumMod val="75000"/>
                    </a:schemeClr>
                  </a:solidFill>
                  <a:latin typeface="A Gandom" panose="020B0603030804020204" pitchFamily="34" charset="0"/>
                  <a:cs typeface="B Traffic" panose="00000400000000000000" pitchFamily="2" charset="-78"/>
                </a:rPr>
                <a:t> و 207)</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127810" y="3889888"/>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46EDA636-06FB-1421-0309-EE878961F6F9}"/>
              </a:ext>
            </a:extLst>
          </p:cNvPr>
          <p:cNvPicPr>
            <a:picLocks noChangeAspect="1"/>
          </p:cNvPicPr>
          <p:nvPr/>
        </p:nvPicPr>
        <p:blipFill>
          <a:blip r:embed="rId3"/>
          <a:stretch>
            <a:fillRect/>
          </a:stretch>
        </p:blipFill>
        <p:spPr>
          <a:xfrm>
            <a:off x="3087111" y="1003804"/>
            <a:ext cx="6017774" cy="5775205"/>
          </a:xfrm>
          <a:prstGeom prst="rect">
            <a:avLst/>
          </a:prstGeom>
        </p:spPr>
      </p:pic>
    </p:spTree>
    <p:extLst>
      <p:ext uri="{BB962C8B-B14F-4D97-AF65-F5344CB8AC3E}">
        <p14:creationId xmlns:p14="http://schemas.microsoft.com/office/powerpoint/2010/main" val="306030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167426" y="302299"/>
            <a:ext cx="12192000" cy="861188"/>
            <a:chOff x="0" y="3308100"/>
            <a:chExt cx="12192000" cy="861188"/>
          </a:xfrm>
        </p:grpSpPr>
        <p:sp>
          <p:nvSpPr>
            <p:cNvPr id="31" name="TextBox 30">
              <a:extLst>
                <a:ext uri="{FF2B5EF4-FFF2-40B4-BE49-F238E27FC236}">
                  <a16:creationId xmlns:a16="http://schemas.microsoft.com/office/drawing/2014/main" id="{23052D5C-2160-F5CE-2627-31E9E4053C47}"/>
                </a:ext>
              </a:extLst>
            </p:cNvPr>
            <p:cNvSpPr txBox="1"/>
            <p:nvPr/>
          </p:nvSpPr>
          <p:spPr>
            <a:xfrm>
              <a:off x="0" y="3308100"/>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تحلیل قیمت خودروهای پرتیراژ </a:t>
              </a:r>
              <a:r>
                <a:rPr lang="fa-IR" sz="2400" b="1" dirty="0">
                  <a:solidFill>
                    <a:schemeClr val="accent2">
                      <a:lumMod val="75000"/>
                    </a:schemeClr>
                  </a:solidFill>
                  <a:latin typeface="A Gandom" panose="020B0603030804020204" pitchFamily="34" charset="0"/>
                  <a:cs typeface="B Traffic" panose="00000400000000000000" pitchFamily="2" charset="-78"/>
                </a:rPr>
                <a:t>(</a:t>
              </a:r>
              <a:r>
                <a:rPr lang="fa-IR" sz="2400" b="1" dirty="0" err="1">
                  <a:solidFill>
                    <a:schemeClr val="accent2">
                      <a:lumMod val="75000"/>
                    </a:schemeClr>
                  </a:solidFill>
                  <a:latin typeface="A Gandom" panose="020B0603030804020204" pitchFamily="34" charset="0"/>
                  <a:cs typeface="B Traffic" panose="00000400000000000000" pitchFamily="2" charset="-78"/>
                </a:rPr>
                <a:t>فیدلیتی</a:t>
              </a:r>
              <a:r>
                <a:rPr lang="fa-IR" sz="2400" b="1" dirty="0">
                  <a:solidFill>
                    <a:schemeClr val="accent2">
                      <a:lumMod val="75000"/>
                    </a:schemeClr>
                  </a:solidFill>
                  <a:latin typeface="A Gandom" panose="020B0603030804020204" pitchFamily="34" charset="0"/>
                  <a:cs typeface="B Traffic" panose="00000400000000000000" pitchFamily="2" charset="-78"/>
                </a:rPr>
                <a:t> و </a:t>
              </a:r>
              <a:r>
                <a:rPr lang="fa-IR" sz="2400" b="1" dirty="0" err="1">
                  <a:solidFill>
                    <a:schemeClr val="accent2">
                      <a:lumMod val="75000"/>
                    </a:schemeClr>
                  </a:solidFill>
                  <a:latin typeface="A Gandom" panose="020B0603030804020204" pitchFamily="34" charset="0"/>
                  <a:cs typeface="B Traffic" panose="00000400000000000000" pitchFamily="2" charset="-78"/>
                </a:rPr>
                <a:t>دیگنیتی</a:t>
              </a:r>
              <a:r>
                <a:rPr lang="fa-IR" sz="2400" b="1" dirty="0">
                  <a:solidFill>
                    <a:schemeClr val="accent2">
                      <a:lumMod val="75000"/>
                    </a:schemeClr>
                  </a:solidFill>
                  <a:latin typeface="A Gandom" panose="020B0603030804020204" pitchFamily="34" charset="0"/>
                  <a:cs typeface="B Traffic" panose="00000400000000000000" pitchFamily="2" charset="-78"/>
                </a:rPr>
                <a:t>)</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6" y="3863182"/>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A609FC31-CE47-EBAA-2062-A2BE185F9847}"/>
              </a:ext>
            </a:extLst>
          </p:cNvPr>
          <p:cNvPicPr>
            <a:picLocks noChangeAspect="1"/>
          </p:cNvPicPr>
          <p:nvPr/>
        </p:nvPicPr>
        <p:blipFill>
          <a:blip r:embed="rId3"/>
          <a:stretch>
            <a:fillRect/>
          </a:stretch>
        </p:blipFill>
        <p:spPr>
          <a:xfrm>
            <a:off x="3085989" y="1015948"/>
            <a:ext cx="6020021" cy="5762756"/>
          </a:xfrm>
          <a:prstGeom prst="rect">
            <a:avLst/>
          </a:prstGeom>
        </p:spPr>
      </p:pic>
    </p:spTree>
    <p:extLst>
      <p:ext uri="{BB962C8B-B14F-4D97-AF65-F5344CB8AC3E}">
        <p14:creationId xmlns:p14="http://schemas.microsoft.com/office/powerpoint/2010/main" val="174938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383981"/>
            <a:ext cx="12192000" cy="779506"/>
            <a:chOff x="167426" y="3389782"/>
            <a:chExt cx="12192000" cy="779506"/>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389782"/>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بخش‌بندی</a:t>
              </a:r>
              <a:r>
                <a:rPr lang="fa-IR" sz="3200" b="1" dirty="0">
                  <a:solidFill>
                    <a:schemeClr val="accent2">
                      <a:lumMod val="75000"/>
                    </a:schemeClr>
                  </a:solidFill>
                  <a:latin typeface="A Gandom" panose="020B0603030804020204" pitchFamily="34" charset="0"/>
                  <a:cs typeface="B Traffic" panose="00000400000000000000" pitchFamily="2" charset="-78"/>
                </a:rPr>
                <a:t> قیمت بازار و سهم از بازار </a:t>
              </a:r>
              <a:r>
                <a:rPr lang="fa-IR" sz="2400" b="1" dirty="0">
                  <a:solidFill>
                    <a:schemeClr val="accent2">
                      <a:lumMod val="75000"/>
                    </a:schemeClr>
                  </a:solidFill>
                  <a:latin typeface="A Gandom" panose="020B0603030804020204" pitchFamily="34" charset="0"/>
                  <a:cs typeface="B Traffic" panose="00000400000000000000" pitchFamily="2" charset="-78"/>
                </a:rPr>
                <a:t>(برحسب میلیون تومان)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024858"/>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162E6470-F306-57A3-CB03-2073263BED99}"/>
              </a:ext>
            </a:extLst>
          </p:cNvPr>
          <p:cNvPicPr>
            <a:picLocks noChangeAspect="1"/>
          </p:cNvPicPr>
          <p:nvPr/>
        </p:nvPicPr>
        <p:blipFill>
          <a:blip r:embed="rId3"/>
          <a:stretch>
            <a:fillRect/>
          </a:stretch>
        </p:blipFill>
        <p:spPr>
          <a:xfrm>
            <a:off x="717550" y="1723076"/>
            <a:ext cx="10756900" cy="4811903"/>
          </a:xfrm>
          <a:prstGeom prst="rect">
            <a:avLst/>
          </a:prstGeom>
        </p:spPr>
      </p:pic>
    </p:spTree>
    <p:extLst>
      <p:ext uri="{BB962C8B-B14F-4D97-AF65-F5344CB8AC3E}">
        <p14:creationId xmlns:p14="http://schemas.microsoft.com/office/powerpoint/2010/main" val="52973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5351" y="360542"/>
            <a:ext cx="12192000" cy="802945"/>
            <a:chOff x="162075" y="3366343"/>
            <a:chExt cx="12192000" cy="802945"/>
          </a:xfrm>
        </p:grpSpPr>
        <p:sp>
          <p:nvSpPr>
            <p:cNvPr id="31" name="TextBox 30">
              <a:extLst>
                <a:ext uri="{FF2B5EF4-FFF2-40B4-BE49-F238E27FC236}">
                  <a16:creationId xmlns:a16="http://schemas.microsoft.com/office/drawing/2014/main" id="{23052D5C-2160-F5CE-2627-31E9E4053C47}"/>
                </a:ext>
              </a:extLst>
            </p:cNvPr>
            <p:cNvSpPr txBox="1"/>
            <p:nvPr/>
          </p:nvSpPr>
          <p:spPr>
            <a:xfrm>
              <a:off x="162075" y="3366343"/>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بخش‌بندی</a:t>
              </a:r>
              <a:r>
                <a:rPr lang="fa-IR" sz="3200" b="1" dirty="0">
                  <a:solidFill>
                    <a:schemeClr val="accent2">
                      <a:lumMod val="75000"/>
                    </a:schemeClr>
                  </a:solidFill>
                  <a:latin typeface="A Gandom" panose="020B0603030804020204" pitchFamily="34" charset="0"/>
                  <a:cs typeface="B Traffic" panose="00000400000000000000" pitchFamily="2" charset="-78"/>
                </a:rPr>
                <a:t> قیمت بازار و سهم از بازار </a:t>
              </a:r>
              <a:r>
                <a:rPr lang="fa-IR" sz="2400" b="1" dirty="0">
                  <a:solidFill>
                    <a:schemeClr val="accent2">
                      <a:lumMod val="75000"/>
                    </a:schemeClr>
                  </a:solidFill>
                  <a:latin typeface="A Gandom" panose="020B0603030804020204" pitchFamily="34" charset="0"/>
                  <a:cs typeface="B Traffic" panose="00000400000000000000" pitchFamily="2" charset="-78"/>
                </a:rPr>
                <a:t>(برحسب دلار)</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89886" y="4013138"/>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104C399A-9DD8-81BE-5D7C-8E1B5DAFA629}"/>
              </a:ext>
            </a:extLst>
          </p:cNvPr>
          <p:cNvPicPr>
            <a:picLocks noChangeAspect="1"/>
          </p:cNvPicPr>
          <p:nvPr/>
        </p:nvPicPr>
        <p:blipFill>
          <a:blip r:embed="rId3"/>
          <a:stretch>
            <a:fillRect/>
          </a:stretch>
        </p:blipFill>
        <p:spPr>
          <a:xfrm>
            <a:off x="845549" y="1756414"/>
            <a:ext cx="10490200" cy="4904769"/>
          </a:xfrm>
          <a:prstGeom prst="rect">
            <a:avLst/>
          </a:prstGeom>
        </p:spPr>
      </p:pic>
    </p:spTree>
    <p:extLst>
      <p:ext uri="{BB962C8B-B14F-4D97-AF65-F5344CB8AC3E}">
        <p14:creationId xmlns:p14="http://schemas.microsoft.com/office/powerpoint/2010/main" val="87834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309857"/>
            <a:ext cx="12192000" cy="853630"/>
            <a:chOff x="167426" y="3315658"/>
            <a:chExt cx="12192000" cy="853630"/>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315658"/>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پرتکرارترین</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کلیدواژه‌ها</a:t>
              </a:r>
              <a:r>
                <a:rPr lang="fa-IR" sz="3200" b="1" dirty="0">
                  <a:solidFill>
                    <a:schemeClr val="accent2">
                      <a:lumMod val="75000"/>
                    </a:schemeClr>
                  </a:solidFill>
                  <a:latin typeface="A Gandom" panose="020B0603030804020204" pitchFamily="34" charset="0"/>
                  <a:cs typeface="B Traffic" panose="00000400000000000000" pitchFamily="2" charset="-78"/>
                </a:rPr>
                <a:t> در جستجوی سایت دیوار</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3886843"/>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133" y="4089524"/>
            <a:ext cx="4548069" cy="272141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991" y="4089524"/>
            <a:ext cx="4548069" cy="281554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7995" y="1095244"/>
            <a:ext cx="8201154" cy="3553975"/>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3060" y="4089525"/>
            <a:ext cx="3868940" cy="2768476"/>
          </a:xfrm>
          <a:prstGeom prst="rect">
            <a:avLst/>
          </a:prstGeom>
        </p:spPr>
      </p:pic>
    </p:spTree>
    <p:extLst>
      <p:ext uri="{BB962C8B-B14F-4D97-AF65-F5344CB8AC3E}">
        <p14:creationId xmlns:p14="http://schemas.microsoft.com/office/powerpoint/2010/main" val="378813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BEB47005-6271-3963-1C4D-28780DBF2A86}"/>
              </a:ext>
            </a:extLst>
          </p:cNvPr>
          <p:cNvGrpSpPr/>
          <p:nvPr/>
        </p:nvGrpSpPr>
        <p:grpSpPr>
          <a:xfrm>
            <a:off x="0" y="416671"/>
            <a:ext cx="12192000" cy="746816"/>
            <a:chOff x="167426" y="3422472"/>
            <a:chExt cx="12192000" cy="746816"/>
          </a:xfrm>
        </p:grpSpPr>
        <p:sp>
          <p:nvSpPr>
            <p:cNvPr id="31" name="TextBox 30">
              <a:extLst>
                <a:ext uri="{FF2B5EF4-FFF2-40B4-BE49-F238E27FC236}">
                  <a16:creationId xmlns:a16="http://schemas.microsoft.com/office/drawing/2014/main" id="{23052D5C-2160-F5CE-2627-31E9E4053C47}"/>
                </a:ext>
              </a:extLst>
            </p:cNvPr>
            <p:cNvSpPr txBox="1"/>
            <p:nvPr/>
          </p:nvSpPr>
          <p:spPr>
            <a:xfrm>
              <a:off x="167426" y="3422472"/>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شناسایی درست مسئله خودرو در ایران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2" name="Rectangle 31">
              <a:extLst>
                <a:ext uri="{FF2B5EF4-FFF2-40B4-BE49-F238E27FC236}">
                  <a16:creationId xmlns:a16="http://schemas.microsoft.com/office/drawing/2014/main" id="{B6A13281-616B-4F6F-DABD-DC7E6E6ABD22}"/>
                </a:ext>
              </a:extLst>
            </p:cNvPr>
            <p:cNvSpPr/>
            <p:nvPr/>
          </p:nvSpPr>
          <p:spPr>
            <a:xfrm>
              <a:off x="623667" y="3861511"/>
              <a:ext cx="10944665" cy="307777"/>
            </a:xfrm>
            <a:prstGeom prst="rect">
              <a:avLst/>
            </a:prstGeom>
          </p:spPr>
          <p:txBody>
            <a:bodyPr wrap="square">
              <a:spAutoFit/>
            </a:bodyPr>
            <a:lstStyle/>
            <a:p>
              <a:pPr algn="ctr"/>
              <a:endParaRPr lang="en-US" sz="1400" b="0" i="0" dirty="0">
                <a:solidFill>
                  <a:schemeClr val="accent2">
                    <a:lumMod val="60000"/>
                    <a:lumOff val="40000"/>
                  </a:schemeClr>
                </a:solidFill>
                <a:effectLst/>
                <a:latin typeface="A Gandom" panose="020B0603030804020204" pitchFamily="34" charset="0"/>
                <a:cs typeface="B Karim" panose="00000400000000000000" pitchFamily="2" charset="-78"/>
              </a:endParaRPr>
            </a:p>
          </p:txBody>
        </p:sp>
        <p:sp>
          <p:nvSpPr>
            <p:cNvPr id="33" name="Rectangle 32">
              <a:extLst>
                <a:ext uri="{FF2B5EF4-FFF2-40B4-BE49-F238E27FC236}">
                  <a16:creationId xmlns:a16="http://schemas.microsoft.com/office/drawing/2014/main" id="{54BC0C12-2D37-6ECA-86FF-E09455DA430F}"/>
                </a:ext>
              </a:extLst>
            </p:cNvPr>
            <p:cNvSpPr/>
            <p:nvPr/>
          </p:nvSpPr>
          <p:spPr>
            <a:xfrm>
              <a:off x="5295237" y="407515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1100954" y="1671115"/>
            <a:ext cx="9990090" cy="4893647"/>
          </a:xfrm>
          <a:prstGeom prst="rect">
            <a:avLst/>
          </a:prstGeom>
          <a:noFill/>
        </p:spPr>
        <p:txBody>
          <a:bodyPr wrap="square" rtlCol="1">
            <a:spAutoFit/>
          </a:bodyPr>
          <a:lstStyle/>
          <a:p>
            <a:pPr algn="r" rtl="1"/>
            <a:r>
              <a:rPr lang="fa-IR" sz="3200" b="1" dirty="0">
                <a:cs typeface="B Nazanin" panose="00000400000000000000" pitchFamily="2" charset="-78"/>
              </a:rPr>
              <a:t>شناسایی درست مساله:</a:t>
            </a:r>
          </a:p>
          <a:p>
            <a:pPr algn="r" rtl="1"/>
            <a:endParaRPr lang="fa-IR" sz="2800" b="1" dirty="0">
              <a:cs typeface="B Nazanin" panose="00000400000000000000" pitchFamily="2" charset="-78"/>
            </a:endParaRPr>
          </a:p>
          <a:p>
            <a:pPr marL="342900" indent="-342900" algn="just" rtl="1">
              <a:buFont typeface="Wingdings" panose="05000000000000000000" pitchFamily="2" charset="2"/>
              <a:buChar char="v"/>
            </a:pPr>
            <a:r>
              <a:rPr lang="fa-IR" sz="2800" dirty="0">
                <a:cs typeface="B Nazanin" panose="00000400000000000000" pitchFamily="2" charset="-78"/>
              </a:rPr>
              <a:t> </a:t>
            </a:r>
            <a:r>
              <a:rPr lang="fa-IR" sz="2800" b="1" dirty="0">
                <a:cs typeface="B Nazanin" panose="00000400000000000000" pitchFamily="2" charset="-78"/>
              </a:rPr>
              <a:t>6 میلیون تقاضای انباشته </a:t>
            </a:r>
            <a:r>
              <a:rPr lang="fa-IR" sz="2800" dirty="0">
                <a:cs typeface="B Nazanin" panose="00000400000000000000" pitchFamily="2" charset="-78"/>
              </a:rPr>
              <a:t>افراد بالای 18 سال دارای گواهینامه فاقد خودرو از سال 1397 به علاوه </a:t>
            </a:r>
            <a:r>
              <a:rPr lang="fa-IR" sz="2800" b="1" dirty="0">
                <a:cs typeface="B Nazanin" panose="00000400000000000000" pitchFamily="2" charset="-78"/>
              </a:rPr>
              <a:t>5 الی 10 میلیون تقاضای تعویض و ارتقای خودرو </a:t>
            </a:r>
            <a:r>
              <a:rPr lang="fa-IR" sz="2800" dirty="0">
                <a:cs typeface="B Nazanin" panose="00000400000000000000" pitchFamily="2" charset="-78"/>
              </a:rPr>
              <a:t>سنواتی </a:t>
            </a:r>
            <a:r>
              <a:rPr lang="fa-IR" sz="2800" dirty="0" err="1">
                <a:cs typeface="B Nazanin" panose="00000400000000000000" pitchFamily="2" charset="-78"/>
              </a:rPr>
              <a:t>مدل‌های</a:t>
            </a:r>
            <a:r>
              <a:rPr lang="fa-IR" sz="2800" dirty="0">
                <a:cs typeface="B Nazanin" panose="00000400000000000000" pitchFamily="2" charset="-78"/>
              </a:rPr>
              <a:t> دهه 80 وجود دارد.</a:t>
            </a:r>
          </a:p>
          <a:p>
            <a:pPr marL="342900" indent="-342900" algn="just" rtl="1">
              <a:buFont typeface="Wingdings" panose="05000000000000000000" pitchFamily="2" charset="2"/>
              <a:buChar char="v"/>
            </a:pPr>
            <a:endParaRPr lang="fa-IR" sz="2800" dirty="0">
              <a:cs typeface="B Nazanin" panose="00000400000000000000" pitchFamily="2" charset="-78"/>
            </a:endParaRPr>
          </a:p>
          <a:p>
            <a:pPr marL="342900" indent="-342900" algn="just" rtl="1">
              <a:buFont typeface="Wingdings" panose="05000000000000000000" pitchFamily="2" charset="2"/>
              <a:buChar char="v"/>
            </a:pPr>
            <a:r>
              <a:rPr lang="fa-IR" sz="2800" dirty="0">
                <a:cs typeface="B Nazanin" panose="00000400000000000000" pitchFamily="2" charset="-78"/>
              </a:rPr>
              <a:t> </a:t>
            </a:r>
            <a:r>
              <a:rPr lang="fa-IR" sz="2800" b="1" dirty="0">
                <a:cs typeface="B Nazanin" panose="00000400000000000000" pitchFamily="2" charset="-78"/>
              </a:rPr>
              <a:t>85 درصد تقاضای خودرو </a:t>
            </a:r>
            <a:r>
              <a:rPr lang="fa-IR" sz="2800" dirty="0">
                <a:cs typeface="B Nazanin" panose="00000400000000000000" pitchFamily="2" charset="-78"/>
              </a:rPr>
              <a:t>در دهک 1 تا 5 با </a:t>
            </a:r>
            <a:r>
              <a:rPr lang="fa-IR" sz="2800" b="1" dirty="0">
                <a:cs typeface="B Nazanin" panose="00000400000000000000" pitchFamily="2" charset="-78"/>
              </a:rPr>
              <a:t>قدرت خرید 150 الی 550 میلیون تومان </a:t>
            </a:r>
            <a:r>
              <a:rPr lang="fa-IR" sz="2800" dirty="0">
                <a:cs typeface="B Nazanin" panose="00000400000000000000" pitchFamily="2" charset="-78"/>
              </a:rPr>
              <a:t>قرار دارد.</a:t>
            </a:r>
          </a:p>
          <a:p>
            <a:pPr marL="342900" indent="-342900" algn="just" rtl="1">
              <a:buFont typeface="Wingdings" panose="05000000000000000000" pitchFamily="2" charset="2"/>
              <a:buChar char="v"/>
            </a:pPr>
            <a:endParaRPr lang="fa-IR" sz="2800" dirty="0">
              <a:cs typeface="B Nazanin" panose="00000400000000000000" pitchFamily="2" charset="-78"/>
            </a:endParaRPr>
          </a:p>
          <a:p>
            <a:pPr marL="342900" indent="-342900" algn="just" rtl="1">
              <a:buFont typeface="Wingdings" panose="05000000000000000000" pitchFamily="2" charset="2"/>
              <a:buChar char="v"/>
            </a:pPr>
            <a:r>
              <a:rPr lang="fa-IR" sz="2800" dirty="0">
                <a:cs typeface="B Nazanin" panose="00000400000000000000" pitchFamily="2" charset="-78"/>
              </a:rPr>
              <a:t> </a:t>
            </a:r>
            <a:r>
              <a:rPr lang="fa-IR" sz="2800" dirty="0" err="1">
                <a:cs typeface="B Nazanin" panose="00000400000000000000" pitchFamily="2" charset="-78"/>
              </a:rPr>
              <a:t>علی‌رغم</a:t>
            </a:r>
            <a:r>
              <a:rPr lang="fa-IR" sz="2800" dirty="0">
                <a:cs typeface="B Nazanin" panose="00000400000000000000" pitchFamily="2" charset="-78"/>
              </a:rPr>
              <a:t> منع 4 ساله تولید </a:t>
            </a:r>
            <a:r>
              <a:rPr lang="fa-IR" sz="2800" b="1" dirty="0">
                <a:cs typeface="B Nazanin" panose="00000400000000000000" pitchFamily="2" charset="-78"/>
              </a:rPr>
              <a:t>پراید</a:t>
            </a:r>
            <a:r>
              <a:rPr lang="fa-IR" sz="2800" dirty="0">
                <a:cs typeface="B Nazanin" panose="00000400000000000000" pitchFamily="2" charset="-78"/>
              </a:rPr>
              <a:t> در کشور اما همچنان این خودرو </a:t>
            </a:r>
            <a:r>
              <a:rPr lang="fa-IR" sz="2800" b="1" dirty="0">
                <a:cs typeface="B Nazanin" panose="00000400000000000000" pitchFamily="2" charset="-78"/>
              </a:rPr>
              <a:t>در صدر تقاضا </a:t>
            </a:r>
            <a:r>
              <a:rPr lang="fa-IR" sz="2800" dirty="0">
                <a:cs typeface="B Nazanin" panose="00000400000000000000" pitchFamily="2" charset="-78"/>
              </a:rPr>
              <a:t>قرار گرفته است.</a:t>
            </a:r>
          </a:p>
        </p:txBody>
      </p:sp>
    </p:spTree>
    <p:extLst>
      <p:ext uri="{BB962C8B-B14F-4D97-AF65-F5344CB8AC3E}">
        <p14:creationId xmlns:p14="http://schemas.microsoft.com/office/powerpoint/2010/main" val="375349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B4666D-FFA7-DC68-7486-50BB1E5AB71C}"/>
              </a:ext>
            </a:extLst>
          </p:cNvPr>
          <p:cNvSpPr/>
          <p:nvPr/>
        </p:nvSpPr>
        <p:spPr>
          <a:xfrm>
            <a:off x="-2" y="0"/>
            <a:ext cx="12192000" cy="6858000"/>
          </a:xfrm>
          <a:prstGeom prst="rect">
            <a:avLst/>
          </a:prstGeom>
          <a:solidFill>
            <a:srgbClr val="06B5B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ectangle 10">
            <a:extLst>
              <a:ext uri="{FF2B5EF4-FFF2-40B4-BE49-F238E27FC236}">
                <a16:creationId xmlns:a16="http://schemas.microsoft.com/office/drawing/2014/main" id="{73825EF5-FA45-5554-33A7-4D1F47D9F811}"/>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2C46A95-8424-2F7A-683B-A5CA712FFA17}"/>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39450A1-9980-36A2-BB0F-D747A052159E}"/>
              </a:ext>
            </a:extLst>
          </p:cNvPr>
          <p:cNvSpPr/>
          <p:nvPr/>
        </p:nvSpPr>
        <p:spPr>
          <a:xfrm>
            <a:off x="7858898" y="3607925"/>
            <a:ext cx="3970970" cy="2939266"/>
          </a:xfrm>
          <a:prstGeom prst="rect">
            <a:avLst/>
          </a:prstGeom>
        </p:spPr>
        <p:txBody>
          <a:bodyPr wrap="square">
            <a:spAutoFit/>
          </a:bodyPr>
          <a:lstStyle/>
          <a:p>
            <a:pPr algn="just" rtl="1">
              <a:lnSpc>
                <a:spcPct val="125000"/>
              </a:lnSpc>
              <a:spcAft>
                <a:spcPts val="600"/>
              </a:spcAft>
            </a:pPr>
            <a:r>
              <a:rPr lang="fa-IR" sz="3600" b="1" dirty="0">
                <a:ln>
                  <a:solidFill>
                    <a:srgbClr val="7030A0"/>
                  </a:solidFill>
                </a:ln>
                <a:solidFill>
                  <a:srgbClr val="7030A0"/>
                </a:solidFill>
                <a:latin typeface="Calibri" panose="020F0502020204030204" pitchFamily="34" charset="0"/>
                <a:ea typeface="Calibri" panose="020F0502020204030204" pitchFamily="34" charset="0"/>
                <a:cs typeface="B Nazanin" panose="00000400000000000000" pitchFamily="2" charset="-78"/>
              </a:rPr>
              <a:t>بخش دوم</a:t>
            </a:r>
          </a:p>
          <a:p>
            <a:pPr algn="r" rtl="1">
              <a:lnSpc>
                <a:spcPct val="125000"/>
              </a:lnSpc>
              <a:spcAft>
                <a:spcPts val="600"/>
              </a:spcAft>
            </a:pPr>
            <a:r>
              <a:rPr lang="fa-IR" sz="3600" b="1" dirty="0" err="1">
                <a:solidFill>
                  <a:schemeClr val="bg1"/>
                </a:solidFill>
                <a:latin typeface="Calibri" panose="020F0502020204030204" pitchFamily="34" charset="0"/>
                <a:ea typeface="Calibri" panose="020F0502020204030204" pitchFamily="34" charset="0"/>
                <a:cs typeface="B Nazanin" panose="00000400000000000000" pitchFamily="2" charset="-78"/>
              </a:rPr>
              <a:t>انگاره‌های</a:t>
            </a:r>
            <a:r>
              <a:rPr lang="fa-IR" sz="3600" b="1" dirty="0">
                <a:solidFill>
                  <a:schemeClr val="bg1"/>
                </a:solidFill>
                <a:latin typeface="Calibri" panose="020F0502020204030204" pitchFamily="34" charset="0"/>
                <a:ea typeface="Calibri" panose="020F0502020204030204" pitchFamily="34" charset="0"/>
                <a:cs typeface="B Nazanin" panose="00000400000000000000" pitchFamily="2" charset="-78"/>
              </a:rPr>
              <a:t> </a:t>
            </a:r>
            <a:r>
              <a:rPr lang="fa-IR" sz="3600" b="1" dirty="0" err="1">
                <a:solidFill>
                  <a:schemeClr val="bg1"/>
                </a:solidFill>
                <a:latin typeface="Calibri" panose="020F0502020204030204" pitchFamily="34" charset="0"/>
                <a:ea typeface="Calibri" panose="020F0502020204030204" pitchFamily="34" charset="0"/>
                <a:cs typeface="B Nazanin" panose="00000400000000000000" pitchFamily="2" charset="-78"/>
              </a:rPr>
              <a:t>وارونه‌نما</a:t>
            </a:r>
            <a:r>
              <a:rPr lang="fa-IR" sz="3600" b="1" dirty="0">
                <a:solidFill>
                  <a:schemeClr val="bg1"/>
                </a:solidFill>
                <a:latin typeface="Calibri" panose="020F0502020204030204" pitchFamily="34" charset="0"/>
                <a:ea typeface="Calibri" panose="020F0502020204030204" pitchFamily="34" charset="0"/>
                <a:cs typeface="B Nazanin" panose="00000400000000000000" pitchFamily="2" charset="-78"/>
              </a:rPr>
              <a:t>؛ بنزین بر آتش مشکلات خودرو</a:t>
            </a:r>
          </a:p>
        </p:txBody>
      </p:sp>
      <p:pic>
        <p:nvPicPr>
          <p:cNvPr id="3074" name="Picture 2" descr="قیمت روز انواع خودروهای داخلی و خارجی در بازار + جدول قیمت">
            <a:extLst>
              <a:ext uri="{FF2B5EF4-FFF2-40B4-BE49-F238E27FC236}">
                <a16:creationId xmlns:a16="http://schemas.microsoft.com/office/drawing/2014/main" id="{76FDB097-E0B1-8C8F-25C7-AF8FE147A0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626"/>
          <a:stretch/>
        </p:blipFill>
        <p:spPr bwMode="auto">
          <a:xfrm>
            <a:off x="0" y="0"/>
            <a:ext cx="7688580" cy="6922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767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p:nvPr/>
        </p:nvPicPr>
        <p:blipFill rotWithShape="1">
          <a:blip r:embed="rId3">
            <a:extLst>
              <a:ext uri="{28A0092B-C50C-407E-A947-70E740481C1C}">
                <a14:useLocalDpi xmlns:a14="http://schemas.microsoft.com/office/drawing/2010/main" val="0"/>
              </a:ext>
            </a:extLst>
          </a:blip>
          <a:srcRect t="-1127" b="-693"/>
          <a:stretch/>
        </p:blipFill>
        <p:spPr bwMode="auto">
          <a:xfrm>
            <a:off x="4303713" y="1988070"/>
            <a:ext cx="3584574" cy="3733800"/>
          </a:xfrm>
          <a:prstGeom prst="rect">
            <a:avLst/>
          </a:prstGeom>
          <a:effectLst>
            <a:softEdge rad="31750"/>
          </a:effectLst>
          <a:extLst>
            <a:ext uri="{53640926-AAD7-44D8-BBD7-CCE9431645EC}">
              <a14:shadowObscured xmlns:a14="http://schemas.microsoft.com/office/drawing/2010/main"/>
            </a:ext>
          </a:extLst>
        </p:spPr>
      </p:pic>
      <p:pic>
        <p:nvPicPr>
          <p:cNvPr id="4" name="Picture 3"/>
          <p:cNvPicPr>
            <a:picLocks noChangeAspect="1"/>
          </p:cNvPicPr>
          <p:nvPr/>
        </p:nvPicPr>
        <p:blipFill>
          <a:blip r:embed="rId4"/>
          <a:stretch>
            <a:fillRect/>
          </a:stretch>
        </p:blipFill>
        <p:spPr>
          <a:xfrm>
            <a:off x="8434627" y="2024800"/>
            <a:ext cx="3053997" cy="3697071"/>
          </a:xfrm>
          <a:prstGeom prst="rect">
            <a:avLst/>
          </a:prstGeom>
        </p:spPr>
      </p:pic>
      <p:pic>
        <p:nvPicPr>
          <p:cNvPr id="12" name="Picture 11"/>
          <p:cNvPicPr/>
          <p:nvPr/>
        </p:nvPicPr>
        <p:blipFill>
          <a:blip r:embed="rId5">
            <a:extLst>
              <a:ext uri="{28A0092B-C50C-407E-A947-70E740481C1C}">
                <a14:useLocalDpi xmlns:a14="http://schemas.microsoft.com/office/drawing/2010/main" val="0"/>
              </a:ext>
            </a:extLst>
          </a:blip>
          <a:stretch>
            <a:fillRect/>
          </a:stretch>
        </p:blipFill>
        <p:spPr>
          <a:xfrm>
            <a:off x="593084" y="2006435"/>
            <a:ext cx="3164289" cy="3733800"/>
          </a:xfrm>
          <a:prstGeom prst="rect">
            <a:avLst/>
          </a:prstGeom>
        </p:spPr>
      </p:pic>
      <p:sp>
        <p:nvSpPr>
          <p:cNvPr id="2" name="TextBox 1">
            <a:extLst>
              <a:ext uri="{FF2B5EF4-FFF2-40B4-BE49-F238E27FC236}">
                <a16:creationId xmlns:a16="http://schemas.microsoft.com/office/drawing/2014/main" id="{55AADA65-3B5D-B5C7-FC58-66A2F31C4F19}"/>
              </a:ext>
            </a:extLst>
          </p:cNvPr>
          <p:cNvSpPr txBox="1"/>
          <p:nvPr/>
        </p:nvSpPr>
        <p:spPr>
          <a:xfrm>
            <a:off x="0" y="415256"/>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انگاره‌های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وارونه‌نما</a:t>
            </a:r>
            <a:r>
              <a:rPr lang="fa-IR" sz="3200" b="1" dirty="0">
                <a:solidFill>
                  <a:schemeClr val="accent2">
                    <a:lumMod val="75000"/>
                  </a:schemeClr>
                </a:solidFill>
                <a:latin typeface="A Gandom" panose="020B0603030804020204" pitchFamily="34" charset="0"/>
                <a:cs typeface="B Traffic" panose="00000400000000000000" pitchFamily="2" charset="-78"/>
              </a:rPr>
              <a:t>؛ بنزین بر آتش مشکلات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D5186749-A69E-5610-4AC5-BE14729C5718}"/>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517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a:srcRect l="2447"/>
          <a:stretch/>
        </p:blipFill>
        <p:spPr>
          <a:xfrm>
            <a:off x="918667" y="2024800"/>
            <a:ext cx="2915213" cy="386973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6804" y="2024800"/>
            <a:ext cx="3078392" cy="373380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58119" y="2024799"/>
            <a:ext cx="3241483" cy="3869731"/>
          </a:xfrm>
          <a:prstGeom prst="rect">
            <a:avLst/>
          </a:prstGeom>
        </p:spPr>
      </p:pic>
      <p:sp>
        <p:nvSpPr>
          <p:cNvPr id="2" name="TextBox 1">
            <a:extLst>
              <a:ext uri="{FF2B5EF4-FFF2-40B4-BE49-F238E27FC236}">
                <a16:creationId xmlns:a16="http://schemas.microsoft.com/office/drawing/2014/main" id="{B1BCB70A-8CD5-BB2A-C0B1-B935687C9BF4}"/>
              </a:ext>
            </a:extLst>
          </p:cNvPr>
          <p:cNvSpPr txBox="1"/>
          <p:nvPr/>
        </p:nvSpPr>
        <p:spPr>
          <a:xfrm>
            <a:off x="0" y="415256"/>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انگاره‌های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وارونه‌نما</a:t>
            </a:r>
            <a:r>
              <a:rPr lang="fa-IR" sz="3200" b="1" dirty="0">
                <a:solidFill>
                  <a:schemeClr val="accent2">
                    <a:lumMod val="75000"/>
                  </a:schemeClr>
                </a:solidFill>
                <a:latin typeface="A Gandom" panose="020B0603030804020204" pitchFamily="34" charset="0"/>
                <a:cs typeface="B Traffic" panose="00000400000000000000" pitchFamily="2" charset="-78"/>
              </a:rPr>
              <a:t>؛ بنزین بر آتش مشکلات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B0C4ADE5-2208-D5D2-E826-EA6949DF2837}"/>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756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7559" y="1868804"/>
            <a:ext cx="3603443" cy="4428143"/>
          </a:xfrm>
          <a:prstGeom prst="rect">
            <a:avLst/>
          </a:prstGeom>
        </p:spPr>
      </p:pic>
      <p:sp>
        <p:nvSpPr>
          <p:cNvPr id="12" name="Rectangle 11"/>
          <p:cNvSpPr/>
          <p:nvPr/>
        </p:nvSpPr>
        <p:spPr>
          <a:xfrm>
            <a:off x="432486" y="1566803"/>
            <a:ext cx="7622840" cy="5032147"/>
          </a:xfrm>
          <a:prstGeom prst="rect">
            <a:avLst/>
          </a:prstGeom>
        </p:spPr>
        <p:txBody>
          <a:bodyPr wrap="square">
            <a:spAutoFit/>
          </a:bodyPr>
          <a:lstStyle/>
          <a:p>
            <a:pPr algn="just" rtl="1">
              <a:lnSpc>
                <a:spcPct val="150000"/>
              </a:lnSpc>
            </a:pPr>
            <a:r>
              <a:rPr lang="fa-IR" sz="2400" b="1" dirty="0">
                <a:cs typeface="B Nazanin" panose="00000400000000000000" pitchFamily="2" charset="-78"/>
              </a:rPr>
              <a:t>چند سوال:</a:t>
            </a:r>
          </a:p>
          <a:p>
            <a:pPr marL="342900" indent="-342900" algn="just" rtl="1">
              <a:lnSpc>
                <a:spcPct val="150000"/>
              </a:lnSpc>
              <a:buFont typeface="Arial" panose="020B0604020202020204" pitchFamily="34" charset="0"/>
              <a:buChar char="•"/>
            </a:pPr>
            <a:r>
              <a:rPr lang="fa-IR" sz="2400" dirty="0">
                <a:cs typeface="B Nazanin" panose="00000400000000000000" pitchFamily="2" charset="-78"/>
              </a:rPr>
              <a:t>پژو 207 چند میلیون تومان است؟</a:t>
            </a:r>
          </a:p>
          <a:p>
            <a:pPr marL="342900" indent="-342900" algn="just" rtl="1">
              <a:lnSpc>
                <a:spcPct val="150000"/>
              </a:lnSpc>
              <a:buFont typeface="Arial" panose="020B0604020202020204" pitchFamily="34" charset="0"/>
              <a:buChar char="•"/>
            </a:pPr>
            <a:r>
              <a:rPr lang="fa-IR" sz="2400" dirty="0">
                <a:cs typeface="B Nazanin" panose="00000400000000000000" pitchFamily="2" charset="-78"/>
              </a:rPr>
              <a:t>چند مدل خودروی خارجی با کیفیتی بهتر از </a:t>
            </a:r>
            <a:r>
              <a:rPr lang="fa-IR" sz="2400" dirty="0" err="1">
                <a:cs typeface="B Nazanin" panose="00000400000000000000" pitchFamily="2" charset="-78"/>
              </a:rPr>
              <a:t>پژو</a:t>
            </a:r>
            <a:r>
              <a:rPr lang="fa-IR" sz="2400" dirty="0">
                <a:cs typeface="B Nazanin" panose="00000400000000000000" pitchFamily="2" charset="-78"/>
              </a:rPr>
              <a:t> 207 و قیمتی </a:t>
            </a:r>
            <a:r>
              <a:rPr lang="fa-IR" sz="2400" dirty="0" err="1">
                <a:cs typeface="B Nazanin" panose="00000400000000000000" pitchFamily="2" charset="-78"/>
              </a:rPr>
              <a:t>ارزان‌تر</a:t>
            </a:r>
            <a:r>
              <a:rPr lang="fa-IR" sz="2400" dirty="0">
                <a:cs typeface="B Nazanin" panose="00000400000000000000" pitchFamily="2" charset="-78"/>
              </a:rPr>
              <a:t> از آن نام ببرید.</a:t>
            </a:r>
          </a:p>
          <a:p>
            <a:pPr marL="342900" indent="-342900" algn="just" rtl="1">
              <a:lnSpc>
                <a:spcPct val="150000"/>
              </a:lnSpc>
              <a:buFont typeface="Arial" panose="020B0604020202020204" pitchFamily="34" charset="0"/>
              <a:buChar char="•"/>
            </a:pPr>
            <a:r>
              <a:rPr lang="fa-IR" sz="2400" dirty="0">
                <a:cs typeface="B Nazanin" panose="00000400000000000000" pitchFamily="2" charset="-78"/>
              </a:rPr>
              <a:t>به نظر شما </a:t>
            </a:r>
            <a:r>
              <a:rPr lang="fa-IR" sz="2400" dirty="0" err="1">
                <a:cs typeface="B Nazanin" panose="00000400000000000000" pitchFamily="2" charset="-78"/>
              </a:rPr>
              <a:t>ارزان‌ترین</a:t>
            </a:r>
            <a:r>
              <a:rPr lang="fa-IR" sz="2400" dirty="0">
                <a:cs typeface="B Nazanin" panose="00000400000000000000" pitchFamily="2" charset="-78"/>
              </a:rPr>
              <a:t> خودروی خارجی با کیفیتی بهتر از خودروهای داخلی مثل تارا و دناپلاس چه قیمتی دارد؟</a:t>
            </a:r>
          </a:p>
          <a:p>
            <a:pPr marL="342900" indent="-342900" algn="just" rtl="1">
              <a:lnSpc>
                <a:spcPct val="150000"/>
              </a:lnSpc>
              <a:buFont typeface="Arial" panose="020B0604020202020204" pitchFamily="34" charset="0"/>
              <a:buChar char="•"/>
            </a:pPr>
            <a:r>
              <a:rPr lang="fa-IR" sz="2400" dirty="0">
                <a:cs typeface="B Nazanin" panose="00000400000000000000" pitchFamily="2" charset="-78"/>
              </a:rPr>
              <a:t>چند خودروی ایرانی با 10 برابر قیمت نسبت به نمونه خارجی نام ببرید.</a:t>
            </a:r>
          </a:p>
          <a:p>
            <a:pPr marL="342900" indent="-342900" algn="just" rtl="1">
              <a:lnSpc>
                <a:spcPct val="150000"/>
              </a:lnSpc>
              <a:buFont typeface="Arial" panose="020B0604020202020204" pitchFamily="34" charset="0"/>
              <a:buChar char="•"/>
            </a:pPr>
            <a:r>
              <a:rPr lang="fa-IR" sz="2400" dirty="0">
                <a:cs typeface="B Nazanin" panose="00000400000000000000" pitchFamily="2" charset="-78"/>
              </a:rPr>
              <a:t>چند مدل خودروی مرسدس بنز با قیمت یک میلیارد تومان معرفی کنید.</a:t>
            </a:r>
          </a:p>
          <a:p>
            <a:pPr marL="342900" indent="-342900" algn="just" rtl="1">
              <a:lnSpc>
                <a:spcPct val="150000"/>
              </a:lnSpc>
              <a:buFont typeface="Arial" panose="020B0604020202020204" pitchFamily="34" charset="0"/>
              <a:buChar char="•"/>
            </a:pPr>
            <a:r>
              <a:rPr lang="fa-IR" sz="2400" dirty="0">
                <a:cs typeface="B Nazanin" panose="00000400000000000000" pitchFamily="2" charset="-78"/>
              </a:rPr>
              <a:t>یک عدد خودروی 5 هزار دلاری پیدا کنید.</a:t>
            </a:r>
          </a:p>
        </p:txBody>
      </p:sp>
      <p:sp>
        <p:nvSpPr>
          <p:cNvPr id="2" name="TextBox 1">
            <a:extLst>
              <a:ext uri="{FF2B5EF4-FFF2-40B4-BE49-F238E27FC236}">
                <a16:creationId xmlns:a16="http://schemas.microsoft.com/office/drawing/2014/main" id="{91427F18-FF2C-8A95-07A4-888AC375E8D7}"/>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ترجیح </a:t>
            </a:r>
            <a:r>
              <a:rPr lang="fa-IR" sz="3200" b="1" dirty="0" err="1">
                <a:solidFill>
                  <a:schemeClr val="accent2">
                    <a:lumMod val="75000"/>
                  </a:schemeClr>
                </a:solidFill>
                <a:latin typeface="A Gandom" panose="020B0603030804020204" pitchFamily="34" charset="0"/>
                <a:cs typeface="B Traffic" panose="00000400000000000000" pitchFamily="2" charset="-78"/>
              </a:rPr>
              <a:t>می‌دهید</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بنز</a:t>
            </a:r>
            <a:r>
              <a:rPr lang="fa-IR" sz="3200" b="1" dirty="0">
                <a:solidFill>
                  <a:schemeClr val="accent2">
                    <a:lumMod val="75000"/>
                  </a:schemeClr>
                </a:solidFill>
                <a:latin typeface="A Gandom" panose="020B0603030804020204" pitchFamily="34" charset="0"/>
                <a:cs typeface="B Traffic" panose="00000400000000000000" pitchFamily="2" charset="-78"/>
              </a:rPr>
              <a:t> کلاس </a:t>
            </a:r>
            <a:r>
              <a:rPr lang="en-US" sz="3200" b="1" dirty="0">
                <a:solidFill>
                  <a:schemeClr val="accent2">
                    <a:lumMod val="75000"/>
                  </a:schemeClr>
                </a:solidFill>
                <a:latin typeface="A Gandom" panose="020B0603030804020204" pitchFamily="34" charset="0"/>
                <a:cs typeface="B Traffic" panose="00000400000000000000" pitchFamily="2" charset="-78"/>
              </a:rPr>
              <a:t>E</a:t>
            </a:r>
            <a:r>
              <a:rPr lang="fa-IR" sz="3200" b="1" dirty="0">
                <a:solidFill>
                  <a:schemeClr val="accent2">
                    <a:lumMod val="75000"/>
                  </a:schemeClr>
                </a:solidFill>
                <a:latin typeface="A Gandom" panose="020B0603030804020204" pitchFamily="34" charset="0"/>
                <a:cs typeface="B Traffic" panose="00000400000000000000" pitchFamily="2" charset="-78"/>
              </a:rPr>
              <a:t> سوار شوید یا </a:t>
            </a:r>
            <a:r>
              <a:rPr lang="fa-IR" sz="3200" b="1" dirty="0" err="1">
                <a:solidFill>
                  <a:schemeClr val="accent2">
                    <a:lumMod val="75000"/>
                  </a:schemeClr>
                </a:solidFill>
                <a:latin typeface="A Gandom" panose="020B0603030804020204" pitchFamily="34" charset="0"/>
                <a:cs typeface="B Traffic" panose="00000400000000000000" pitchFamily="2" charset="-78"/>
              </a:rPr>
              <a:t>پژو</a:t>
            </a:r>
            <a:r>
              <a:rPr lang="fa-IR" sz="3200" b="1" dirty="0">
                <a:solidFill>
                  <a:schemeClr val="accent2">
                    <a:lumMod val="75000"/>
                  </a:schemeClr>
                </a:solidFill>
                <a:latin typeface="A Gandom" panose="020B0603030804020204" pitchFamily="34" charset="0"/>
                <a:cs typeface="B Traffic" panose="00000400000000000000" pitchFamily="2" charset="-78"/>
              </a:rPr>
              <a:t> 207؟</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36E41102-7A25-FBBF-B32D-21ABE29DCA7D}"/>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84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77067" y="2101308"/>
            <a:ext cx="7807271" cy="1421928"/>
          </a:xfrm>
          <a:prstGeom prst="rect">
            <a:avLst/>
          </a:prstGeom>
          <a:noFill/>
        </p:spPr>
        <p:txBody>
          <a:bodyPr wrap="square" rtlCol="1">
            <a:spAutoFit/>
          </a:bodyPr>
          <a:lstStyle/>
          <a:p>
            <a:pPr algn="justLow" rtl="1">
              <a:lnSpc>
                <a:spcPct val="120000"/>
              </a:lnSpc>
            </a:pPr>
            <a:r>
              <a:rPr lang="fa-IR" sz="2400" b="1" dirty="0">
                <a:cs typeface="B Nazanin" panose="00000400000000000000" pitchFamily="2" charset="-78"/>
              </a:rPr>
              <a:t>درحالیکه نماینده مجلس ادعای گرانی 12 درصدی خودرو را پس از سخنرانی ایشان درباره عدم اولویت تخصیص ارز به واردات خودرو داشت، قیمت خودروهای مختلف داخلی و خارجی با ثبات یا کاهشی بوده است.</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2839" y="4116162"/>
            <a:ext cx="2963699" cy="2545102"/>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5041" y="4116162"/>
            <a:ext cx="2767978" cy="2541117"/>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7887" y="4116163"/>
            <a:ext cx="3011442" cy="2541116"/>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732" y="4116163"/>
            <a:ext cx="2996008" cy="2541116"/>
          </a:xfrm>
          <a:prstGeom prst="rect">
            <a:avLst/>
          </a:prstGeom>
        </p:spPr>
      </p:pic>
      <p:pic>
        <p:nvPicPr>
          <p:cNvPr id="23" name="Picture 22"/>
          <p:cNvPicPr>
            <a:picLocks noChangeAspect="1"/>
          </p:cNvPicPr>
          <p:nvPr/>
        </p:nvPicPr>
        <p:blipFill>
          <a:blip r:embed="rId7"/>
          <a:stretch>
            <a:fillRect/>
          </a:stretch>
        </p:blipFill>
        <p:spPr>
          <a:xfrm>
            <a:off x="8279691" y="1601082"/>
            <a:ext cx="1777106" cy="2086280"/>
          </a:xfrm>
          <a:prstGeom prst="rect">
            <a:avLst/>
          </a:prstGeom>
        </p:spPr>
      </p:pic>
      <p:pic>
        <p:nvPicPr>
          <p:cNvPr id="24" name="Picture 23"/>
          <p:cNvPicPr>
            <a:picLocks noChangeAspect="1"/>
          </p:cNvPicPr>
          <p:nvPr/>
        </p:nvPicPr>
        <p:blipFill>
          <a:blip r:embed="rId8"/>
          <a:stretch>
            <a:fillRect/>
          </a:stretch>
        </p:blipFill>
        <p:spPr>
          <a:xfrm>
            <a:off x="10127373" y="1601082"/>
            <a:ext cx="1891023" cy="2086280"/>
          </a:xfrm>
          <a:prstGeom prst="rect">
            <a:avLst/>
          </a:prstGeom>
        </p:spPr>
      </p:pic>
      <p:sp>
        <p:nvSpPr>
          <p:cNvPr id="2" name="TextBox 1">
            <a:extLst>
              <a:ext uri="{FF2B5EF4-FFF2-40B4-BE49-F238E27FC236}">
                <a16:creationId xmlns:a16="http://schemas.microsoft.com/office/drawing/2014/main" id="{1C105685-42F3-FF7A-149E-7BEBEFCFA68A}"/>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خودرو طی دو روز 12 درصد گران شده است؟</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8A885871-43C5-4848-D00A-A8AAC9393E60}"/>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437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4"/>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0009" y="3531554"/>
            <a:ext cx="3509238" cy="2742731"/>
          </a:xfrm>
          <a:prstGeom prst="rect">
            <a:avLst/>
          </a:prstGeom>
        </p:spPr>
      </p:pic>
      <p:sp>
        <p:nvSpPr>
          <p:cNvPr id="15" name="TextBox 14"/>
          <p:cNvSpPr txBox="1"/>
          <p:nvPr/>
        </p:nvSpPr>
        <p:spPr>
          <a:xfrm>
            <a:off x="2126518" y="1518918"/>
            <a:ext cx="8386551" cy="1865126"/>
          </a:xfrm>
          <a:prstGeom prst="rect">
            <a:avLst/>
          </a:prstGeom>
          <a:noFill/>
        </p:spPr>
        <p:txBody>
          <a:bodyPr wrap="square" rtlCol="1">
            <a:spAutoFit/>
          </a:bodyPr>
          <a:lstStyle/>
          <a:p>
            <a:pPr algn="justLow" rtl="1">
              <a:lnSpc>
                <a:spcPct val="120000"/>
              </a:lnSpc>
            </a:pPr>
            <a:r>
              <a:rPr lang="fa-IR" sz="2400" dirty="0">
                <a:cs typeface="B Nazanin" panose="00000400000000000000" pitchFamily="2" charset="-78"/>
              </a:rPr>
              <a:t>فیلم کامل این است:</a:t>
            </a:r>
          </a:p>
          <a:p>
            <a:pPr algn="justLow" rtl="1">
              <a:lnSpc>
                <a:spcPct val="120000"/>
              </a:lnSpc>
            </a:pPr>
            <a:r>
              <a:rPr lang="fa-IR" sz="2400" dirty="0">
                <a:cs typeface="B Nazanin" panose="00000400000000000000" pitchFamily="2" charset="-78"/>
              </a:rPr>
              <a:t>آقای </a:t>
            </a:r>
            <a:r>
              <a:rPr lang="fa-IR" sz="2400" dirty="0" err="1">
                <a:cs typeface="B Nazanin" panose="00000400000000000000" pitchFamily="2" charset="-78"/>
              </a:rPr>
              <a:t>میرسلیم</a:t>
            </a:r>
            <a:r>
              <a:rPr lang="fa-IR" sz="2400" dirty="0">
                <a:cs typeface="B Nazanin" panose="00000400000000000000" pitchFamily="2" charset="-78"/>
              </a:rPr>
              <a:t> </a:t>
            </a:r>
            <a:r>
              <a:rPr lang="fa-IR" sz="2400" dirty="0" err="1">
                <a:cs typeface="B Nazanin" panose="00000400000000000000" pitchFamily="2" charset="-78"/>
              </a:rPr>
              <a:t>می‌گوید</a:t>
            </a:r>
            <a:r>
              <a:rPr lang="fa-IR" sz="2400" dirty="0">
                <a:cs typeface="B Nazanin" panose="00000400000000000000" pitchFamily="2" charset="-78"/>
              </a:rPr>
              <a:t> </a:t>
            </a:r>
            <a:r>
              <a:rPr lang="fa-IR" sz="2400" b="1" dirty="0">
                <a:cs typeface="B Nazanin" panose="00000400000000000000" pitchFamily="2" charset="-78"/>
              </a:rPr>
              <a:t>برای دلال و سفته باز، لندکروز با پژو 206،  فرقی </a:t>
            </a:r>
            <a:r>
              <a:rPr lang="fa-IR" sz="2400" b="1" dirty="0" err="1">
                <a:cs typeface="B Nazanin" panose="00000400000000000000" pitchFamily="2" charset="-78"/>
              </a:rPr>
              <a:t>نمی‌کند</a:t>
            </a:r>
            <a:r>
              <a:rPr lang="fa-IR" sz="2400" b="1" dirty="0">
                <a:cs typeface="B Nazanin" panose="00000400000000000000" pitchFamily="2" charset="-78"/>
              </a:rPr>
              <a:t> </a:t>
            </a:r>
            <a:r>
              <a:rPr lang="fa-IR" sz="2400" dirty="0">
                <a:cs typeface="B Nazanin" panose="00000400000000000000" pitchFamily="2" charset="-78"/>
              </a:rPr>
              <a:t>و او سود خود را می برد!</a:t>
            </a:r>
          </a:p>
          <a:p>
            <a:pPr algn="justLow" rtl="1">
              <a:lnSpc>
                <a:spcPct val="120000"/>
              </a:lnSpc>
            </a:pPr>
            <a:r>
              <a:rPr lang="fa-IR" sz="2400" dirty="0">
                <a:cs typeface="B Nazanin" panose="00000400000000000000" pitchFamily="2" charset="-78"/>
              </a:rPr>
              <a:t>رسانه همین قدر بیرحم، گمراه کننده و فریبنده است..</a:t>
            </a:r>
          </a:p>
        </p:txBody>
      </p:sp>
      <p:sp>
        <p:nvSpPr>
          <p:cNvPr id="2" name="TextBox 1">
            <a:extLst>
              <a:ext uri="{FF2B5EF4-FFF2-40B4-BE49-F238E27FC236}">
                <a16:creationId xmlns:a16="http://schemas.microsoft.com/office/drawing/2014/main" id="{FDE67388-8073-12E3-7BAD-0CFB68A41707}"/>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تویوتا </a:t>
            </a:r>
            <a:r>
              <a:rPr lang="fa-IR" sz="3200" b="1" dirty="0" err="1">
                <a:solidFill>
                  <a:schemeClr val="accent2">
                    <a:lumMod val="75000"/>
                  </a:schemeClr>
                </a:solidFill>
                <a:latin typeface="A Gandom" panose="020B0603030804020204" pitchFamily="34" charset="0"/>
                <a:cs typeface="B Traffic" panose="00000400000000000000" pitchFamily="2" charset="-78"/>
              </a:rPr>
              <a:t>لندکروز</a:t>
            </a:r>
            <a:r>
              <a:rPr lang="fa-IR" sz="3200" b="1" dirty="0">
                <a:solidFill>
                  <a:schemeClr val="accent2">
                    <a:lumMod val="75000"/>
                  </a:schemeClr>
                </a:solidFill>
                <a:latin typeface="A Gandom" panose="020B0603030804020204" pitchFamily="34" charset="0"/>
                <a:cs typeface="B Traffic" panose="00000400000000000000" pitchFamily="2" charset="-78"/>
              </a:rPr>
              <a:t> با </a:t>
            </a:r>
            <a:r>
              <a:rPr lang="fa-IR" sz="3200" b="1" dirty="0" err="1">
                <a:solidFill>
                  <a:schemeClr val="accent2">
                    <a:lumMod val="75000"/>
                  </a:schemeClr>
                </a:solidFill>
                <a:latin typeface="A Gandom" panose="020B0603030804020204" pitchFamily="34" charset="0"/>
                <a:cs typeface="B Traffic" panose="00000400000000000000" pitchFamily="2" charset="-78"/>
              </a:rPr>
              <a:t>پژو</a:t>
            </a:r>
            <a:r>
              <a:rPr lang="fa-IR" sz="3200" b="1" dirty="0">
                <a:solidFill>
                  <a:schemeClr val="accent2">
                    <a:lumMod val="75000"/>
                  </a:schemeClr>
                </a:solidFill>
                <a:latin typeface="A Gandom" panose="020B0603030804020204" pitchFamily="34" charset="0"/>
                <a:cs typeface="B Traffic" panose="00000400000000000000" pitchFamily="2" charset="-78"/>
              </a:rPr>
              <a:t> 206 فرقی </a:t>
            </a:r>
            <a:r>
              <a:rPr lang="fa-IR" sz="3200" b="1" dirty="0" err="1">
                <a:solidFill>
                  <a:schemeClr val="accent2">
                    <a:lumMod val="75000"/>
                  </a:schemeClr>
                </a:solidFill>
                <a:latin typeface="A Gandom" panose="020B0603030804020204" pitchFamily="34" charset="0"/>
                <a:cs typeface="B Traffic" panose="00000400000000000000" pitchFamily="2" charset="-78"/>
              </a:rPr>
              <a:t>نمی‌کند</a:t>
            </a:r>
            <a:r>
              <a:rPr lang="fa-IR" sz="3200" b="1" dirty="0">
                <a:solidFill>
                  <a:schemeClr val="accent2">
                    <a:lumMod val="75000"/>
                  </a:schemeClr>
                </a:solidFill>
                <a:latin typeface="A Gandom" panose="020B0603030804020204" pitchFamily="34" charset="0"/>
                <a:cs typeface="B Traffic" panose="00000400000000000000" pitchFamily="2" charset="-78"/>
              </a:rPr>
              <a:t>؟</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74AA0B93-3E82-6097-3FD7-A530A21EE315}"/>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film">
            <a:hlinkClick r:id="" action="ppaction://media"/>
            <a:extLst>
              <a:ext uri="{FF2B5EF4-FFF2-40B4-BE49-F238E27FC236}">
                <a16:creationId xmlns:a16="http://schemas.microsoft.com/office/drawing/2014/main" id="{14E687C6-5AC3-402F-5D2D-FE3393C4B98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94468" y="3531085"/>
            <a:ext cx="4876800" cy="2743200"/>
          </a:xfrm>
          <a:prstGeom prst="rect">
            <a:avLst/>
          </a:prstGeom>
        </p:spPr>
      </p:pic>
    </p:spTree>
    <p:extLst>
      <p:ext uri="{BB962C8B-B14F-4D97-AF65-F5344CB8AC3E}">
        <p14:creationId xmlns:p14="http://schemas.microsoft.com/office/powerpoint/2010/main" val="301173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5949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5"/>
                </p:tgtEl>
              </p:cMediaNode>
            </p:video>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5"/>
                                        </p:tgtEl>
                                      </p:cBhvr>
                                    </p:cmd>
                                  </p:childTnLst>
                                </p:cTn>
                              </p:par>
                            </p:childTnLst>
                          </p:cTn>
                        </p:par>
                      </p:childTnLst>
                    </p:cTn>
                  </p:par>
                </p:childTnLst>
              </p:cTn>
              <p:nextCondLst>
                <p:cond evt="onClick" delay="0">
                  <p:tgtEl>
                    <p:spTgt spid="5"/>
                  </p:tgtEl>
                </p:cond>
              </p:nextCondLst>
            </p:seq>
          </p:childTnLst>
        </p:cTn>
      </p:par>
    </p:tnLst>
    <p:bldLst>
      <p:bldP spid="3" grpId="0" animBg="1"/>
      <p:bldP spid="2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6585" y="1756414"/>
            <a:ext cx="3874845" cy="4879164"/>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0571" y="1756415"/>
            <a:ext cx="3835052" cy="4879163"/>
          </a:xfrm>
          <a:prstGeom prst="rect">
            <a:avLst/>
          </a:prstGeom>
        </p:spPr>
      </p:pic>
      <p:sp>
        <p:nvSpPr>
          <p:cNvPr id="2" name="TextBox 1">
            <a:extLst>
              <a:ext uri="{FF2B5EF4-FFF2-40B4-BE49-F238E27FC236}">
                <a16:creationId xmlns:a16="http://schemas.microsoft.com/office/drawing/2014/main" id="{408F6731-5D92-7A26-669F-DB83F2058A0C}"/>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ادعای </a:t>
            </a:r>
            <a:r>
              <a:rPr lang="fa-IR" sz="3200" b="1" dirty="0" err="1">
                <a:solidFill>
                  <a:schemeClr val="accent2">
                    <a:lumMod val="75000"/>
                  </a:schemeClr>
                </a:solidFill>
                <a:latin typeface="A Gandom" panose="020B0603030804020204" pitchFamily="34" charset="0"/>
                <a:cs typeface="B Traffic" panose="00000400000000000000" pitchFamily="2" charset="-78"/>
              </a:rPr>
              <a:t>اکوایران</a:t>
            </a:r>
            <a:r>
              <a:rPr lang="fa-IR" sz="3200" b="1" dirty="0">
                <a:solidFill>
                  <a:schemeClr val="accent2">
                    <a:lumMod val="75000"/>
                  </a:schemeClr>
                </a:solidFill>
                <a:latin typeface="A Gandom" panose="020B0603030804020204" pitchFamily="34" charset="0"/>
                <a:cs typeface="B Traffic" panose="00000400000000000000" pitchFamily="2" charset="-78"/>
              </a:rPr>
              <a:t> مبنی بر صعودی شدن قیمت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828C2B43-C20E-A911-35B7-38A3DFD5A85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35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812" y="2195409"/>
            <a:ext cx="5391869" cy="3904420"/>
          </a:xfrm>
          <a:prstGeom prst="rect">
            <a:avLst/>
          </a:prstGeom>
        </p:spPr>
      </p:pic>
      <p:sp>
        <p:nvSpPr>
          <p:cNvPr id="14" name="Rectangle 13"/>
          <p:cNvSpPr/>
          <p:nvPr/>
        </p:nvSpPr>
        <p:spPr>
          <a:xfrm>
            <a:off x="5928572" y="2036162"/>
            <a:ext cx="5949983" cy="4524315"/>
          </a:xfrm>
          <a:prstGeom prst="rect">
            <a:avLst/>
          </a:prstGeom>
        </p:spPr>
        <p:txBody>
          <a:bodyPr wrap="square">
            <a:spAutoFit/>
          </a:bodyPr>
          <a:lstStyle/>
          <a:p>
            <a:pPr marL="342900" indent="-342900" algn="just" rtl="1">
              <a:lnSpc>
                <a:spcPct val="120000"/>
              </a:lnSpc>
              <a:buFont typeface="Arial" panose="020B0604020202020204" pitchFamily="34" charset="0"/>
              <a:buChar char="•"/>
            </a:pPr>
            <a:r>
              <a:rPr lang="fa-IR" sz="2400" dirty="0">
                <a:cs typeface="B Nazanin" panose="00000400000000000000" pitchFamily="2" charset="-78"/>
              </a:rPr>
              <a:t>از حدود ۲۳ میلیون پلاک فعال خودرو، کمتر از ۵۰۰ </a:t>
            </a:r>
            <a:r>
              <a:rPr lang="fa-IR" sz="2400" dirty="0" err="1">
                <a:cs typeface="B Nazanin" panose="00000400000000000000" pitchFamily="2" charset="-78"/>
              </a:rPr>
              <a:t>هزارتای</a:t>
            </a:r>
            <a:r>
              <a:rPr lang="fa-IR" sz="2400" dirty="0">
                <a:cs typeface="B Nazanin" panose="00000400000000000000" pitchFamily="2" charset="-78"/>
              </a:rPr>
              <a:t> آن خودروی وارداتی است.</a:t>
            </a:r>
          </a:p>
          <a:p>
            <a:pPr marL="342900" indent="-342900" algn="just" rtl="1">
              <a:lnSpc>
                <a:spcPct val="120000"/>
              </a:lnSpc>
              <a:buFont typeface="Arial" panose="020B0604020202020204" pitchFamily="34" charset="0"/>
              <a:buChar char="•"/>
            </a:pPr>
            <a:r>
              <a:rPr lang="fa-IR" sz="2400" dirty="0">
                <a:cs typeface="B Nazanin" panose="00000400000000000000" pitchFamily="2" charset="-78"/>
              </a:rPr>
              <a:t>همچنین از زمان محدودیت واردات در سال ۹۶، حدود ۷ میلیون خودروی داخلی عرضه شده است.</a:t>
            </a:r>
          </a:p>
          <a:p>
            <a:pPr marL="342900" indent="-342900" algn="just" rtl="1">
              <a:lnSpc>
                <a:spcPct val="120000"/>
              </a:lnSpc>
              <a:buFont typeface="Arial" panose="020B0604020202020204" pitchFamily="34" charset="0"/>
              <a:buChar char="•"/>
            </a:pPr>
            <a:r>
              <a:rPr lang="fa-IR" sz="2400" dirty="0">
                <a:cs typeface="B Nazanin" panose="00000400000000000000" pitchFamily="2" charset="-78"/>
              </a:rPr>
              <a:t>جمعیت کشور هم از سال ۸۰، حدود ۲۰ میلیون افزایش یافته است.</a:t>
            </a:r>
          </a:p>
          <a:p>
            <a:pPr marL="342900" indent="-342900" algn="just" rtl="1">
              <a:lnSpc>
                <a:spcPct val="120000"/>
              </a:lnSpc>
              <a:buFont typeface="Arial" panose="020B0604020202020204" pitchFamily="34" charset="0"/>
              <a:buChar char="•"/>
            </a:pPr>
            <a:r>
              <a:rPr lang="fa-IR" sz="2400" dirty="0">
                <a:cs typeface="B Nazanin" panose="00000400000000000000" pitchFamily="2" charset="-78"/>
              </a:rPr>
              <a:t>اما یک سوال علمی: </a:t>
            </a:r>
            <a:r>
              <a:rPr lang="fa-IR" sz="2400" b="1" dirty="0">
                <a:cs typeface="B Nazanin" panose="00000400000000000000" pitchFamily="2" charset="-78"/>
              </a:rPr>
              <a:t>دلیل شیب تند و کاهش ۵۰ درصدی نسبت سوانح رانندگی کشور به </a:t>
            </a:r>
            <a:r>
              <a:rPr lang="fa-IR" sz="2400" b="1" dirty="0" err="1">
                <a:cs typeface="B Nazanin" panose="00000400000000000000" pitchFamily="2" charset="-78"/>
              </a:rPr>
              <a:t>ازای</a:t>
            </a:r>
            <a:r>
              <a:rPr lang="fa-IR" sz="2400" b="1" dirty="0">
                <a:cs typeface="B Nazanin" panose="00000400000000000000" pitchFamily="2" charset="-78"/>
              </a:rPr>
              <a:t> ۱۰۰ هزار نفر جمعیت، با وجود جهش جمعیتی طبق آمار رسمی بانک جهانی چیست؟</a:t>
            </a:r>
          </a:p>
        </p:txBody>
      </p:sp>
      <p:sp>
        <p:nvSpPr>
          <p:cNvPr id="2" name="TextBox 1">
            <a:extLst>
              <a:ext uri="{FF2B5EF4-FFF2-40B4-BE49-F238E27FC236}">
                <a16:creationId xmlns:a16="http://schemas.microsoft.com/office/drawing/2014/main" id="{CE575C4E-BC46-DA4C-B506-E66B2A7CCEFD}"/>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وضعیت روند تلفات رانندگی در ایران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CD34EE5A-2460-5A29-2AA7-439766034D8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68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8068416" y="2146854"/>
            <a:ext cx="3587336" cy="4232987"/>
          </a:xfrm>
          <a:prstGeom prst="rect">
            <a:avLst/>
          </a:prstGeom>
        </p:spPr>
      </p:pic>
      <p:sp>
        <p:nvSpPr>
          <p:cNvPr id="2" name="TextBox 1">
            <a:extLst>
              <a:ext uri="{FF2B5EF4-FFF2-40B4-BE49-F238E27FC236}">
                <a16:creationId xmlns:a16="http://schemas.microsoft.com/office/drawing/2014/main" id="{55AADA65-3B5D-B5C7-FC58-66A2F31C4F19}"/>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قیمت خودرو در ایران 40 برابر قیمت خودرو در جهان است؟</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D5186749-A69E-5610-4AC5-BE14729C5718}"/>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A9DF5AD-23C1-EBB1-2941-0B8DA3C21BD5}"/>
              </a:ext>
            </a:extLst>
          </p:cNvPr>
          <p:cNvSpPr/>
          <p:nvPr/>
        </p:nvSpPr>
        <p:spPr>
          <a:xfrm>
            <a:off x="-79838" y="2001191"/>
            <a:ext cx="7622840" cy="4524315"/>
          </a:xfrm>
          <a:prstGeom prst="rect">
            <a:avLst/>
          </a:prstGeom>
        </p:spPr>
        <p:txBody>
          <a:bodyPr wrap="square">
            <a:spAutoFit/>
          </a:bodyPr>
          <a:lstStyle/>
          <a:p>
            <a:pPr algn="just" rtl="1">
              <a:lnSpc>
                <a:spcPct val="120000"/>
              </a:lnSpc>
            </a:pPr>
            <a:r>
              <a:rPr lang="fa-IR" sz="2400" dirty="0">
                <a:cs typeface="B Nazanin" panose="00000400000000000000" pitchFamily="2" charset="-78"/>
              </a:rPr>
              <a:t>مقایسه قیمت محصولات </a:t>
            </a:r>
            <a:r>
              <a:rPr lang="fa-IR" sz="2400" dirty="0" err="1">
                <a:cs typeface="B Nazanin" panose="00000400000000000000" pitchFamily="2" charset="-78"/>
              </a:rPr>
              <a:t>شرکت‌های</a:t>
            </a:r>
            <a:r>
              <a:rPr lang="fa-IR" sz="2400" dirty="0">
                <a:cs typeface="B Nazanin" panose="00000400000000000000" pitchFamily="2" charset="-78"/>
              </a:rPr>
              <a:t> </a:t>
            </a:r>
            <a:r>
              <a:rPr lang="fa-IR" sz="2400" dirty="0" err="1">
                <a:cs typeface="B Nazanin" panose="00000400000000000000" pitchFamily="2" charset="-78"/>
              </a:rPr>
              <a:t>خودروسازی</a:t>
            </a:r>
            <a:r>
              <a:rPr lang="fa-IR" sz="2400" dirty="0">
                <a:cs typeface="B Nazanin" panose="00000400000000000000" pitchFamily="2" charset="-78"/>
              </a:rPr>
              <a:t> داخلی از جمله:</a:t>
            </a:r>
          </a:p>
          <a:p>
            <a:pPr marL="342900" indent="-342900" algn="just" rtl="1">
              <a:lnSpc>
                <a:spcPct val="120000"/>
              </a:lnSpc>
              <a:buFont typeface="Arial" panose="020B0604020202020204" pitchFamily="34" charset="0"/>
              <a:buChar char="•"/>
            </a:pPr>
            <a:r>
              <a:rPr lang="fa-IR" sz="2400" dirty="0">
                <a:cs typeface="B Nazanin" panose="00000400000000000000" pitchFamily="2" charset="-78"/>
              </a:rPr>
              <a:t>ایران خودرو</a:t>
            </a:r>
          </a:p>
          <a:p>
            <a:pPr marL="342900" indent="-342900" algn="just" rtl="1">
              <a:lnSpc>
                <a:spcPct val="120000"/>
              </a:lnSpc>
              <a:buFont typeface="Arial" panose="020B0604020202020204" pitchFamily="34" charset="0"/>
              <a:buChar char="•"/>
            </a:pPr>
            <a:r>
              <a:rPr lang="fa-IR" sz="2400" dirty="0" err="1">
                <a:cs typeface="B Nazanin" panose="00000400000000000000" pitchFamily="2" charset="-78"/>
              </a:rPr>
              <a:t>سایپا</a:t>
            </a:r>
            <a:endParaRPr lang="fa-IR" sz="2400" dirty="0">
              <a:cs typeface="B Nazanin" panose="00000400000000000000" pitchFamily="2" charset="-78"/>
            </a:endParaRPr>
          </a:p>
          <a:p>
            <a:pPr algn="just" rtl="1">
              <a:lnSpc>
                <a:spcPct val="120000"/>
              </a:lnSpc>
            </a:pPr>
            <a:r>
              <a:rPr lang="fa-IR" sz="2400" dirty="0">
                <a:cs typeface="B Nazanin" panose="00000400000000000000" pitchFamily="2" charset="-78"/>
              </a:rPr>
              <a:t>با قیمت محصولات </a:t>
            </a:r>
            <a:r>
              <a:rPr lang="fa-IR" sz="2400" dirty="0" err="1">
                <a:cs typeface="B Nazanin" panose="00000400000000000000" pitchFamily="2" charset="-78"/>
              </a:rPr>
              <a:t>شرکت‌های</a:t>
            </a:r>
            <a:r>
              <a:rPr lang="fa-IR" sz="2400" dirty="0">
                <a:cs typeface="B Nazanin" panose="00000400000000000000" pitchFamily="2" charset="-78"/>
              </a:rPr>
              <a:t> </a:t>
            </a:r>
            <a:r>
              <a:rPr lang="fa-IR" sz="2400" dirty="0" err="1">
                <a:cs typeface="B Nazanin" panose="00000400000000000000" pitchFamily="2" charset="-78"/>
              </a:rPr>
              <a:t>خودروسازی</a:t>
            </a:r>
            <a:r>
              <a:rPr lang="fa-IR" sz="2400" dirty="0">
                <a:cs typeface="B Nazanin" panose="00000400000000000000" pitchFamily="2" charset="-78"/>
              </a:rPr>
              <a:t> خارجی از جمله:</a:t>
            </a:r>
          </a:p>
          <a:p>
            <a:pPr marL="342900" indent="-342900" algn="just" rtl="1">
              <a:lnSpc>
                <a:spcPct val="120000"/>
              </a:lnSpc>
              <a:buFont typeface="Arial" panose="020B0604020202020204" pitchFamily="34" charset="0"/>
              <a:buChar char="•"/>
            </a:pPr>
            <a:r>
              <a:rPr lang="fa-IR" sz="2400" dirty="0" err="1">
                <a:cs typeface="B Nazanin" panose="00000400000000000000" pitchFamily="2" charset="-78"/>
              </a:rPr>
              <a:t>میتسوبیشی</a:t>
            </a:r>
            <a:endParaRPr lang="fa-IR" sz="2400" dirty="0">
              <a:cs typeface="B Nazanin" panose="00000400000000000000" pitchFamily="2" charset="-78"/>
            </a:endParaRPr>
          </a:p>
          <a:p>
            <a:pPr marL="342900" indent="-342900" algn="just" rtl="1">
              <a:lnSpc>
                <a:spcPct val="120000"/>
              </a:lnSpc>
              <a:buFont typeface="Arial" panose="020B0604020202020204" pitchFamily="34" charset="0"/>
              <a:buChar char="•"/>
            </a:pPr>
            <a:r>
              <a:rPr lang="fa-IR" sz="2400" dirty="0">
                <a:cs typeface="B Nazanin" panose="00000400000000000000" pitchFamily="2" charset="-78"/>
              </a:rPr>
              <a:t>نیسان</a:t>
            </a:r>
          </a:p>
          <a:p>
            <a:pPr marL="342900" indent="-342900" algn="just" rtl="1">
              <a:lnSpc>
                <a:spcPct val="120000"/>
              </a:lnSpc>
              <a:buFont typeface="Arial" panose="020B0604020202020204" pitchFamily="34" charset="0"/>
              <a:buChar char="•"/>
            </a:pPr>
            <a:r>
              <a:rPr lang="fa-IR" sz="2400" dirty="0">
                <a:cs typeface="B Nazanin" panose="00000400000000000000" pitchFamily="2" charset="-78"/>
              </a:rPr>
              <a:t>کیا</a:t>
            </a:r>
          </a:p>
          <a:p>
            <a:pPr marL="342900" indent="-342900" algn="just" rtl="1">
              <a:lnSpc>
                <a:spcPct val="120000"/>
              </a:lnSpc>
              <a:buFont typeface="Arial" panose="020B0604020202020204" pitchFamily="34" charset="0"/>
              <a:buChar char="•"/>
            </a:pPr>
            <a:r>
              <a:rPr lang="fa-IR" sz="2400" dirty="0" err="1">
                <a:cs typeface="B Nazanin" panose="00000400000000000000" pitchFamily="2" charset="-78"/>
              </a:rPr>
              <a:t>هیوندای</a:t>
            </a:r>
            <a:endParaRPr lang="fa-IR" sz="2400" dirty="0">
              <a:cs typeface="B Nazanin" panose="00000400000000000000" pitchFamily="2" charset="-78"/>
            </a:endParaRPr>
          </a:p>
          <a:p>
            <a:pPr marL="342900" indent="-342900" algn="just" rtl="1">
              <a:lnSpc>
                <a:spcPct val="120000"/>
              </a:lnSpc>
              <a:buFont typeface="Arial" panose="020B0604020202020204" pitchFamily="34" charset="0"/>
              <a:buChar char="•"/>
            </a:pPr>
            <a:r>
              <a:rPr lang="fa-IR" sz="2400" dirty="0" err="1">
                <a:cs typeface="B Nazanin" panose="00000400000000000000" pitchFamily="2" charset="-78"/>
              </a:rPr>
              <a:t>فولکس</a:t>
            </a:r>
            <a:r>
              <a:rPr lang="fa-IR" sz="2400" dirty="0">
                <a:cs typeface="B Nazanin" panose="00000400000000000000" pitchFamily="2" charset="-78"/>
              </a:rPr>
              <a:t> واگن</a:t>
            </a:r>
          </a:p>
          <a:p>
            <a:pPr marL="342900" indent="-342900" algn="just" rtl="1">
              <a:lnSpc>
                <a:spcPct val="120000"/>
              </a:lnSpc>
              <a:buFont typeface="Arial" panose="020B0604020202020204" pitchFamily="34" charset="0"/>
              <a:buChar char="•"/>
            </a:pPr>
            <a:r>
              <a:rPr lang="fa-IR" sz="2400" dirty="0">
                <a:cs typeface="B Nazanin" panose="00000400000000000000" pitchFamily="2" charset="-78"/>
              </a:rPr>
              <a:t>تویوتا</a:t>
            </a:r>
          </a:p>
        </p:txBody>
      </p:sp>
    </p:spTree>
    <p:extLst>
      <p:ext uri="{BB962C8B-B14F-4D97-AF65-F5344CB8AC3E}">
        <p14:creationId xmlns:p14="http://schemas.microsoft.com/office/powerpoint/2010/main" val="369474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EB47005-6271-3963-1C4D-28780DBF2A86}"/>
              </a:ext>
            </a:extLst>
          </p:cNvPr>
          <p:cNvGrpSpPr/>
          <p:nvPr/>
        </p:nvGrpSpPr>
        <p:grpSpPr>
          <a:xfrm>
            <a:off x="0" y="415256"/>
            <a:ext cx="12192000" cy="733462"/>
            <a:chOff x="0" y="3525689"/>
            <a:chExt cx="12192000" cy="733462"/>
          </a:xfrm>
        </p:grpSpPr>
        <p:sp>
          <p:nvSpPr>
            <p:cNvPr id="13" name="TextBox 12">
              <a:extLst>
                <a:ext uri="{FF2B5EF4-FFF2-40B4-BE49-F238E27FC236}">
                  <a16:creationId xmlns:a16="http://schemas.microsoft.com/office/drawing/2014/main" id="{23052D5C-2160-F5CE-2627-31E9E4053C47}"/>
                </a:ext>
              </a:extLst>
            </p:cNvPr>
            <p:cNvSpPr txBox="1"/>
            <p:nvPr/>
          </p:nvSpPr>
          <p:spPr>
            <a:xfrm>
              <a:off x="0" y="3525689"/>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قیمت محصولات شرکت ایران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15" name="Rectangle 14">
              <a:extLst>
                <a:ext uri="{FF2B5EF4-FFF2-40B4-BE49-F238E27FC236}">
                  <a16:creationId xmlns:a16="http://schemas.microsoft.com/office/drawing/2014/main" id="{54BC0C12-2D37-6ECA-86FF-E09455DA430F}"/>
                </a:ext>
              </a:extLst>
            </p:cNvPr>
            <p:cNvSpPr/>
            <p:nvPr/>
          </p:nvSpPr>
          <p:spPr>
            <a:xfrm>
              <a:off x="5127811" y="4165022"/>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7846" y="1398295"/>
            <a:ext cx="5119178" cy="5257800"/>
          </a:xfrm>
          <a:prstGeom prst="rect">
            <a:avLst/>
          </a:prstGeom>
        </p:spPr>
      </p:pic>
      <p:sp>
        <p:nvSpPr>
          <p:cNvPr id="5" name="Rectangle 4"/>
          <p:cNvSpPr/>
          <p:nvPr/>
        </p:nvSpPr>
        <p:spPr>
          <a:xfrm>
            <a:off x="476373" y="2417322"/>
            <a:ext cx="5745254" cy="3711785"/>
          </a:xfrm>
          <a:prstGeom prst="rect">
            <a:avLst/>
          </a:prstGeom>
        </p:spPr>
        <p:txBody>
          <a:bodyPr wrap="square">
            <a:spAutoFit/>
          </a:bodyPr>
          <a:lstStyle/>
          <a:p>
            <a:pPr algn="just" rtl="1">
              <a:lnSpc>
                <a:spcPct val="120000"/>
              </a:lnSpc>
            </a:pPr>
            <a:r>
              <a:rPr lang="fa-IR" sz="2800" dirty="0">
                <a:cs typeface="B Nazanin" panose="00000400000000000000" pitchFamily="2" charset="-78"/>
              </a:rPr>
              <a:t>لیست قیمت خودروهای شرکت ایرانخودرو نشان می‌دهد که این شرکت در سال 2023، شش خودروی رسمی خود را با قیمت کارخانه حدوداً بین 5 تا 11 هزار دلار قیمت‌گذاری کرده است. با تبدیل این قیمت به تومان، ارزان‌قیمت‌ترین خودروی شرکت، 257 میلیون تومان و گران‌قیمت‌ترین خودرو حدود 544 میلیون تومان است.</a:t>
            </a:r>
          </a:p>
        </p:txBody>
      </p:sp>
    </p:spTree>
    <p:extLst>
      <p:ext uri="{BB962C8B-B14F-4D97-AF65-F5344CB8AC3E}">
        <p14:creationId xmlns:p14="http://schemas.microsoft.com/office/powerpoint/2010/main" val="22972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64339" y="2383610"/>
            <a:ext cx="5844107" cy="3711785"/>
          </a:xfrm>
          <a:prstGeom prst="rect">
            <a:avLst/>
          </a:prstGeom>
        </p:spPr>
        <p:txBody>
          <a:bodyPr wrap="square">
            <a:spAutoFit/>
          </a:bodyPr>
          <a:lstStyle/>
          <a:p>
            <a:pPr algn="just" rtl="1">
              <a:lnSpc>
                <a:spcPct val="120000"/>
              </a:lnSpc>
            </a:pPr>
            <a:r>
              <a:rPr lang="fa-IR" sz="2800" dirty="0">
                <a:cs typeface="B Nazanin" panose="00000400000000000000" pitchFamily="2" charset="-78"/>
              </a:rPr>
              <a:t>لیست قیمت خودروهای شرکت سایپا نشان می‌دهد که این شرکت در سال 2023، سه خودروی رسمی خود را با قیمت کارخانه حدوداً بین 4 تا 8 هزار دلار قیمت‌گذاری کرده است. با تبدیل این قیمت به تومان، ارزان‌قیمت‌ترین خودروی شرکت، 201 میلیون تومان و گران‌قیمت‌ترین خودرو حدود 425 میلیون تومان است.</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0345"/>
          <a:stretch/>
        </p:blipFill>
        <p:spPr>
          <a:xfrm>
            <a:off x="6738523" y="1490233"/>
            <a:ext cx="4936948" cy="5020376"/>
          </a:xfrm>
          <a:prstGeom prst="rect">
            <a:avLst/>
          </a:prstGeom>
        </p:spPr>
      </p:pic>
      <p:sp>
        <p:nvSpPr>
          <p:cNvPr id="4" name="TextBox 3">
            <a:extLst>
              <a:ext uri="{FF2B5EF4-FFF2-40B4-BE49-F238E27FC236}">
                <a16:creationId xmlns:a16="http://schemas.microsoft.com/office/drawing/2014/main" id="{29BD1E5E-3D8C-89AA-1E0D-464C663858BA}"/>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قیمت محصولات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سایپا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8069C1CC-8156-4572-78B6-3CBBD8C40898}"/>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572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18668" y="2358889"/>
            <a:ext cx="5961497" cy="3711785"/>
          </a:xfrm>
          <a:prstGeom prst="rect">
            <a:avLst/>
          </a:prstGeom>
        </p:spPr>
        <p:txBody>
          <a:bodyPr wrap="square">
            <a:spAutoFit/>
          </a:bodyPr>
          <a:lstStyle/>
          <a:p>
            <a:pPr algn="just" rtl="1">
              <a:lnSpc>
                <a:spcPct val="120000"/>
              </a:lnSpc>
            </a:pPr>
            <a:r>
              <a:rPr lang="fa-IR" sz="2800" dirty="0">
                <a:cs typeface="B Nazanin" panose="00000400000000000000" pitchFamily="2" charset="-78"/>
              </a:rPr>
              <a:t>لیست قیمت خودروهای شرکت میتسوبیشی نشان می‌دهد که این شرکت در سال 2023، شش خودروی رسمی خود را با قیمت کارخانه حدوداً بین 16 تا 39 هزار دلار قیمت‌گذاری کرده است. با تبدیل این قیمت به تومان، ارزان‌قیمت‌ترین خودروی شرکت میتسوبیشی، 731 میلیون تومان و گران‌قیمت‌ترین خودرو حدود 1.8 میلیارد تومان است.</a:t>
            </a:r>
          </a:p>
        </p:txBody>
      </p:sp>
      <p:pic>
        <p:nvPicPr>
          <p:cNvPr id="11" name="Picture 10"/>
          <p:cNvPicPr/>
          <p:nvPr/>
        </p:nvPicPr>
        <p:blipFill rotWithShape="1">
          <a:blip r:embed="rId3" cstate="print">
            <a:extLst>
              <a:ext uri="{28A0092B-C50C-407E-A947-70E740481C1C}">
                <a14:useLocalDpi xmlns:a14="http://schemas.microsoft.com/office/drawing/2010/main" val="0"/>
              </a:ext>
            </a:extLst>
          </a:blip>
          <a:srcRect b="19807"/>
          <a:stretch/>
        </p:blipFill>
        <p:spPr bwMode="auto">
          <a:xfrm>
            <a:off x="7399589" y="1376837"/>
            <a:ext cx="4252833" cy="5148050"/>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4104E5DB-9DF0-7CDA-A3A9-CD34B4768C9B}"/>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قیمت محصولات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میتسوبیشی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34F60A2E-62B4-1BCB-A306-65625F93AE38}"/>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004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45549" y="2373360"/>
            <a:ext cx="5776146" cy="3711785"/>
          </a:xfrm>
          <a:prstGeom prst="rect">
            <a:avLst/>
          </a:prstGeom>
        </p:spPr>
        <p:txBody>
          <a:bodyPr wrap="square">
            <a:spAutoFit/>
          </a:bodyPr>
          <a:lstStyle/>
          <a:p>
            <a:pPr algn="just" rtl="1">
              <a:lnSpc>
                <a:spcPct val="120000"/>
              </a:lnSpc>
            </a:pPr>
            <a:r>
              <a:rPr lang="fa-IR" sz="2800" dirty="0">
                <a:cs typeface="B Nazanin" panose="00000400000000000000" pitchFamily="2" charset="-78"/>
              </a:rPr>
              <a:t>لیست قیمت خودروهای شرکت نیسان نشان می‌دهد که این شرکت در سال 2023، پنج خودروی رسمی خود را با قیمت کارخانه حدوداً بین 15 تا 38 هزار دلار قیمت‌گذاری کرده است. با تبدیل این قیمت به تومان، ارزان‌قیمت‌ترین خودروی شرکت نیسان، 707 میلیون تومان و گران‌قیمت‌ترین خودرو حدود 1.7میلیارد تومان است.</a:t>
            </a:r>
          </a:p>
        </p:txBody>
      </p:sp>
      <p:pic>
        <p:nvPicPr>
          <p:cNvPr id="11" name="Picture 10"/>
          <p:cNvPicPr/>
          <p:nvPr/>
        </p:nvPicPr>
        <p:blipFill>
          <a:blip r:embed="rId3" cstate="print">
            <a:extLst>
              <a:ext uri="{28A0092B-C50C-407E-A947-70E740481C1C}">
                <a14:useLocalDpi xmlns:a14="http://schemas.microsoft.com/office/drawing/2010/main" val="0"/>
              </a:ext>
            </a:extLst>
          </a:blip>
          <a:stretch>
            <a:fillRect/>
          </a:stretch>
        </p:blipFill>
        <p:spPr>
          <a:xfrm>
            <a:off x="7251329" y="1360495"/>
            <a:ext cx="4275800" cy="5184215"/>
          </a:xfrm>
          <a:prstGeom prst="rect">
            <a:avLst/>
          </a:prstGeom>
        </p:spPr>
      </p:pic>
      <p:sp>
        <p:nvSpPr>
          <p:cNvPr id="2" name="TextBox 1">
            <a:extLst>
              <a:ext uri="{FF2B5EF4-FFF2-40B4-BE49-F238E27FC236}">
                <a16:creationId xmlns:a16="http://schemas.microsoft.com/office/drawing/2014/main" id="{ACEC18A0-B393-A818-A8BA-0B76E866FFF7}"/>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قیمت محصولات شرکت نیسان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A9B4C01B-239B-10FF-B4C1-8ED1D20C3CC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10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58288" y="2404250"/>
            <a:ext cx="6096000" cy="3711785"/>
          </a:xfrm>
          <a:prstGeom prst="rect">
            <a:avLst/>
          </a:prstGeom>
        </p:spPr>
        <p:txBody>
          <a:bodyPr wrap="square">
            <a:spAutoFit/>
          </a:bodyPr>
          <a:lstStyle/>
          <a:p>
            <a:pPr algn="just" rtl="1">
              <a:lnSpc>
                <a:spcPct val="120000"/>
              </a:lnSpc>
            </a:pPr>
            <a:r>
              <a:rPr lang="fa-IR" sz="2800" dirty="0">
                <a:cs typeface="B Nazanin" panose="00000400000000000000" pitchFamily="2" charset="-78"/>
              </a:rPr>
              <a:t>لیست قیمت خودروهای شرکت کیا نشان می‌دهد که این شرکت در سال 2023، نوزده خودروی رسمی خود را با قیمت کارخانه حدوداً بین 17 تا 50 هزار دلار قیمت‌گذاری کرده است. با تبدیل این قیمت به تومان، ارزان‌قیمت‌ترین خودروی شرکت کیا، 765 میلیون تومان و گران‌قیمت‌ترین خودرو حدود 2.2 میلیارد تومان است.</a:t>
            </a:r>
          </a:p>
        </p:txBody>
      </p:sp>
      <p:pic>
        <p:nvPicPr>
          <p:cNvPr id="11" name="Picture 10"/>
          <p:cNvPicPr/>
          <p:nvPr/>
        </p:nvPicPr>
        <p:blipFill rotWithShape="1">
          <a:blip r:embed="rId3" cstate="print">
            <a:extLst>
              <a:ext uri="{28A0092B-C50C-407E-A947-70E740481C1C}">
                <a14:useLocalDpi xmlns:a14="http://schemas.microsoft.com/office/drawing/2010/main" val="0"/>
              </a:ext>
            </a:extLst>
          </a:blip>
          <a:srcRect b="18122"/>
          <a:stretch/>
        </p:blipFill>
        <p:spPr bwMode="auto">
          <a:xfrm>
            <a:off x="7645048" y="1360495"/>
            <a:ext cx="3931918" cy="520310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5F067DB8-E258-1704-FAE3-70481E752130}"/>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قیمت محصولات شرکت کیا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087ABE6B-47BB-7656-6A10-CDEF3F101642}"/>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812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76822" y="2404250"/>
            <a:ext cx="6096000" cy="3711785"/>
          </a:xfrm>
          <a:prstGeom prst="rect">
            <a:avLst/>
          </a:prstGeom>
        </p:spPr>
        <p:txBody>
          <a:bodyPr wrap="square">
            <a:spAutoFit/>
          </a:bodyPr>
          <a:lstStyle/>
          <a:p>
            <a:pPr algn="just" rtl="1">
              <a:lnSpc>
                <a:spcPct val="120000"/>
              </a:lnSpc>
            </a:pPr>
            <a:r>
              <a:rPr lang="fa-IR" sz="2800" dirty="0">
                <a:cs typeface="B Nazanin" panose="00000400000000000000" pitchFamily="2" charset="-78"/>
              </a:rPr>
              <a:t>لیست قیمت خودروهای شرکت هیوندای نشان می‌دهد که این شرکت در سال 2023، نوزده خودروی رسمی خود را با قیمت کارخانه حدوداً بین 25 تا 71 هزار دلار قیمت‌گذاری کرده است. با تبدیل این قیمت به تومان، ارزان‌قیمت‌ترین خودروی این شرکت، 1.1 میلیارد تومان و گران‌قیمت‌ترین خودرو حدود 3.1 میلیارد تومان است.</a:t>
            </a:r>
          </a:p>
        </p:txBody>
      </p:sp>
      <p:pic>
        <p:nvPicPr>
          <p:cNvPr id="11" name="Picture 10"/>
          <p:cNvPicPr/>
          <p:nvPr/>
        </p:nvPicPr>
        <p:blipFill rotWithShape="1">
          <a:blip r:embed="rId3" cstate="print">
            <a:extLst>
              <a:ext uri="{28A0092B-C50C-407E-A947-70E740481C1C}">
                <a14:useLocalDpi xmlns:a14="http://schemas.microsoft.com/office/drawing/2010/main" val="0"/>
              </a:ext>
            </a:extLst>
          </a:blip>
          <a:srcRect t="1587" b="14074"/>
          <a:stretch/>
        </p:blipFill>
        <p:spPr bwMode="auto">
          <a:xfrm>
            <a:off x="7803292" y="1360495"/>
            <a:ext cx="3543159" cy="5054823"/>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5C8EC0BC-9C03-43A1-A328-37DDEF0F8FD7}"/>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قیمت محصولات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هیوندای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77F75F03-7A4A-C188-3D81-1029D443993C}"/>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26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83001" y="2414293"/>
            <a:ext cx="5831751" cy="3711785"/>
          </a:xfrm>
          <a:prstGeom prst="rect">
            <a:avLst/>
          </a:prstGeom>
        </p:spPr>
        <p:txBody>
          <a:bodyPr wrap="square">
            <a:spAutoFit/>
          </a:bodyPr>
          <a:lstStyle/>
          <a:p>
            <a:pPr algn="just" rtl="1">
              <a:lnSpc>
                <a:spcPct val="120000"/>
              </a:lnSpc>
            </a:pPr>
            <a:r>
              <a:rPr lang="fa-IR" sz="2800" dirty="0">
                <a:cs typeface="B Nazanin" panose="00000400000000000000" pitchFamily="2" charset="-78"/>
              </a:rPr>
              <a:t>لیست قیمت خودروهای شرکت فولکس واگن نشان می‌دهد که این شرکت در سال 2023، ده خودروی رسمی خود را با قیمت کارخانه حدوداً بین 20 تا 43 هزار دلار قیمت‌گذاری کرده است. با تبدیل این قیمت به تومان، ارزان‌قیمت‌ترین خودروی این شرکت، 900 میلیون تومان و گران‌قیمت‌ترین خودرو حدود 1.9 میلیارد تومان است.</a:t>
            </a:r>
          </a:p>
        </p:txBody>
      </p:sp>
      <p:pic>
        <p:nvPicPr>
          <p:cNvPr id="11" name="Picture 10"/>
          <p:cNvPicPr/>
          <p:nvPr/>
        </p:nvPicPr>
        <p:blipFill rotWithShape="1">
          <a:blip r:embed="rId3" cstate="print">
            <a:extLst>
              <a:ext uri="{28A0092B-C50C-407E-A947-70E740481C1C}">
                <a14:useLocalDpi xmlns:a14="http://schemas.microsoft.com/office/drawing/2010/main" val="0"/>
              </a:ext>
            </a:extLst>
          </a:blip>
          <a:srcRect b="29073"/>
          <a:stretch/>
        </p:blipFill>
        <p:spPr bwMode="auto">
          <a:xfrm>
            <a:off x="7159320" y="1465389"/>
            <a:ext cx="4564979" cy="5101586"/>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A094DAE4-34F5-ED8D-4096-7D38EE53EB9C}"/>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قیمت محصولات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فولکس</a:t>
            </a:r>
            <a:r>
              <a:rPr lang="fa-IR" sz="3200" b="1" dirty="0">
                <a:solidFill>
                  <a:schemeClr val="accent2">
                    <a:lumMod val="75000"/>
                  </a:schemeClr>
                </a:solidFill>
                <a:latin typeface="A Gandom" panose="020B0603030804020204" pitchFamily="34" charset="0"/>
                <a:cs typeface="B Traffic" panose="00000400000000000000" pitchFamily="2" charset="-78"/>
              </a:rPr>
              <a:t> واگن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EF238EEF-CCE4-DB1C-D6C3-08E06428A8CE}"/>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852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18668" y="2404250"/>
            <a:ext cx="6096000" cy="3711785"/>
          </a:xfrm>
          <a:prstGeom prst="rect">
            <a:avLst/>
          </a:prstGeom>
        </p:spPr>
        <p:txBody>
          <a:bodyPr wrap="square">
            <a:spAutoFit/>
          </a:bodyPr>
          <a:lstStyle/>
          <a:p>
            <a:pPr algn="just" rtl="1">
              <a:lnSpc>
                <a:spcPct val="120000"/>
              </a:lnSpc>
            </a:pPr>
            <a:r>
              <a:rPr lang="fa-IR" sz="2800" dirty="0">
                <a:cs typeface="B Nazanin" panose="00000400000000000000" pitchFamily="2" charset="-78"/>
              </a:rPr>
              <a:t>لیست قیمت خودروهای شرکت تویوتا نشان می‌دهد که این شرکت در سال 2023، ده خودروی رسمی خود را با قیمت کارخانه حدوداً بین 21 تا 58 هزار دلار قیمت‌گذاری کرده است. با تبدیل این قیمت به تومان، ارزان‌قیمت‌ترین خودروی این شرکت، 950 میلیون تومان و گران‌قیمت‌ترین خودرو حدود 2.6 میلیارد تومان است.</a:t>
            </a:r>
          </a:p>
        </p:txBody>
      </p:sp>
      <p:pic>
        <p:nvPicPr>
          <p:cNvPr id="16" name="Picture 15"/>
          <p:cNvPicPr/>
          <p:nvPr/>
        </p:nvPicPr>
        <p:blipFill>
          <a:blip r:embed="rId3" cstate="print">
            <a:extLst>
              <a:ext uri="{28A0092B-C50C-407E-A947-70E740481C1C}">
                <a14:useLocalDpi xmlns:a14="http://schemas.microsoft.com/office/drawing/2010/main" val="0"/>
              </a:ext>
            </a:extLst>
          </a:blip>
          <a:stretch>
            <a:fillRect/>
          </a:stretch>
        </p:blipFill>
        <p:spPr>
          <a:xfrm>
            <a:off x="7444946" y="1307494"/>
            <a:ext cx="4226011" cy="5351856"/>
          </a:xfrm>
          <a:prstGeom prst="rect">
            <a:avLst/>
          </a:prstGeom>
        </p:spPr>
      </p:pic>
      <p:sp>
        <p:nvSpPr>
          <p:cNvPr id="2" name="TextBox 1">
            <a:extLst>
              <a:ext uri="{FF2B5EF4-FFF2-40B4-BE49-F238E27FC236}">
                <a16:creationId xmlns:a16="http://schemas.microsoft.com/office/drawing/2014/main" id="{312D193C-F845-1FB7-20F1-624948E10E34}"/>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قیمت محصولات شرکت تویوتا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A27995BA-02C0-3127-5B9B-B4E2A2BC70B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782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p:nvPr/>
        </p:nvPicPr>
        <p:blipFill rotWithShape="1">
          <a:blip r:embed="rId3" cstate="print">
            <a:extLst>
              <a:ext uri="{28A0092B-C50C-407E-A947-70E740481C1C}">
                <a14:useLocalDpi xmlns:a14="http://schemas.microsoft.com/office/drawing/2010/main" val="0"/>
              </a:ext>
            </a:extLst>
          </a:blip>
          <a:srcRect l="6431" r="4421"/>
          <a:stretch/>
        </p:blipFill>
        <p:spPr bwMode="auto">
          <a:xfrm>
            <a:off x="7141533" y="1581665"/>
            <a:ext cx="4734290" cy="4764174"/>
          </a:xfrm>
          <a:prstGeom prst="rect">
            <a:avLst/>
          </a:prstGeom>
          <a:ln>
            <a:noFill/>
          </a:ln>
          <a:extLst>
            <a:ext uri="{53640926-AAD7-44D8-BBD7-CCE9431645EC}">
              <a14:shadowObscured xmlns:a14="http://schemas.microsoft.com/office/drawing/2010/main"/>
            </a:ext>
          </a:extLst>
        </p:spPr>
      </p:pic>
      <p:pic>
        <p:nvPicPr>
          <p:cNvPr id="17" name="Picture 16"/>
          <p:cNvPicPr/>
          <p:nvPr/>
        </p:nvPicPr>
        <p:blipFill>
          <a:blip r:embed="rId4" cstate="print">
            <a:extLst>
              <a:ext uri="{28A0092B-C50C-407E-A947-70E740481C1C}">
                <a14:useLocalDpi xmlns:a14="http://schemas.microsoft.com/office/drawing/2010/main" val="0"/>
              </a:ext>
            </a:extLst>
          </a:blip>
          <a:stretch>
            <a:fillRect/>
          </a:stretch>
        </p:blipFill>
        <p:spPr>
          <a:xfrm>
            <a:off x="4159845" y="1446745"/>
            <a:ext cx="2577465" cy="1445895"/>
          </a:xfrm>
          <a:prstGeom prst="rect">
            <a:avLst/>
          </a:prstGeom>
          <a:effectLst>
            <a:softEdge rad="31750"/>
          </a:effectLst>
        </p:spPr>
      </p:pic>
      <p:pic>
        <p:nvPicPr>
          <p:cNvPr id="18" name="Picture 17"/>
          <p:cNvPicPr/>
          <p:nvPr/>
        </p:nvPicPr>
        <p:blipFill rotWithShape="1">
          <a:blip r:embed="rId5" cstate="print">
            <a:extLst>
              <a:ext uri="{28A0092B-C50C-407E-A947-70E740481C1C}">
                <a14:useLocalDpi xmlns:a14="http://schemas.microsoft.com/office/drawing/2010/main" val="0"/>
              </a:ext>
            </a:extLst>
          </a:blip>
          <a:srcRect t="10880"/>
          <a:stretch/>
        </p:blipFill>
        <p:spPr bwMode="auto">
          <a:xfrm>
            <a:off x="4093170" y="3236372"/>
            <a:ext cx="2644140" cy="1268730"/>
          </a:xfrm>
          <a:prstGeom prst="rect">
            <a:avLst/>
          </a:prstGeom>
          <a:ln>
            <a:noFill/>
          </a:ln>
          <a:extLst>
            <a:ext uri="{53640926-AAD7-44D8-BBD7-CCE9431645EC}">
              <a14:shadowObscured xmlns:a14="http://schemas.microsoft.com/office/drawing/2010/main"/>
            </a:ext>
          </a:extLst>
        </p:spPr>
      </p:pic>
      <p:pic>
        <p:nvPicPr>
          <p:cNvPr id="19" name="Picture 18"/>
          <p:cNvPicPr/>
          <p:nvPr/>
        </p:nvPicPr>
        <p:blipFill rotWithShape="1">
          <a:blip r:embed="rId6" cstate="print">
            <a:extLst>
              <a:ext uri="{28A0092B-C50C-407E-A947-70E740481C1C}">
                <a14:useLocalDpi xmlns:a14="http://schemas.microsoft.com/office/drawing/2010/main" val="0"/>
              </a:ext>
            </a:extLst>
          </a:blip>
          <a:srcRect t="8751"/>
          <a:stretch/>
        </p:blipFill>
        <p:spPr bwMode="auto">
          <a:xfrm>
            <a:off x="4129047" y="4848834"/>
            <a:ext cx="2639060" cy="1590040"/>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7" cstate="print">
            <a:extLst>
              <a:ext uri="{28A0092B-C50C-407E-A947-70E740481C1C}">
                <a14:useLocalDpi xmlns:a14="http://schemas.microsoft.com/office/drawing/2010/main" val="0"/>
              </a:ext>
            </a:extLst>
          </a:blip>
          <a:srcRect t="9612" b="5464"/>
          <a:stretch/>
        </p:blipFill>
        <p:spPr bwMode="auto">
          <a:xfrm>
            <a:off x="1053062" y="2133289"/>
            <a:ext cx="2702560" cy="1514475"/>
          </a:xfrm>
          <a:prstGeom prst="rect">
            <a:avLst/>
          </a:prstGeom>
          <a:ln>
            <a:noFill/>
          </a:ln>
          <a:extLst>
            <a:ext uri="{53640926-AAD7-44D8-BBD7-CCE9431645EC}">
              <a14:shadowObscured xmlns:a14="http://schemas.microsoft.com/office/drawing/2010/main"/>
            </a:ext>
          </a:extLst>
        </p:spPr>
      </p:pic>
      <p:pic>
        <p:nvPicPr>
          <p:cNvPr id="21" name="Picture 20"/>
          <p:cNvPicPr/>
          <p:nvPr/>
        </p:nvPicPr>
        <p:blipFill rotWithShape="1">
          <a:blip r:embed="rId8" cstate="print">
            <a:extLst>
              <a:ext uri="{28A0092B-C50C-407E-A947-70E740481C1C}">
                <a14:useLocalDpi xmlns:a14="http://schemas.microsoft.com/office/drawing/2010/main" val="0"/>
              </a:ext>
            </a:extLst>
          </a:blip>
          <a:srcRect t="10270"/>
          <a:stretch/>
        </p:blipFill>
        <p:spPr bwMode="auto">
          <a:xfrm>
            <a:off x="1053062" y="4221156"/>
            <a:ext cx="2702560" cy="1414780"/>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04337F92-6E55-B438-B3A6-9E741E5E76EA}"/>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لیست </a:t>
            </a:r>
            <a:r>
              <a:rPr lang="fa-IR" sz="3200" b="1" dirty="0" err="1">
                <a:solidFill>
                  <a:schemeClr val="accent2">
                    <a:lumMod val="75000"/>
                  </a:schemeClr>
                </a:solidFill>
                <a:latin typeface="A Gandom" panose="020B0603030804020204" pitchFamily="34" charset="0"/>
                <a:cs typeface="B Traffic" panose="00000400000000000000" pitchFamily="2" charset="-78"/>
              </a:rPr>
              <a:t>قیمت‌های</a:t>
            </a:r>
            <a:r>
              <a:rPr lang="fa-IR" sz="3200" b="1" dirty="0">
                <a:solidFill>
                  <a:schemeClr val="accent2">
                    <a:lumMod val="75000"/>
                  </a:schemeClr>
                </a:solidFill>
                <a:latin typeface="A Gandom" panose="020B0603030804020204" pitchFamily="34" charset="0"/>
                <a:cs typeface="B Traffic" panose="00000400000000000000" pitchFamily="2" charset="-78"/>
              </a:rPr>
              <a:t> خودروهای ارزان قیمت خارجی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D45B4475-0560-5989-99D5-30A26A2BAC3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619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056068" y="1500619"/>
            <a:ext cx="10293323" cy="5041380"/>
          </a:xfrm>
          <a:prstGeom prst="rect">
            <a:avLst/>
          </a:prstGeom>
        </p:spPr>
        <p:txBody>
          <a:bodyPr wrap="square">
            <a:spAutoFit/>
          </a:bodyPr>
          <a:lstStyle>
            <a:defPPr>
              <a:defRPr lang="en-US"/>
            </a:defPPr>
            <a:lvl1pPr algn="just" rtl="1">
              <a:lnSpc>
                <a:spcPct val="120000"/>
              </a:lnSpc>
              <a:defRPr sz="2800">
                <a:cs typeface="B Nazanin" panose="00000400000000000000" pitchFamily="2" charset="-78"/>
              </a:defRPr>
            </a:lvl1pPr>
          </a:lstStyle>
          <a:p>
            <a:r>
              <a:rPr lang="fa-IR" b="1" dirty="0"/>
              <a:t>شناسایی درست مساله:</a:t>
            </a:r>
          </a:p>
          <a:p>
            <a:endParaRPr lang="fa-IR" sz="2400" dirty="0"/>
          </a:p>
          <a:p>
            <a:pPr marL="457200" indent="-457200">
              <a:buFont typeface="Arial" panose="020B0604020202020204" pitchFamily="34" charset="0"/>
              <a:buChar char="•"/>
            </a:pPr>
            <a:r>
              <a:rPr lang="fa-IR" sz="2400" dirty="0"/>
              <a:t>با مطالعه بر قیمت خودروهای </a:t>
            </a:r>
            <a:r>
              <a:rPr lang="fa-IR" sz="2400" dirty="0" err="1"/>
              <a:t>باکیفیت</a:t>
            </a:r>
            <a:r>
              <a:rPr lang="fa-IR" sz="2400" dirty="0"/>
              <a:t> </a:t>
            </a:r>
            <a:r>
              <a:rPr lang="fa-IR" sz="2400" dirty="0" err="1"/>
              <a:t>شرکت‌های</a:t>
            </a:r>
            <a:r>
              <a:rPr lang="fa-IR" sz="2400" dirty="0"/>
              <a:t> معتبر خارجی </a:t>
            </a:r>
            <a:r>
              <a:rPr lang="fa-IR" sz="2400" dirty="0" err="1"/>
              <a:t>درمی‌یابیم</a:t>
            </a:r>
            <a:r>
              <a:rPr lang="fa-IR" sz="2400" dirty="0"/>
              <a:t> که واردات محصولات این </a:t>
            </a:r>
            <a:r>
              <a:rPr lang="fa-IR" sz="2400" dirty="0" err="1"/>
              <a:t>شرکت‌ها</a:t>
            </a:r>
            <a:r>
              <a:rPr lang="fa-IR" sz="2400" dirty="0"/>
              <a:t> متناسب با قدرت خرید </a:t>
            </a:r>
            <a:r>
              <a:rPr lang="fa-IR" sz="2400" dirty="0" err="1"/>
              <a:t>دهک‌های</a:t>
            </a:r>
            <a:r>
              <a:rPr lang="fa-IR" sz="2400" dirty="0"/>
              <a:t> بالای درآمدی کشور هستند و </a:t>
            </a:r>
            <a:r>
              <a:rPr lang="fa-IR" sz="2400" b="1" dirty="0"/>
              <a:t>هیچ تناسبی با قدرت خرید 85 درصد تقاضای اصلی خودروی کشور ندارند.</a:t>
            </a:r>
          </a:p>
          <a:p>
            <a:pPr marL="457200" indent="-457200">
              <a:buFont typeface="Arial" panose="020B0604020202020204" pitchFamily="34" charset="0"/>
              <a:buChar char="•"/>
            </a:pPr>
            <a:endParaRPr lang="fa-IR" sz="2400" dirty="0"/>
          </a:p>
          <a:p>
            <a:pPr marL="457200" indent="-457200">
              <a:buFont typeface="Arial" panose="020B0604020202020204" pitchFamily="34" charset="0"/>
              <a:buChar char="•"/>
            </a:pPr>
            <a:r>
              <a:rPr lang="fa-IR" sz="2400" dirty="0"/>
              <a:t>واردات این محصولات در حجم بالا، </a:t>
            </a:r>
            <a:r>
              <a:rPr lang="fa-IR" sz="2400" b="1" dirty="0"/>
              <a:t>ارزبری بسیار بالایی داشته </a:t>
            </a:r>
            <a:r>
              <a:rPr lang="fa-IR" sz="2400" dirty="0"/>
              <a:t>و موجب تشدید فشار قیمتی ارز </a:t>
            </a:r>
            <a:r>
              <a:rPr lang="fa-IR" sz="2400" b="1" dirty="0"/>
              <a:t>و در نتیجه افزایش تورم و ضربه به معیشت عموم مردم </a:t>
            </a:r>
            <a:r>
              <a:rPr lang="fa-IR" sz="2400" b="1" dirty="0" err="1"/>
              <a:t>می‌گردد</a:t>
            </a:r>
            <a:r>
              <a:rPr lang="fa-IR" sz="2400" b="1" dirty="0"/>
              <a:t>.</a:t>
            </a:r>
          </a:p>
          <a:p>
            <a:pPr marL="457200" indent="-457200">
              <a:buFont typeface="Arial" panose="020B0604020202020204" pitchFamily="34" charset="0"/>
              <a:buChar char="•"/>
            </a:pPr>
            <a:endParaRPr lang="fa-IR" sz="2400" dirty="0"/>
          </a:p>
          <a:p>
            <a:pPr marL="457200" indent="-457200">
              <a:buFont typeface="Arial" panose="020B0604020202020204" pitchFamily="34" charset="0"/>
              <a:buChar char="•"/>
            </a:pPr>
            <a:r>
              <a:rPr lang="fa-IR" sz="2400" b="1" dirty="0"/>
              <a:t>واردات خودروی صفر در شرایط فعلی یعنی با گران کردن زندگی عمومی مردم، رفاه بیشتری را به ثروتمندان کشور هدیه کنیم.</a:t>
            </a:r>
          </a:p>
        </p:txBody>
      </p:sp>
      <p:sp>
        <p:nvSpPr>
          <p:cNvPr id="2" name="TextBox 1">
            <a:extLst>
              <a:ext uri="{FF2B5EF4-FFF2-40B4-BE49-F238E27FC236}">
                <a16:creationId xmlns:a16="http://schemas.microsoft.com/office/drawing/2014/main" id="{27129685-AC7F-1BF5-62FD-7FC110D06E5A}"/>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شناسایی درست مسئله واردات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5242A9B1-6E2F-A5B0-BF5A-DB42977A1DB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403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p:nvPr/>
        </p:nvPicPr>
        <p:blipFill rotWithShape="1">
          <a:blip r:embed="rId3">
            <a:extLst>
              <a:ext uri="{28A0092B-C50C-407E-A947-70E740481C1C}">
                <a14:useLocalDpi xmlns:a14="http://schemas.microsoft.com/office/drawing/2010/main" val="0"/>
              </a:ext>
            </a:extLst>
          </a:blip>
          <a:srcRect t="-1127" b="-693"/>
          <a:stretch/>
        </p:blipFill>
        <p:spPr bwMode="auto">
          <a:xfrm>
            <a:off x="7842215" y="2024051"/>
            <a:ext cx="3845011" cy="4005079"/>
          </a:xfrm>
          <a:prstGeom prst="rect">
            <a:avLst/>
          </a:prstGeom>
          <a:effectLst>
            <a:softEdge rad="31750"/>
          </a:effectLst>
          <a:extLst>
            <a:ext uri="{53640926-AAD7-44D8-BBD7-CCE9431645EC}">
              <a14:shadowObscured xmlns:a14="http://schemas.microsoft.com/office/drawing/2010/main"/>
            </a:ext>
          </a:extLst>
        </p:spPr>
      </p:pic>
      <p:sp>
        <p:nvSpPr>
          <p:cNvPr id="2" name="Rectangle 1">
            <a:extLst>
              <a:ext uri="{FF2B5EF4-FFF2-40B4-BE49-F238E27FC236}">
                <a16:creationId xmlns:a16="http://schemas.microsoft.com/office/drawing/2014/main" id="{0B8ACEEB-B630-239C-E0AF-E2B22D807E86}"/>
              </a:ext>
            </a:extLst>
          </p:cNvPr>
          <p:cNvSpPr/>
          <p:nvPr/>
        </p:nvSpPr>
        <p:spPr>
          <a:xfrm>
            <a:off x="708660" y="2272400"/>
            <a:ext cx="6834342" cy="3711785"/>
          </a:xfrm>
          <a:prstGeom prst="rect">
            <a:avLst/>
          </a:prstGeom>
        </p:spPr>
        <p:txBody>
          <a:bodyPr wrap="square">
            <a:spAutoFit/>
          </a:bodyPr>
          <a:lstStyle/>
          <a:p>
            <a:pPr marL="342900" indent="-342900" algn="just" rtl="1">
              <a:lnSpc>
                <a:spcPct val="120000"/>
              </a:lnSpc>
              <a:buFont typeface="Arial" panose="020B0604020202020204" pitchFamily="34" charset="0"/>
              <a:buChar char="•"/>
            </a:pPr>
            <a:r>
              <a:rPr lang="fa-IR" sz="2800" dirty="0">
                <a:cs typeface="B Nazanin" panose="00000400000000000000" pitchFamily="2" charset="-78"/>
              </a:rPr>
              <a:t>آیا قیمت خودرو در دبی </a:t>
            </a:r>
            <a:r>
              <a:rPr lang="fa-IR" sz="2800" dirty="0" err="1">
                <a:cs typeface="B Nazanin" panose="00000400000000000000" pitchFamily="2" charset="-78"/>
              </a:rPr>
              <a:t>ارزان‌تر</a:t>
            </a:r>
            <a:r>
              <a:rPr lang="fa-IR" sz="2800" dirty="0">
                <a:cs typeface="B Nazanin" panose="00000400000000000000" pitchFamily="2" charset="-78"/>
              </a:rPr>
              <a:t> از ایران است؟</a:t>
            </a:r>
          </a:p>
          <a:p>
            <a:pPr marL="342900" indent="-342900" algn="just" rtl="1">
              <a:lnSpc>
                <a:spcPct val="120000"/>
              </a:lnSpc>
              <a:buFont typeface="Arial" panose="020B0604020202020204" pitchFamily="34" charset="0"/>
              <a:buChar char="•"/>
            </a:pPr>
            <a:r>
              <a:rPr lang="fa-IR" sz="2800" dirty="0">
                <a:cs typeface="B Nazanin" panose="00000400000000000000" pitchFamily="2" charset="-78"/>
              </a:rPr>
              <a:t>آیا خودروهای دست دوم خارجی </a:t>
            </a:r>
            <a:r>
              <a:rPr lang="fa-IR" sz="2800" dirty="0" err="1">
                <a:cs typeface="B Nazanin" panose="00000400000000000000" pitchFamily="2" charset="-78"/>
              </a:rPr>
              <a:t>ارزان‌تر</a:t>
            </a:r>
            <a:r>
              <a:rPr lang="fa-IR" sz="2800" dirty="0">
                <a:cs typeface="B Nazanin" panose="00000400000000000000" pitchFamily="2" charset="-78"/>
              </a:rPr>
              <a:t> از </a:t>
            </a:r>
            <a:r>
              <a:rPr lang="fa-IR" sz="2800" dirty="0" err="1">
                <a:cs typeface="B Nazanin" panose="00000400000000000000" pitchFamily="2" charset="-78"/>
              </a:rPr>
              <a:t>خودورهای</a:t>
            </a:r>
            <a:r>
              <a:rPr lang="fa-IR" sz="2800" dirty="0">
                <a:cs typeface="B Nazanin" panose="00000400000000000000" pitchFamily="2" charset="-78"/>
              </a:rPr>
              <a:t> داخلی هستند؟</a:t>
            </a:r>
          </a:p>
          <a:p>
            <a:pPr marL="342900" indent="-342900" algn="just" rtl="1">
              <a:lnSpc>
                <a:spcPct val="120000"/>
              </a:lnSpc>
              <a:buFont typeface="Arial" panose="020B0604020202020204" pitchFamily="34" charset="0"/>
              <a:buChar char="•"/>
            </a:pPr>
            <a:r>
              <a:rPr lang="fa-IR" sz="2800" dirty="0">
                <a:cs typeface="B Nazanin" panose="00000400000000000000" pitchFamily="2" charset="-78"/>
              </a:rPr>
              <a:t>آیا با واردات خودروهای دست دوم خارجی </a:t>
            </a:r>
            <a:r>
              <a:rPr lang="fa-IR" sz="2800" dirty="0" err="1">
                <a:cs typeface="B Nazanin" panose="00000400000000000000" pitchFamily="2" charset="-78"/>
              </a:rPr>
              <a:t>می‌توانیم</a:t>
            </a:r>
            <a:r>
              <a:rPr lang="fa-IR" sz="2800" dirty="0">
                <a:cs typeface="B Nazanin" panose="00000400000000000000" pitchFamily="2" charset="-78"/>
              </a:rPr>
              <a:t> بازار خودرو کشورمان را مدیریت کنیم؟</a:t>
            </a:r>
          </a:p>
          <a:p>
            <a:pPr marL="342900" indent="-342900" algn="just" rtl="1">
              <a:lnSpc>
                <a:spcPct val="120000"/>
              </a:lnSpc>
              <a:buFont typeface="Arial" panose="020B0604020202020204" pitchFamily="34" charset="0"/>
              <a:buChar char="•"/>
            </a:pPr>
            <a:r>
              <a:rPr lang="fa-IR" sz="2800" dirty="0">
                <a:cs typeface="B Nazanin" panose="00000400000000000000" pitchFamily="2" charset="-78"/>
              </a:rPr>
              <a:t>آیا با واردات خودروهای دست دوم خارجی </a:t>
            </a:r>
            <a:r>
              <a:rPr lang="fa-IR" sz="2800" dirty="0" err="1">
                <a:cs typeface="B Nazanin" panose="00000400000000000000" pitchFamily="2" charset="-78"/>
              </a:rPr>
              <a:t>می‌توانیم</a:t>
            </a:r>
            <a:r>
              <a:rPr lang="fa-IR" sz="2800" dirty="0">
                <a:cs typeface="B Nazanin" panose="00000400000000000000" pitchFamily="2" charset="-78"/>
              </a:rPr>
              <a:t> به خودروهای </a:t>
            </a:r>
            <a:r>
              <a:rPr lang="fa-IR" sz="2800" dirty="0" err="1">
                <a:cs typeface="B Nazanin" panose="00000400000000000000" pitchFamily="2" charset="-78"/>
              </a:rPr>
              <a:t>باکیفیت</a:t>
            </a:r>
            <a:r>
              <a:rPr lang="fa-IR" sz="2800" dirty="0">
                <a:cs typeface="B Nazanin" panose="00000400000000000000" pitchFamily="2" charset="-78"/>
              </a:rPr>
              <a:t> دست پیدا کنیم؟</a:t>
            </a:r>
          </a:p>
        </p:txBody>
      </p:sp>
      <p:sp>
        <p:nvSpPr>
          <p:cNvPr id="4" name="TextBox 3">
            <a:extLst>
              <a:ext uri="{FF2B5EF4-FFF2-40B4-BE49-F238E27FC236}">
                <a16:creationId xmlns:a16="http://schemas.microsoft.com/office/drawing/2014/main" id="{DCE820D8-6510-ABFA-4551-2B3A03B400B7}"/>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خودروهای دست دوم خارجی </a:t>
            </a:r>
            <a:r>
              <a:rPr lang="fa-IR" sz="2800" b="1" dirty="0" err="1">
                <a:solidFill>
                  <a:schemeClr val="accent2">
                    <a:lumMod val="75000"/>
                  </a:schemeClr>
                </a:solidFill>
                <a:latin typeface="A Gandom" panose="020B0603030804020204" pitchFamily="34" charset="0"/>
                <a:cs typeface="B Traffic" panose="00000400000000000000" pitchFamily="2" charset="-78"/>
              </a:rPr>
              <a:t>ارزان‌تر</a:t>
            </a:r>
            <a:r>
              <a:rPr lang="fa-IR" sz="2800" b="1" dirty="0">
                <a:solidFill>
                  <a:schemeClr val="accent2">
                    <a:lumMod val="75000"/>
                  </a:schemeClr>
                </a:solidFill>
                <a:latin typeface="A Gandom" panose="020B0603030804020204" pitchFamily="34" charset="0"/>
                <a:cs typeface="B Traffic" panose="00000400000000000000" pitchFamily="2" charset="-78"/>
              </a:rPr>
              <a:t> از خودروهای داخلی است؟</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3E81C028-202C-9FEB-F3AA-E1F24AB3030E}"/>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754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632301" y="2369485"/>
            <a:ext cx="11529141" cy="3945869"/>
            <a:chOff x="990472" y="1465389"/>
            <a:chExt cx="10672419" cy="3010986"/>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 r="-2626" b="82635"/>
            <a:stretch/>
          </p:blipFill>
          <p:spPr>
            <a:xfrm>
              <a:off x="1165411" y="1465389"/>
              <a:ext cx="10322543" cy="891445"/>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1" t="57797" r="-6105"/>
            <a:stretch/>
          </p:blipFill>
          <p:spPr>
            <a:xfrm>
              <a:off x="990472" y="2309825"/>
              <a:ext cx="10672419" cy="2166550"/>
            </a:xfrm>
            <a:prstGeom prst="rect">
              <a:avLst/>
            </a:prstGeom>
          </p:spPr>
        </p:pic>
      </p:grpSp>
      <p:sp>
        <p:nvSpPr>
          <p:cNvPr id="5" name="TextBox 4">
            <a:extLst>
              <a:ext uri="{FF2B5EF4-FFF2-40B4-BE49-F238E27FC236}">
                <a16:creationId xmlns:a16="http://schemas.microsoft.com/office/drawing/2014/main" id="{5DB62815-6645-FC73-2FF2-4589D51D6091}"/>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وضعیت </a:t>
            </a:r>
            <a:r>
              <a:rPr lang="fa-IR" sz="3200" b="1" dirty="0" err="1">
                <a:solidFill>
                  <a:schemeClr val="accent2">
                    <a:lumMod val="75000"/>
                  </a:schemeClr>
                </a:solidFill>
                <a:latin typeface="A Gandom" panose="020B0603030804020204" pitchFamily="34" charset="0"/>
                <a:cs typeface="B Traffic" panose="00000400000000000000" pitchFamily="2" charset="-78"/>
              </a:rPr>
              <a:t>آگهی‌های</a:t>
            </a:r>
            <a:r>
              <a:rPr lang="fa-IR" sz="3200" b="1" dirty="0">
                <a:solidFill>
                  <a:schemeClr val="accent2">
                    <a:lumMod val="75000"/>
                  </a:schemeClr>
                </a:solidFill>
                <a:latin typeface="A Gandom" panose="020B0603030804020204" pitchFamily="34" charset="0"/>
                <a:cs typeface="B Traffic" panose="00000400000000000000" pitchFamily="2" charset="-78"/>
              </a:rPr>
              <a:t> خودروهای دست دوم در دبی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48B9BF6F-AC52-4FDB-426A-3E5BE0CAFA73}"/>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334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37804" y="830782"/>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6627" y="1850543"/>
            <a:ext cx="3418745" cy="4669489"/>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9813" y="1850542"/>
            <a:ext cx="3418744" cy="4669489"/>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301" y="1850541"/>
            <a:ext cx="3455746" cy="4669490"/>
          </a:xfrm>
          <a:prstGeom prst="rect">
            <a:avLst/>
          </a:prstGeom>
        </p:spPr>
      </p:pic>
      <p:sp>
        <p:nvSpPr>
          <p:cNvPr id="2" name="TextBox 1">
            <a:extLst>
              <a:ext uri="{FF2B5EF4-FFF2-40B4-BE49-F238E27FC236}">
                <a16:creationId xmlns:a16="http://schemas.microsoft.com/office/drawing/2014/main" id="{A98482F0-4BDB-E202-58FF-D00344525A80}"/>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وضعیت </a:t>
            </a:r>
            <a:r>
              <a:rPr lang="fa-IR" sz="2800" b="1" dirty="0" err="1">
                <a:solidFill>
                  <a:schemeClr val="accent2">
                    <a:lumMod val="75000"/>
                  </a:schemeClr>
                </a:solidFill>
                <a:latin typeface="A Gandom" panose="020B0603030804020204" pitchFamily="34" charset="0"/>
                <a:cs typeface="B Traffic" panose="00000400000000000000" pitchFamily="2" charset="-78"/>
              </a:rPr>
              <a:t>آگهی‌های</a:t>
            </a:r>
            <a:r>
              <a:rPr lang="fa-IR" sz="2800" b="1" dirty="0">
                <a:solidFill>
                  <a:schemeClr val="accent2">
                    <a:lumMod val="75000"/>
                  </a:schemeClr>
                </a:solidFill>
                <a:latin typeface="A Gandom" panose="020B0603030804020204" pitchFamily="34" charset="0"/>
                <a:cs typeface="B Traffic" panose="00000400000000000000" pitchFamily="2" charset="-78"/>
              </a:rPr>
              <a:t> خودروهای دست دوم در کویت، عمان و عراق</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4B8284F8-A7C8-376F-023A-712EA637C07C}"/>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953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563"/>
          <a:stretch/>
        </p:blipFill>
        <p:spPr>
          <a:xfrm>
            <a:off x="2434281" y="4211582"/>
            <a:ext cx="7203180" cy="226441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1805" y="1570175"/>
            <a:ext cx="7065656" cy="2563221"/>
          </a:xfrm>
          <a:prstGeom prst="rect">
            <a:avLst/>
          </a:prstGeom>
        </p:spPr>
      </p:pic>
      <p:sp>
        <p:nvSpPr>
          <p:cNvPr id="7" name="TextBox 6">
            <a:extLst>
              <a:ext uri="{FF2B5EF4-FFF2-40B4-BE49-F238E27FC236}">
                <a16:creationId xmlns:a16="http://schemas.microsoft.com/office/drawing/2014/main" id="{6AC8F5E6-C83D-3590-D7B5-2AAFC0BE164C}"/>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وضعیت </a:t>
            </a:r>
            <a:r>
              <a:rPr lang="fa-IR" sz="3200" b="1" dirty="0" err="1">
                <a:solidFill>
                  <a:schemeClr val="accent2">
                    <a:lumMod val="75000"/>
                  </a:schemeClr>
                </a:solidFill>
                <a:latin typeface="A Gandom" panose="020B0603030804020204" pitchFamily="34" charset="0"/>
                <a:cs typeface="B Traffic" panose="00000400000000000000" pitchFamily="2" charset="-78"/>
              </a:rPr>
              <a:t>آگهی‌های</a:t>
            </a:r>
            <a:r>
              <a:rPr lang="fa-IR" sz="3200" b="1" dirty="0">
                <a:solidFill>
                  <a:schemeClr val="accent2">
                    <a:lumMod val="75000"/>
                  </a:schemeClr>
                </a:solidFill>
                <a:latin typeface="A Gandom" panose="020B0603030804020204" pitchFamily="34" charset="0"/>
                <a:cs typeface="B Traffic" panose="00000400000000000000" pitchFamily="2" charset="-78"/>
              </a:rPr>
              <a:t> خودروهای دست دوم در تهران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8" name="Rectangle 7">
            <a:extLst>
              <a:ext uri="{FF2B5EF4-FFF2-40B4-BE49-F238E27FC236}">
                <a16:creationId xmlns:a16="http://schemas.microsoft.com/office/drawing/2014/main" id="{3E73A4D2-6DBA-CB11-82F4-C699791D9029}"/>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5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NAT SZ ROAD1-15956700386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7089" y="2258270"/>
            <a:ext cx="5143500" cy="385762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845549" y="2082705"/>
            <a:ext cx="5539057" cy="4228850"/>
          </a:xfrm>
          <a:prstGeom prst="rect">
            <a:avLst/>
          </a:prstGeom>
        </p:spPr>
        <p:txBody>
          <a:bodyPr wrap="square">
            <a:spAutoFit/>
          </a:bodyPr>
          <a:lstStyle/>
          <a:p>
            <a:pPr algn="just" rtl="1">
              <a:lnSpc>
                <a:spcPct val="120000"/>
              </a:lnSpc>
            </a:pPr>
            <a:r>
              <a:rPr lang="fa-IR" sz="2800" dirty="0">
                <a:cs typeface="B Nazanin" panose="00000400000000000000" pitchFamily="2" charset="-78"/>
              </a:rPr>
              <a:t>تعداد وسایل نقلیه ثبت شده در دبی در مقایسه با 1.4 میلیون دستگاه در سال 2015 و 740000 دستگاه در سال 2006 در سال جاری به 1.83 میلیون دستگاه افزایش یافته است.</a:t>
            </a:r>
          </a:p>
          <a:p>
            <a:pPr algn="just" rtl="1">
              <a:lnSpc>
                <a:spcPct val="120000"/>
              </a:lnSpc>
            </a:pPr>
            <a:endParaRPr lang="fa-IR" sz="2800" dirty="0">
              <a:cs typeface="B Nazanin" panose="00000400000000000000" pitchFamily="2" charset="-78"/>
            </a:endParaRPr>
          </a:p>
          <a:p>
            <a:pPr algn="just" rtl="1">
              <a:lnSpc>
                <a:spcPct val="120000"/>
              </a:lnSpc>
            </a:pPr>
            <a:r>
              <a:rPr lang="fa-IR" sz="2800" dirty="0">
                <a:cs typeface="B Nazanin" panose="00000400000000000000" pitchFamily="2" charset="-78"/>
              </a:rPr>
              <a:t>همچنین تعداد </a:t>
            </a:r>
            <a:r>
              <a:rPr lang="fa-IR" sz="2800" dirty="0" err="1">
                <a:cs typeface="B Nazanin" panose="00000400000000000000" pitchFamily="2" charset="-78"/>
              </a:rPr>
              <a:t>گواهینامه‌های</a:t>
            </a:r>
            <a:r>
              <a:rPr lang="fa-IR" sz="2800" dirty="0">
                <a:cs typeface="B Nazanin" panose="00000400000000000000" pitchFamily="2" charset="-78"/>
              </a:rPr>
              <a:t> رانندگی در سال جاری به 2.5 میلیون گواهینامه افزایش یافته است.</a:t>
            </a:r>
          </a:p>
        </p:txBody>
      </p:sp>
      <p:sp>
        <p:nvSpPr>
          <p:cNvPr id="2" name="TextBox 1">
            <a:extLst>
              <a:ext uri="{FF2B5EF4-FFF2-40B4-BE49-F238E27FC236}">
                <a16:creationId xmlns:a16="http://schemas.microsoft.com/office/drawing/2014/main" id="{198EFA94-DF43-2EC0-CAE5-6346989EB63A}"/>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وضعیت بازار خودرو در دبی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73843FA9-A074-2888-4A48-AF5702E928D0}"/>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104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p:nvPr/>
        </p:nvPicPr>
        <p:blipFill rotWithShape="1">
          <a:blip r:embed="rId3">
            <a:extLst>
              <a:ext uri="{28A0092B-C50C-407E-A947-70E740481C1C}">
                <a14:useLocalDpi xmlns:a14="http://schemas.microsoft.com/office/drawing/2010/main" val="0"/>
              </a:ext>
            </a:extLst>
          </a:blip>
          <a:srcRect t="-1127" b="-693"/>
          <a:stretch/>
        </p:blipFill>
        <p:spPr bwMode="auto">
          <a:xfrm>
            <a:off x="7865075" y="1928101"/>
            <a:ext cx="3845011" cy="4005079"/>
          </a:xfrm>
          <a:prstGeom prst="rect">
            <a:avLst/>
          </a:prstGeom>
          <a:effectLst>
            <a:softEdge rad="31750"/>
          </a:effectLst>
          <a:extLst>
            <a:ext uri="{53640926-AAD7-44D8-BBD7-CCE9431645EC}">
              <a14:shadowObscured xmlns:a14="http://schemas.microsoft.com/office/drawing/2010/main"/>
            </a:ext>
          </a:extLst>
        </p:spPr>
      </p:pic>
      <p:pic>
        <p:nvPicPr>
          <p:cNvPr id="17" name="Picture 16"/>
          <p:cNvPicPr/>
          <p:nvPr/>
        </p:nvPicPr>
        <p:blipFill rotWithShape="1">
          <a:blip r:embed="rId4" cstate="print">
            <a:extLst>
              <a:ext uri="{28A0092B-C50C-407E-A947-70E740481C1C}">
                <a14:useLocalDpi xmlns:a14="http://schemas.microsoft.com/office/drawing/2010/main" val="0"/>
              </a:ext>
            </a:extLst>
          </a:blip>
          <a:srcRect l="1366" t="8532" r="21195" b="10022"/>
          <a:stretch/>
        </p:blipFill>
        <p:spPr bwMode="auto">
          <a:xfrm>
            <a:off x="1956636" y="1597624"/>
            <a:ext cx="4224655" cy="1412875"/>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5">
            <a:extLst>
              <a:ext uri="{28A0092B-C50C-407E-A947-70E740481C1C}">
                <a14:useLocalDpi xmlns:a14="http://schemas.microsoft.com/office/drawing/2010/main" val="0"/>
              </a:ext>
            </a:extLst>
          </a:blip>
          <a:srcRect t="7941" r="10164" b="7341"/>
          <a:stretch/>
        </p:blipFill>
        <p:spPr bwMode="auto">
          <a:xfrm>
            <a:off x="1956636" y="3174039"/>
            <a:ext cx="4765675" cy="1513205"/>
          </a:xfrm>
          <a:prstGeom prst="rect">
            <a:avLst/>
          </a:prstGeom>
          <a:ln>
            <a:noFill/>
          </a:ln>
          <a:extLst>
            <a:ext uri="{53640926-AAD7-44D8-BBD7-CCE9431645EC}">
              <a14:shadowObscured xmlns:a14="http://schemas.microsoft.com/office/drawing/2010/main"/>
            </a:ext>
          </a:extLst>
        </p:spPr>
      </p:pic>
      <p:pic>
        <p:nvPicPr>
          <p:cNvPr id="19" name="Picture 18"/>
          <p:cNvPicPr/>
          <p:nvPr/>
        </p:nvPicPr>
        <p:blipFill rotWithShape="1">
          <a:blip r:embed="rId6" cstate="print">
            <a:extLst>
              <a:ext uri="{28A0092B-C50C-407E-A947-70E740481C1C}">
                <a14:useLocalDpi xmlns:a14="http://schemas.microsoft.com/office/drawing/2010/main" val="0"/>
              </a:ext>
            </a:extLst>
          </a:blip>
          <a:srcRect t="7421" r="10178" b="11133"/>
          <a:stretch/>
        </p:blipFill>
        <p:spPr>
          <a:xfrm>
            <a:off x="1956636" y="4846138"/>
            <a:ext cx="4889007" cy="1717372"/>
          </a:xfrm>
          <a:prstGeom prst="rect">
            <a:avLst/>
          </a:prstGeom>
        </p:spPr>
      </p:pic>
      <p:sp>
        <p:nvSpPr>
          <p:cNvPr id="2" name="TextBox 1">
            <a:extLst>
              <a:ext uri="{FF2B5EF4-FFF2-40B4-BE49-F238E27FC236}">
                <a16:creationId xmlns:a16="http://schemas.microsoft.com/office/drawing/2014/main" id="{B003C979-3450-CF3A-4972-F57FD51EFC46}"/>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آیا قیمت خودرو در دبی 100 میلیون تومان است؟</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B3205767-A239-6F4D-EFE5-ED6A28691129}"/>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438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p:nvPr/>
        </p:nvPicPr>
        <p:blipFill rotWithShape="1">
          <a:blip r:embed="rId3" cstate="print">
            <a:extLst>
              <a:ext uri="{28A0092B-C50C-407E-A947-70E740481C1C}">
                <a14:useLocalDpi xmlns:a14="http://schemas.microsoft.com/office/drawing/2010/main" val="0"/>
              </a:ext>
            </a:extLst>
          </a:blip>
          <a:srcRect b="-2166"/>
          <a:stretch/>
        </p:blipFill>
        <p:spPr bwMode="auto">
          <a:xfrm>
            <a:off x="8827828" y="5048250"/>
            <a:ext cx="3270250" cy="1809750"/>
          </a:xfrm>
          <a:prstGeom prst="rect">
            <a:avLst/>
          </a:prstGeom>
          <a:effectLst>
            <a:softEdge rad="31750"/>
          </a:effectLst>
          <a:extLst>
            <a:ext uri="{53640926-AAD7-44D8-BBD7-CCE9431645EC}">
              <a14:shadowObscured xmlns:a14="http://schemas.microsoft.com/office/drawing/2010/main"/>
            </a:ext>
          </a:extLst>
        </p:spPr>
      </p:pic>
      <p:pic>
        <p:nvPicPr>
          <p:cNvPr id="21" name="Picture 20"/>
          <p:cNvPicPr/>
          <p:nvPr/>
        </p:nvPicPr>
        <p:blipFill>
          <a:blip r:embed="rId4">
            <a:extLst>
              <a:ext uri="{28A0092B-C50C-407E-A947-70E740481C1C}">
                <a14:useLocalDpi xmlns:a14="http://schemas.microsoft.com/office/drawing/2010/main" val="0"/>
              </a:ext>
            </a:extLst>
          </a:blip>
          <a:stretch>
            <a:fillRect/>
          </a:stretch>
        </p:blipFill>
        <p:spPr>
          <a:xfrm>
            <a:off x="8827828" y="3190954"/>
            <a:ext cx="3288665" cy="1847850"/>
          </a:xfrm>
          <a:prstGeom prst="rect">
            <a:avLst/>
          </a:prstGeom>
          <a:effectLst>
            <a:softEdge rad="31750"/>
          </a:effectLst>
        </p:spPr>
      </p:pic>
      <p:pic>
        <p:nvPicPr>
          <p:cNvPr id="22" name="Picture 21"/>
          <p:cNvPicPr/>
          <p:nvPr/>
        </p:nvPicPr>
        <p:blipFill rotWithShape="1">
          <a:blip r:embed="rId5">
            <a:extLst>
              <a:ext uri="{28A0092B-C50C-407E-A947-70E740481C1C}">
                <a14:useLocalDpi xmlns:a14="http://schemas.microsoft.com/office/drawing/2010/main" val="0"/>
              </a:ext>
            </a:extLst>
          </a:blip>
          <a:srcRect t="-1310" b="-3496"/>
          <a:stretch/>
        </p:blipFill>
        <p:spPr bwMode="auto">
          <a:xfrm>
            <a:off x="8825288" y="947365"/>
            <a:ext cx="3272790" cy="2286000"/>
          </a:xfrm>
          <a:prstGeom prst="rect">
            <a:avLst/>
          </a:prstGeom>
          <a:effectLst>
            <a:softEdge rad="31750"/>
          </a:effectLst>
          <a:extLst>
            <a:ext uri="{53640926-AAD7-44D8-BBD7-CCE9431645EC}">
              <a14:shadowObscured xmlns:a14="http://schemas.microsoft.com/office/drawing/2010/main"/>
            </a:ext>
          </a:extLst>
        </p:spPr>
      </p:pic>
      <p:sp>
        <p:nvSpPr>
          <p:cNvPr id="23" name="Rectangle 22"/>
          <p:cNvSpPr/>
          <p:nvPr/>
        </p:nvSpPr>
        <p:spPr>
          <a:xfrm>
            <a:off x="632301" y="1821158"/>
            <a:ext cx="7933552" cy="5410712"/>
          </a:xfrm>
          <a:prstGeom prst="rect">
            <a:avLst/>
          </a:prstGeom>
        </p:spPr>
        <p:txBody>
          <a:bodyPr wrap="square">
            <a:spAutoFit/>
          </a:bodyPr>
          <a:lstStyle/>
          <a:p>
            <a:pPr algn="just" rtl="1">
              <a:lnSpc>
                <a:spcPct val="120000"/>
              </a:lnSpc>
            </a:pPr>
            <a:r>
              <a:rPr lang="fa-IR" sz="2400" dirty="0">
                <a:cs typeface="B Nazanin" panose="00000400000000000000" pitchFamily="2" charset="-78"/>
              </a:rPr>
              <a:t>مردم برای ایجاد حرفه و کسب‌و‌کار خود به دبی می‌آیند؛ اما به دلیل بحران مالی، افراد کمی هستند که به اوج رسیده‌اند. سپس بقیه مردم با شغل خود و مشکلات پیش‌آمده دست‌وپنجه نرم می‌کنند و گاهی حتی پس از خرید ماشین رویایی خود، قادر به پرداخت مابقی پول نیستند.</a:t>
            </a:r>
          </a:p>
          <a:p>
            <a:pPr algn="just" rtl="1">
              <a:lnSpc>
                <a:spcPct val="120000"/>
              </a:lnSpc>
            </a:pPr>
            <a:r>
              <a:rPr lang="fa-IR" sz="2400" dirty="0">
                <a:cs typeface="B Nazanin" panose="00000400000000000000" pitchFamily="2" charset="-78"/>
              </a:rPr>
              <a:t>بنابراین برای فرار از زندان، ماشین را رها کرده و از شهر فرار می‌کنند. </a:t>
            </a:r>
          </a:p>
          <a:p>
            <a:pPr algn="just" rtl="1">
              <a:lnSpc>
                <a:spcPct val="120000"/>
              </a:lnSpc>
            </a:pPr>
            <a:r>
              <a:rPr lang="fa-IR" sz="2400" dirty="0">
                <a:cs typeface="B Nazanin" panose="00000400000000000000" pitchFamily="2" charset="-78"/>
              </a:rPr>
              <a:t>خارجی‌هایی هم هستند که شغل پردرآمدی پیدا می‌کنند و شروع به خرید وسایل گوناگون لوکس زیادی می‌کنند که گاهی اوقات شامل یک سوپر اسپورت نیز می‌شود؛ اما بحران مالی برای آنها به مبارزه‌ای تبدیل می‌شود تا از پس هزینه‌های زندگی برآیند. </a:t>
            </a:r>
          </a:p>
          <a:p>
            <a:pPr algn="just" rtl="1">
              <a:lnSpc>
                <a:spcPct val="120000"/>
              </a:lnSpc>
            </a:pPr>
            <a:r>
              <a:rPr lang="fa-IR" sz="2400" dirty="0">
                <a:cs typeface="B Nazanin" panose="00000400000000000000" pitchFamily="2" charset="-78"/>
              </a:rPr>
              <a:t>بنابراین بسیاری از خودروهای انحصاری مانند بی‌ام‌و، فراری و لامبورگینی با ورشکستگی توسط صاحبانشان رها شدند.</a:t>
            </a:r>
          </a:p>
          <a:p>
            <a:pPr algn="just" rtl="1">
              <a:lnSpc>
                <a:spcPct val="120000"/>
              </a:lnSpc>
            </a:pPr>
            <a:endParaRPr lang="fa-IR" sz="2400" dirty="0">
              <a:cs typeface="B Nazanin" panose="00000400000000000000" pitchFamily="2" charset="-78"/>
            </a:endParaRPr>
          </a:p>
        </p:txBody>
      </p:sp>
      <p:sp>
        <p:nvSpPr>
          <p:cNvPr id="2" name="TextBox 1">
            <a:extLst>
              <a:ext uri="{FF2B5EF4-FFF2-40B4-BE49-F238E27FC236}">
                <a16:creationId xmlns:a16="http://schemas.microsoft.com/office/drawing/2014/main" id="{9EF9FDDA-8586-8ECD-D45A-4AE5E7E6A135}"/>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چرا خودرو در دبی </a:t>
            </a:r>
            <a:r>
              <a:rPr lang="fa-IR" sz="3200" b="1" dirty="0" err="1">
                <a:solidFill>
                  <a:schemeClr val="accent2">
                    <a:lumMod val="75000"/>
                  </a:schemeClr>
                </a:solidFill>
                <a:latin typeface="A Gandom" panose="020B0603030804020204" pitchFamily="34" charset="0"/>
                <a:cs typeface="B Traffic" panose="00000400000000000000" pitchFamily="2" charset="-78"/>
              </a:rPr>
              <a:t>ارزان‌تر</a:t>
            </a:r>
            <a:r>
              <a:rPr lang="fa-IR" sz="3200" b="1" dirty="0">
                <a:solidFill>
                  <a:schemeClr val="accent2">
                    <a:lumMod val="75000"/>
                  </a:schemeClr>
                </a:solidFill>
                <a:latin typeface="A Gandom" panose="020B0603030804020204" pitchFamily="34" charset="0"/>
                <a:cs typeface="B Traffic" panose="00000400000000000000" pitchFamily="2" charset="-78"/>
              </a:rPr>
              <a:t> است؟</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3AB935CE-549D-3AB3-05FC-574E1FF73AA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177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p:nvPr/>
        </p:nvPicPr>
        <p:blipFill rotWithShape="1">
          <a:blip r:embed="rId3" cstate="print">
            <a:extLst>
              <a:ext uri="{28A0092B-C50C-407E-A947-70E740481C1C}">
                <a14:useLocalDpi xmlns:a14="http://schemas.microsoft.com/office/drawing/2010/main" val="0"/>
              </a:ext>
            </a:extLst>
          </a:blip>
          <a:srcRect b="-2166"/>
          <a:stretch/>
        </p:blipFill>
        <p:spPr bwMode="auto">
          <a:xfrm>
            <a:off x="8827828" y="5048250"/>
            <a:ext cx="3270250" cy="1809750"/>
          </a:xfrm>
          <a:prstGeom prst="rect">
            <a:avLst/>
          </a:prstGeom>
          <a:effectLst>
            <a:softEdge rad="31750"/>
          </a:effectLst>
          <a:extLst>
            <a:ext uri="{53640926-AAD7-44D8-BBD7-CCE9431645EC}">
              <a14:shadowObscured xmlns:a14="http://schemas.microsoft.com/office/drawing/2010/main"/>
            </a:ext>
          </a:extLst>
        </p:spPr>
      </p:pic>
      <p:pic>
        <p:nvPicPr>
          <p:cNvPr id="21" name="Picture 20"/>
          <p:cNvPicPr/>
          <p:nvPr/>
        </p:nvPicPr>
        <p:blipFill>
          <a:blip r:embed="rId4">
            <a:extLst>
              <a:ext uri="{28A0092B-C50C-407E-A947-70E740481C1C}">
                <a14:useLocalDpi xmlns:a14="http://schemas.microsoft.com/office/drawing/2010/main" val="0"/>
              </a:ext>
            </a:extLst>
          </a:blip>
          <a:stretch>
            <a:fillRect/>
          </a:stretch>
        </p:blipFill>
        <p:spPr>
          <a:xfrm>
            <a:off x="8827828" y="3190954"/>
            <a:ext cx="3288665" cy="1847850"/>
          </a:xfrm>
          <a:prstGeom prst="rect">
            <a:avLst/>
          </a:prstGeom>
          <a:effectLst>
            <a:softEdge rad="31750"/>
          </a:effectLst>
        </p:spPr>
      </p:pic>
      <p:pic>
        <p:nvPicPr>
          <p:cNvPr id="22" name="Picture 21"/>
          <p:cNvPicPr/>
          <p:nvPr/>
        </p:nvPicPr>
        <p:blipFill rotWithShape="1">
          <a:blip r:embed="rId5">
            <a:extLst>
              <a:ext uri="{28A0092B-C50C-407E-A947-70E740481C1C}">
                <a14:useLocalDpi xmlns:a14="http://schemas.microsoft.com/office/drawing/2010/main" val="0"/>
              </a:ext>
            </a:extLst>
          </a:blip>
          <a:srcRect t="-1310" b="-3496"/>
          <a:stretch/>
        </p:blipFill>
        <p:spPr bwMode="auto">
          <a:xfrm>
            <a:off x="8825288" y="947365"/>
            <a:ext cx="3272790" cy="2286000"/>
          </a:xfrm>
          <a:prstGeom prst="rect">
            <a:avLst/>
          </a:prstGeom>
          <a:effectLst>
            <a:softEdge rad="31750"/>
          </a:effectLst>
          <a:extLst>
            <a:ext uri="{53640926-AAD7-44D8-BBD7-CCE9431645EC}">
              <a14:shadowObscured xmlns:a14="http://schemas.microsoft.com/office/drawing/2010/main"/>
            </a:ext>
          </a:extLst>
        </p:spPr>
      </p:pic>
      <p:sp>
        <p:nvSpPr>
          <p:cNvPr id="23" name="Rectangle 22"/>
          <p:cNvSpPr/>
          <p:nvPr/>
        </p:nvSpPr>
        <p:spPr>
          <a:xfrm>
            <a:off x="533447" y="2145717"/>
            <a:ext cx="7945910" cy="4228850"/>
          </a:xfrm>
          <a:prstGeom prst="rect">
            <a:avLst/>
          </a:prstGeom>
        </p:spPr>
        <p:txBody>
          <a:bodyPr wrap="square">
            <a:spAutoFit/>
          </a:bodyPr>
          <a:lstStyle/>
          <a:p>
            <a:pPr algn="just" rtl="1">
              <a:lnSpc>
                <a:spcPct val="120000"/>
              </a:lnSpc>
            </a:pPr>
            <a:r>
              <a:rPr lang="fa-IR" sz="2800" dirty="0">
                <a:cs typeface="B Nazanin" panose="00000400000000000000" pitchFamily="2" charset="-78"/>
              </a:rPr>
              <a:t>در دبی دسترسی به وام، بسیار آسان بوده و تأمین مالی از طریق وام به‌صورت فراوان صورت می‌پذیرد. مردم، عموماً درآمد کافی برای خرید خودروهای لوکس نداشته و برای خرید این سوپرخودروها از بانک وام می‌گیرند. همچنین طبق قانون وام بانکی در کشور امارات متحده عربی، تا زمان بازپرداخت کامل وام، خودرو یا منزل مسکونی به مالکیت فرد در نمی‌آید و زمانی که نمی‌توانند وام خودروهای خود را پرداخت کنند مجبور می‌شوند ماشین و زندگی خود را رها کرده و از دبی فرار کنند؛ زیرا مقرون </a:t>
            </a:r>
            <a:r>
              <a:rPr lang="fa-IR" sz="2800" dirty="0" err="1">
                <a:cs typeface="B Nazanin" panose="00000400000000000000" pitchFamily="2" charset="-78"/>
              </a:rPr>
              <a:t>به‌صرفه‌تر</a:t>
            </a:r>
            <a:r>
              <a:rPr lang="fa-IR" sz="2800" dirty="0">
                <a:cs typeface="B Nazanin" panose="00000400000000000000" pitchFamily="2" charset="-78"/>
              </a:rPr>
              <a:t> است. </a:t>
            </a:r>
          </a:p>
        </p:txBody>
      </p:sp>
      <p:sp>
        <p:nvSpPr>
          <p:cNvPr id="2" name="TextBox 1">
            <a:extLst>
              <a:ext uri="{FF2B5EF4-FFF2-40B4-BE49-F238E27FC236}">
                <a16:creationId xmlns:a16="http://schemas.microsoft.com/office/drawing/2014/main" id="{10576BEA-FF9E-9E21-4E85-53FD0AD3C32F}"/>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چرا خودرو در دبی </a:t>
            </a:r>
            <a:r>
              <a:rPr lang="fa-IR" sz="3200" b="1" dirty="0" err="1">
                <a:solidFill>
                  <a:schemeClr val="accent2">
                    <a:lumMod val="75000"/>
                  </a:schemeClr>
                </a:solidFill>
                <a:latin typeface="A Gandom" panose="020B0603030804020204" pitchFamily="34" charset="0"/>
                <a:cs typeface="B Traffic" panose="00000400000000000000" pitchFamily="2" charset="-78"/>
              </a:rPr>
              <a:t>ارزان‌تر</a:t>
            </a:r>
            <a:r>
              <a:rPr lang="fa-IR" sz="3200" b="1" dirty="0">
                <a:solidFill>
                  <a:schemeClr val="accent2">
                    <a:lumMod val="75000"/>
                  </a:schemeClr>
                </a:solidFill>
                <a:latin typeface="A Gandom" panose="020B0603030804020204" pitchFamily="34" charset="0"/>
                <a:cs typeface="B Traffic" panose="00000400000000000000" pitchFamily="2" charset="-78"/>
              </a:rPr>
              <a:t> است؟</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21BA862E-4E1D-6646-A676-5DAC28744410}"/>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19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2BFF227-5765-7336-18F6-D8D026A41176}"/>
              </a:ext>
            </a:extLst>
          </p:cNvPr>
          <p:cNvGrpSpPr/>
          <p:nvPr/>
        </p:nvGrpSpPr>
        <p:grpSpPr>
          <a:xfrm>
            <a:off x="3682606" y="1756414"/>
            <a:ext cx="4826787" cy="4903640"/>
            <a:chOff x="2955925" y="-236832"/>
            <a:chExt cx="5900738" cy="5994694"/>
          </a:xfrm>
        </p:grpSpPr>
        <p:sp>
          <p:nvSpPr>
            <p:cNvPr id="5" name="Freeform 7">
              <a:extLst>
                <a:ext uri="{FF2B5EF4-FFF2-40B4-BE49-F238E27FC236}">
                  <a16:creationId xmlns:a16="http://schemas.microsoft.com/office/drawing/2014/main" id="{02D19280-6BBC-2165-8A37-A5410E7DF45A}"/>
                </a:ext>
              </a:extLst>
            </p:cNvPr>
            <p:cNvSpPr>
              <a:spLocks/>
            </p:cNvSpPr>
            <p:nvPr/>
          </p:nvSpPr>
          <p:spPr bwMode="auto">
            <a:xfrm>
              <a:off x="3744913" y="1539875"/>
              <a:ext cx="1497013" cy="1476375"/>
            </a:xfrm>
            <a:custGeom>
              <a:avLst/>
              <a:gdLst>
                <a:gd name="T0" fmla="*/ 454 w 943"/>
                <a:gd name="T1" fmla="*/ 0 h 930"/>
                <a:gd name="T2" fmla="*/ 943 w 943"/>
                <a:gd name="T3" fmla="*/ 606 h 930"/>
                <a:gd name="T4" fmla="*/ 901 w 943"/>
                <a:gd name="T5" fmla="*/ 644 h 930"/>
                <a:gd name="T6" fmla="*/ 862 w 943"/>
                <a:gd name="T7" fmla="*/ 685 h 930"/>
                <a:gd name="T8" fmla="*/ 829 w 943"/>
                <a:gd name="T9" fmla="*/ 728 h 930"/>
                <a:gd name="T10" fmla="*/ 799 w 943"/>
                <a:gd name="T11" fmla="*/ 776 h 930"/>
                <a:gd name="T12" fmla="*/ 773 w 943"/>
                <a:gd name="T13" fmla="*/ 825 h 930"/>
                <a:gd name="T14" fmla="*/ 752 w 943"/>
                <a:gd name="T15" fmla="*/ 876 h 930"/>
                <a:gd name="T16" fmla="*/ 735 w 943"/>
                <a:gd name="T17" fmla="*/ 930 h 930"/>
                <a:gd name="T18" fmla="*/ 0 w 943"/>
                <a:gd name="T19" fmla="*/ 702 h 930"/>
                <a:gd name="T20" fmla="*/ 24 w 943"/>
                <a:gd name="T21" fmla="*/ 622 h 930"/>
                <a:gd name="T22" fmla="*/ 54 w 943"/>
                <a:gd name="T23" fmla="*/ 542 h 930"/>
                <a:gd name="T24" fmla="*/ 88 w 943"/>
                <a:gd name="T25" fmla="*/ 465 h 930"/>
                <a:gd name="T26" fmla="*/ 127 w 943"/>
                <a:gd name="T27" fmla="*/ 390 h 930"/>
                <a:gd name="T28" fmla="*/ 170 w 943"/>
                <a:gd name="T29" fmla="*/ 318 h 930"/>
                <a:gd name="T30" fmla="*/ 218 w 943"/>
                <a:gd name="T31" fmla="*/ 247 h 930"/>
                <a:gd name="T32" fmla="*/ 270 w 943"/>
                <a:gd name="T33" fmla="*/ 180 h 930"/>
                <a:gd name="T34" fmla="*/ 326 w 943"/>
                <a:gd name="T35" fmla="*/ 116 h 930"/>
                <a:gd name="T36" fmla="*/ 388 w 943"/>
                <a:gd name="T37" fmla="*/ 56 h 930"/>
                <a:gd name="T38" fmla="*/ 454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54" y="0"/>
                  </a:moveTo>
                  <a:lnTo>
                    <a:pt x="943" y="606"/>
                  </a:lnTo>
                  <a:lnTo>
                    <a:pt x="901" y="644"/>
                  </a:lnTo>
                  <a:lnTo>
                    <a:pt x="862" y="685"/>
                  </a:lnTo>
                  <a:lnTo>
                    <a:pt x="829" y="728"/>
                  </a:lnTo>
                  <a:lnTo>
                    <a:pt x="799" y="776"/>
                  </a:lnTo>
                  <a:lnTo>
                    <a:pt x="773" y="825"/>
                  </a:lnTo>
                  <a:lnTo>
                    <a:pt x="752" y="876"/>
                  </a:lnTo>
                  <a:lnTo>
                    <a:pt x="735" y="930"/>
                  </a:lnTo>
                  <a:lnTo>
                    <a:pt x="0" y="702"/>
                  </a:lnTo>
                  <a:lnTo>
                    <a:pt x="24" y="622"/>
                  </a:lnTo>
                  <a:lnTo>
                    <a:pt x="54" y="542"/>
                  </a:lnTo>
                  <a:lnTo>
                    <a:pt x="88" y="465"/>
                  </a:lnTo>
                  <a:lnTo>
                    <a:pt x="127" y="390"/>
                  </a:lnTo>
                  <a:lnTo>
                    <a:pt x="170" y="318"/>
                  </a:lnTo>
                  <a:lnTo>
                    <a:pt x="218" y="247"/>
                  </a:lnTo>
                  <a:lnTo>
                    <a:pt x="270" y="180"/>
                  </a:lnTo>
                  <a:lnTo>
                    <a:pt x="326" y="116"/>
                  </a:lnTo>
                  <a:lnTo>
                    <a:pt x="388" y="56"/>
                  </a:lnTo>
                  <a:lnTo>
                    <a:pt x="45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9">
              <a:extLst>
                <a:ext uri="{FF2B5EF4-FFF2-40B4-BE49-F238E27FC236}">
                  <a16:creationId xmlns:a16="http://schemas.microsoft.com/office/drawing/2014/main" id="{ABB64D59-58E5-A670-7B7D-CDAC7DB6A4ED}"/>
                </a:ext>
              </a:extLst>
            </p:cNvPr>
            <p:cNvSpPr>
              <a:spLocks/>
            </p:cNvSpPr>
            <p:nvPr/>
          </p:nvSpPr>
          <p:spPr bwMode="auto">
            <a:xfrm>
              <a:off x="3243263" y="2535238"/>
              <a:ext cx="1273175" cy="1574800"/>
            </a:xfrm>
            <a:custGeom>
              <a:avLst/>
              <a:gdLst>
                <a:gd name="T0" fmla="*/ 67 w 802"/>
                <a:gd name="T1" fmla="*/ 0 h 992"/>
                <a:gd name="T2" fmla="*/ 802 w 802"/>
                <a:gd name="T3" fmla="*/ 226 h 992"/>
                <a:gd name="T4" fmla="*/ 784 w 802"/>
                <a:gd name="T5" fmla="*/ 301 h 992"/>
                <a:gd name="T6" fmla="*/ 772 w 802"/>
                <a:gd name="T7" fmla="*/ 380 h 992"/>
                <a:gd name="T8" fmla="*/ 766 w 802"/>
                <a:gd name="T9" fmla="*/ 457 h 992"/>
                <a:gd name="T10" fmla="*/ 766 w 802"/>
                <a:gd name="T11" fmla="*/ 535 h 992"/>
                <a:gd name="T12" fmla="*/ 772 w 802"/>
                <a:gd name="T13" fmla="*/ 613 h 992"/>
                <a:gd name="T14" fmla="*/ 784 w 802"/>
                <a:gd name="T15" fmla="*/ 690 h 992"/>
                <a:gd name="T16" fmla="*/ 802 w 802"/>
                <a:gd name="T17" fmla="*/ 766 h 992"/>
                <a:gd name="T18" fmla="*/ 67 w 802"/>
                <a:gd name="T19" fmla="*/ 992 h 992"/>
                <a:gd name="T20" fmla="*/ 40 w 802"/>
                <a:gd name="T21" fmla="*/ 884 h 992"/>
                <a:gd name="T22" fmla="*/ 20 w 802"/>
                <a:gd name="T23" fmla="*/ 774 h 992"/>
                <a:gd name="T24" fmla="*/ 8 w 802"/>
                <a:gd name="T25" fmla="*/ 663 h 992"/>
                <a:gd name="T26" fmla="*/ 0 w 802"/>
                <a:gd name="T27" fmla="*/ 552 h 992"/>
                <a:gd name="T28" fmla="*/ 0 w 802"/>
                <a:gd name="T29" fmla="*/ 440 h 992"/>
                <a:gd name="T30" fmla="*/ 8 w 802"/>
                <a:gd name="T31" fmla="*/ 329 h 992"/>
                <a:gd name="T32" fmla="*/ 20 w 802"/>
                <a:gd name="T33" fmla="*/ 217 h 992"/>
                <a:gd name="T34" fmla="*/ 40 w 802"/>
                <a:gd name="T35" fmla="*/ 108 h 992"/>
                <a:gd name="T36" fmla="*/ 67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67" y="0"/>
                  </a:moveTo>
                  <a:lnTo>
                    <a:pt x="802" y="226"/>
                  </a:lnTo>
                  <a:lnTo>
                    <a:pt x="784" y="301"/>
                  </a:lnTo>
                  <a:lnTo>
                    <a:pt x="772" y="380"/>
                  </a:lnTo>
                  <a:lnTo>
                    <a:pt x="766" y="457"/>
                  </a:lnTo>
                  <a:lnTo>
                    <a:pt x="766" y="535"/>
                  </a:lnTo>
                  <a:lnTo>
                    <a:pt x="772" y="613"/>
                  </a:lnTo>
                  <a:lnTo>
                    <a:pt x="784" y="690"/>
                  </a:lnTo>
                  <a:lnTo>
                    <a:pt x="802" y="766"/>
                  </a:lnTo>
                  <a:lnTo>
                    <a:pt x="67" y="992"/>
                  </a:lnTo>
                  <a:lnTo>
                    <a:pt x="40" y="884"/>
                  </a:lnTo>
                  <a:lnTo>
                    <a:pt x="20" y="774"/>
                  </a:lnTo>
                  <a:lnTo>
                    <a:pt x="8" y="663"/>
                  </a:lnTo>
                  <a:lnTo>
                    <a:pt x="0" y="552"/>
                  </a:lnTo>
                  <a:lnTo>
                    <a:pt x="0" y="440"/>
                  </a:lnTo>
                  <a:lnTo>
                    <a:pt x="8" y="329"/>
                  </a:lnTo>
                  <a:lnTo>
                    <a:pt x="20" y="217"/>
                  </a:lnTo>
                  <a:lnTo>
                    <a:pt x="40" y="108"/>
                  </a:lnTo>
                  <a:lnTo>
                    <a:pt x="67"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10">
              <a:extLst>
                <a:ext uri="{FF2B5EF4-FFF2-40B4-BE49-F238E27FC236}">
                  <a16:creationId xmlns:a16="http://schemas.microsoft.com/office/drawing/2014/main" id="{BF397BF7-E016-D8F6-6D12-C8D90AF58E5B}"/>
                </a:ext>
              </a:extLst>
            </p:cNvPr>
            <p:cNvSpPr>
              <a:spLocks/>
            </p:cNvSpPr>
            <p:nvPr/>
          </p:nvSpPr>
          <p:spPr bwMode="auto">
            <a:xfrm>
              <a:off x="4246563" y="2816225"/>
              <a:ext cx="741363" cy="1644650"/>
            </a:xfrm>
            <a:custGeom>
              <a:avLst/>
              <a:gdLst>
                <a:gd name="T0" fmla="*/ 11 w 467"/>
                <a:gd name="T1" fmla="*/ 0 h 1036"/>
                <a:gd name="T2" fmla="*/ 343 w 467"/>
                <a:gd name="T3" fmla="*/ 102 h 1036"/>
                <a:gd name="T4" fmla="*/ 318 w 467"/>
                <a:gd name="T5" fmla="*/ 155 h 1036"/>
                <a:gd name="T6" fmla="*/ 297 w 467"/>
                <a:gd name="T7" fmla="*/ 213 h 1036"/>
                <a:gd name="T8" fmla="*/ 279 w 467"/>
                <a:gd name="T9" fmla="*/ 272 h 1036"/>
                <a:gd name="T10" fmla="*/ 267 w 467"/>
                <a:gd name="T11" fmla="*/ 334 h 1036"/>
                <a:gd name="T12" fmla="*/ 260 w 467"/>
                <a:gd name="T13" fmla="*/ 397 h 1036"/>
                <a:gd name="T14" fmla="*/ 256 w 467"/>
                <a:gd name="T15" fmla="*/ 463 h 1036"/>
                <a:gd name="T16" fmla="*/ 257 w 467"/>
                <a:gd name="T17" fmla="*/ 529 h 1036"/>
                <a:gd name="T18" fmla="*/ 263 w 467"/>
                <a:gd name="T19" fmla="*/ 595 h 1036"/>
                <a:gd name="T20" fmla="*/ 276 w 467"/>
                <a:gd name="T21" fmla="*/ 661 h 1036"/>
                <a:gd name="T22" fmla="*/ 292 w 467"/>
                <a:gd name="T23" fmla="*/ 726 h 1036"/>
                <a:gd name="T24" fmla="*/ 315 w 467"/>
                <a:gd name="T25" fmla="*/ 792 h 1036"/>
                <a:gd name="T26" fmla="*/ 344 w 467"/>
                <a:gd name="T27" fmla="*/ 856 h 1036"/>
                <a:gd name="T28" fmla="*/ 379 w 467"/>
                <a:gd name="T29" fmla="*/ 918 h 1036"/>
                <a:gd name="T30" fmla="*/ 420 w 467"/>
                <a:gd name="T31" fmla="*/ 979 h 1036"/>
                <a:gd name="T32" fmla="*/ 467 w 467"/>
                <a:gd name="T33" fmla="*/ 1036 h 1036"/>
                <a:gd name="T34" fmla="*/ 407 w 467"/>
                <a:gd name="T35" fmla="*/ 998 h 1036"/>
                <a:gd name="T36" fmla="*/ 350 w 467"/>
                <a:gd name="T37" fmla="*/ 956 h 1036"/>
                <a:gd name="T38" fmla="*/ 298 w 467"/>
                <a:gd name="T39" fmla="*/ 909 h 1036"/>
                <a:gd name="T40" fmla="*/ 250 w 467"/>
                <a:gd name="T41" fmla="*/ 858 h 1036"/>
                <a:gd name="T42" fmla="*/ 205 w 467"/>
                <a:gd name="T43" fmla="*/ 802 h 1036"/>
                <a:gd name="T44" fmla="*/ 164 w 467"/>
                <a:gd name="T45" fmla="*/ 741 h 1036"/>
                <a:gd name="T46" fmla="*/ 127 w 467"/>
                <a:gd name="T47" fmla="*/ 678 h 1036"/>
                <a:gd name="T48" fmla="*/ 94 w 467"/>
                <a:gd name="T49" fmla="*/ 612 h 1036"/>
                <a:gd name="T50" fmla="*/ 66 w 467"/>
                <a:gd name="T51" fmla="*/ 543 h 1036"/>
                <a:gd name="T52" fmla="*/ 44 w 467"/>
                <a:gd name="T53" fmla="*/ 471 h 1036"/>
                <a:gd name="T54" fmla="*/ 25 w 467"/>
                <a:gd name="T55" fmla="*/ 396 h 1036"/>
                <a:gd name="T56" fmla="*/ 11 w 467"/>
                <a:gd name="T57" fmla="*/ 319 h 1036"/>
                <a:gd name="T58" fmla="*/ 4 w 467"/>
                <a:gd name="T59" fmla="*/ 241 h 1036"/>
                <a:gd name="T60" fmla="*/ 0 w 467"/>
                <a:gd name="T61" fmla="*/ 162 h 1036"/>
                <a:gd name="T62" fmla="*/ 4 w 467"/>
                <a:gd name="T63" fmla="*/ 81 h 1036"/>
                <a:gd name="T64" fmla="*/ 11 w 467"/>
                <a:gd name="T65"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7" h="1036">
                  <a:moveTo>
                    <a:pt x="11" y="0"/>
                  </a:moveTo>
                  <a:lnTo>
                    <a:pt x="343" y="102"/>
                  </a:lnTo>
                  <a:lnTo>
                    <a:pt x="318" y="155"/>
                  </a:lnTo>
                  <a:lnTo>
                    <a:pt x="297" y="213"/>
                  </a:lnTo>
                  <a:lnTo>
                    <a:pt x="279" y="272"/>
                  </a:lnTo>
                  <a:lnTo>
                    <a:pt x="267" y="334"/>
                  </a:lnTo>
                  <a:lnTo>
                    <a:pt x="260" y="397"/>
                  </a:lnTo>
                  <a:lnTo>
                    <a:pt x="256" y="463"/>
                  </a:lnTo>
                  <a:lnTo>
                    <a:pt x="257" y="529"/>
                  </a:lnTo>
                  <a:lnTo>
                    <a:pt x="263" y="595"/>
                  </a:lnTo>
                  <a:lnTo>
                    <a:pt x="276" y="661"/>
                  </a:lnTo>
                  <a:lnTo>
                    <a:pt x="292" y="726"/>
                  </a:lnTo>
                  <a:lnTo>
                    <a:pt x="315" y="792"/>
                  </a:lnTo>
                  <a:lnTo>
                    <a:pt x="344" y="856"/>
                  </a:lnTo>
                  <a:lnTo>
                    <a:pt x="379" y="918"/>
                  </a:lnTo>
                  <a:lnTo>
                    <a:pt x="420" y="979"/>
                  </a:lnTo>
                  <a:lnTo>
                    <a:pt x="467" y="1036"/>
                  </a:lnTo>
                  <a:lnTo>
                    <a:pt x="407" y="998"/>
                  </a:lnTo>
                  <a:lnTo>
                    <a:pt x="350" y="956"/>
                  </a:lnTo>
                  <a:lnTo>
                    <a:pt x="298" y="909"/>
                  </a:lnTo>
                  <a:lnTo>
                    <a:pt x="250" y="858"/>
                  </a:lnTo>
                  <a:lnTo>
                    <a:pt x="205" y="802"/>
                  </a:lnTo>
                  <a:lnTo>
                    <a:pt x="164" y="741"/>
                  </a:lnTo>
                  <a:lnTo>
                    <a:pt x="127" y="678"/>
                  </a:lnTo>
                  <a:lnTo>
                    <a:pt x="94" y="612"/>
                  </a:lnTo>
                  <a:lnTo>
                    <a:pt x="66" y="543"/>
                  </a:lnTo>
                  <a:lnTo>
                    <a:pt x="44" y="471"/>
                  </a:lnTo>
                  <a:lnTo>
                    <a:pt x="25" y="396"/>
                  </a:lnTo>
                  <a:lnTo>
                    <a:pt x="11" y="319"/>
                  </a:lnTo>
                  <a:lnTo>
                    <a:pt x="4" y="241"/>
                  </a:lnTo>
                  <a:lnTo>
                    <a:pt x="0" y="162"/>
                  </a:lnTo>
                  <a:lnTo>
                    <a:pt x="4" y="81"/>
                  </a:lnTo>
                  <a:lnTo>
                    <a:pt x="11"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1">
              <a:extLst>
                <a:ext uri="{FF2B5EF4-FFF2-40B4-BE49-F238E27FC236}">
                  <a16:creationId xmlns:a16="http://schemas.microsoft.com/office/drawing/2014/main" id="{A0FDB50C-67AE-89DB-ACDE-91DE4179F880}"/>
                </a:ext>
              </a:extLst>
            </p:cNvPr>
            <p:cNvSpPr>
              <a:spLocks/>
            </p:cNvSpPr>
            <p:nvPr/>
          </p:nvSpPr>
          <p:spPr bwMode="auto">
            <a:xfrm>
              <a:off x="2955925" y="3873500"/>
              <a:ext cx="1760538" cy="1884362"/>
            </a:xfrm>
            <a:custGeom>
              <a:avLst/>
              <a:gdLst>
                <a:gd name="T0" fmla="*/ 735 w 1109"/>
                <a:gd name="T1" fmla="*/ 0 h 1187"/>
                <a:gd name="T2" fmla="*/ 757 w 1109"/>
                <a:gd name="T3" fmla="*/ 74 h 1187"/>
                <a:gd name="T4" fmla="*/ 786 w 1109"/>
                <a:gd name="T5" fmla="*/ 146 h 1187"/>
                <a:gd name="T6" fmla="*/ 818 w 1109"/>
                <a:gd name="T7" fmla="*/ 217 h 1187"/>
                <a:gd name="T8" fmla="*/ 855 w 1109"/>
                <a:gd name="T9" fmla="*/ 285 h 1187"/>
                <a:gd name="T10" fmla="*/ 896 w 1109"/>
                <a:gd name="T11" fmla="*/ 350 h 1187"/>
                <a:gd name="T12" fmla="*/ 942 w 1109"/>
                <a:gd name="T13" fmla="*/ 413 h 1187"/>
                <a:gd name="T14" fmla="*/ 993 w 1109"/>
                <a:gd name="T15" fmla="*/ 473 h 1187"/>
                <a:gd name="T16" fmla="*/ 1049 w 1109"/>
                <a:gd name="T17" fmla="*/ 527 h 1187"/>
                <a:gd name="T18" fmla="*/ 1109 w 1109"/>
                <a:gd name="T19" fmla="*/ 579 h 1187"/>
                <a:gd name="T20" fmla="*/ 619 w 1109"/>
                <a:gd name="T21" fmla="*/ 1187 h 1187"/>
                <a:gd name="T22" fmla="*/ 538 w 1109"/>
                <a:gd name="T23" fmla="*/ 1116 h 1187"/>
                <a:gd name="T24" fmla="*/ 461 w 1109"/>
                <a:gd name="T25" fmla="*/ 1043 h 1187"/>
                <a:gd name="T26" fmla="*/ 389 w 1109"/>
                <a:gd name="T27" fmla="*/ 964 h 1187"/>
                <a:gd name="T28" fmla="*/ 323 w 1109"/>
                <a:gd name="T29" fmla="*/ 882 h 1187"/>
                <a:gd name="T30" fmla="*/ 261 w 1109"/>
                <a:gd name="T31" fmla="*/ 797 h 1187"/>
                <a:gd name="T32" fmla="*/ 205 w 1109"/>
                <a:gd name="T33" fmla="*/ 707 h 1187"/>
                <a:gd name="T34" fmla="*/ 154 w 1109"/>
                <a:gd name="T35" fmla="*/ 617 h 1187"/>
                <a:gd name="T36" fmla="*/ 107 w 1109"/>
                <a:gd name="T37" fmla="*/ 522 h 1187"/>
                <a:gd name="T38" fmla="*/ 66 w 1109"/>
                <a:gd name="T39" fmla="*/ 425 h 1187"/>
                <a:gd name="T40" fmla="*/ 31 w 1109"/>
                <a:gd name="T41" fmla="*/ 326 h 1187"/>
                <a:gd name="T42" fmla="*/ 0 w 1109"/>
                <a:gd name="T43" fmla="*/ 226 h 1187"/>
                <a:gd name="T44" fmla="*/ 735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735" y="0"/>
                  </a:moveTo>
                  <a:lnTo>
                    <a:pt x="757" y="74"/>
                  </a:lnTo>
                  <a:lnTo>
                    <a:pt x="786" y="146"/>
                  </a:lnTo>
                  <a:lnTo>
                    <a:pt x="818" y="217"/>
                  </a:lnTo>
                  <a:lnTo>
                    <a:pt x="855" y="285"/>
                  </a:lnTo>
                  <a:lnTo>
                    <a:pt x="896" y="350"/>
                  </a:lnTo>
                  <a:lnTo>
                    <a:pt x="942" y="413"/>
                  </a:lnTo>
                  <a:lnTo>
                    <a:pt x="993" y="473"/>
                  </a:lnTo>
                  <a:lnTo>
                    <a:pt x="1049" y="527"/>
                  </a:lnTo>
                  <a:lnTo>
                    <a:pt x="1109" y="579"/>
                  </a:lnTo>
                  <a:lnTo>
                    <a:pt x="619" y="1187"/>
                  </a:lnTo>
                  <a:lnTo>
                    <a:pt x="538" y="1116"/>
                  </a:lnTo>
                  <a:lnTo>
                    <a:pt x="461" y="1043"/>
                  </a:lnTo>
                  <a:lnTo>
                    <a:pt x="389" y="964"/>
                  </a:lnTo>
                  <a:lnTo>
                    <a:pt x="323" y="882"/>
                  </a:lnTo>
                  <a:lnTo>
                    <a:pt x="261" y="797"/>
                  </a:lnTo>
                  <a:lnTo>
                    <a:pt x="205" y="707"/>
                  </a:lnTo>
                  <a:lnTo>
                    <a:pt x="154" y="617"/>
                  </a:lnTo>
                  <a:lnTo>
                    <a:pt x="107" y="522"/>
                  </a:lnTo>
                  <a:lnTo>
                    <a:pt x="66" y="425"/>
                  </a:lnTo>
                  <a:lnTo>
                    <a:pt x="31" y="326"/>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2">
              <a:extLst>
                <a:ext uri="{FF2B5EF4-FFF2-40B4-BE49-F238E27FC236}">
                  <a16:creationId xmlns:a16="http://schemas.microsoft.com/office/drawing/2014/main" id="{8BCA173D-60E5-707C-4D7C-55E2D6CD7F51}"/>
                </a:ext>
              </a:extLst>
            </p:cNvPr>
            <p:cNvSpPr>
              <a:spLocks/>
            </p:cNvSpPr>
            <p:nvPr/>
          </p:nvSpPr>
          <p:spPr bwMode="auto">
            <a:xfrm>
              <a:off x="3870325" y="3787775"/>
              <a:ext cx="2036763" cy="1392237"/>
            </a:xfrm>
            <a:custGeom>
              <a:avLst/>
              <a:gdLst>
                <a:gd name="T0" fmla="*/ 331 w 1283"/>
                <a:gd name="T1" fmla="*/ 0 h 877"/>
                <a:gd name="T2" fmla="*/ 340 w 1283"/>
                <a:gd name="T3" fmla="*/ 57 h 877"/>
                <a:gd name="T4" fmla="*/ 351 w 1283"/>
                <a:gd name="T5" fmla="*/ 113 h 877"/>
                <a:gd name="T6" fmla="*/ 368 w 1283"/>
                <a:gd name="T7" fmla="*/ 169 h 877"/>
                <a:gd name="T8" fmla="*/ 386 w 1283"/>
                <a:gd name="T9" fmla="*/ 225 h 877"/>
                <a:gd name="T10" fmla="*/ 407 w 1283"/>
                <a:gd name="T11" fmla="*/ 281 h 877"/>
                <a:gd name="T12" fmla="*/ 433 w 1283"/>
                <a:gd name="T13" fmla="*/ 334 h 877"/>
                <a:gd name="T14" fmla="*/ 462 w 1283"/>
                <a:gd name="T15" fmla="*/ 388 h 877"/>
                <a:gd name="T16" fmla="*/ 495 w 1283"/>
                <a:gd name="T17" fmla="*/ 440 h 877"/>
                <a:gd name="T18" fmla="*/ 531 w 1283"/>
                <a:gd name="T19" fmla="*/ 489 h 877"/>
                <a:gd name="T20" fmla="*/ 571 w 1283"/>
                <a:gd name="T21" fmla="*/ 537 h 877"/>
                <a:gd name="T22" fmla="*/ 616 w 1283"/>
                <a:gd name="T23" fmla="*/ 583 h 877"/>
                <a:gd name="T24" fmla="*/ 663 w 1283"/>
                <a:gd name="T25" fmla="*/ 626 h 877"/>
                <a:gd name="T26" fmla="*/ 715 w 1283"/>
                <a:gd name="T27" fmla="*/ 667 h 877"/>
                <a:gd name="T28" fmla="*/ 771 w 1283"/>
                <a:gd name="T29" fmla="*/ 705 h 877"/>
                <a:gd name="T30" fmla="*/ 832 w 1283"/>
                <a:gd name="T31" fmla="*/ 740 h 877"/>
                <a:gd name="T32" fmla="*/ 895 w 1283"/>
                <a:gd name="T33" fmla="*/ 771 h 877"/>
                <a:gd name="T34" fmla="*/ 965 w 1283"/>
                <a:gd name="T35" fmla="*/ 800 h 877"/>
                <a:gd name="T36" fmla="*/ 1037 w 1283"/>
                <a:gd name="T37" fmla="*/ 823 h 877"/>
                <a:gd name="T38" fmla="*/ 1115 w 1283"/>
                <a:gd name="T39" fmla="*/ 843 h 877"/>
                <a:gd name="T40" fmla="*/ 1196 w 1283"/>
                <a:gd name="T41" fmla="*/ 859 h 877"/>
                <a:gd name="T42" fmla="*/ 1283 w 1283"/>
                <a:gd name="T43" fmla="*/ 871 h 877"/>
                <a:gd name="T44" fmla="*/ 1186 w 1283"/>
                <a:gd name="T45" fmla="*/ 877 h 877"/>
                <a:gd name="T46" fmla="*/ 1091 w 1283"/>
                <a:gd name="T47" fmla="*/ 877 h 877"/>
                <a:gd name="T48" fmla="*/ 1001 w 1283"/>
                <a:gd name="T49" fmla="*/ 871 h 877"/>
                <a:gd name="T50" fmla="*/ 913 w 1283"/>
                <a:gd name="T51" fmla="*/ 859 h 877"/>
                <a:gd name="T52" fmla="*/ 827 w 1283"/>
                <a:gd name="T53" fmla="*/ 841 h 877"/>
                <a:gd name="T54" fmla="*/ 745 w 1283"/>
                <a:gd name="T55" fmla="*/ 818 h 877"/>
                <a:gd name="T56" fmla="*/ 665 w 1283"/>
                <a:gd name="T57" fmla="*/ 790 h 877"/>
                <a:gd name="T58" fmla="*/ 590 w 1283"/>
                <a:gd name="T59" fmla="*/ 756 h 877"/>
                <a:gd name="T60" fmla="*/ 518 w 1283"/>
                <a:gd name="T61" fmla="*/ 718 h 877"/>
                <a:gd name="T62" fmla="*/ 449 w 1283"/>
                <a:gd name="T63" fmla="*/ 674 h 877"/>
                <a:gd name="T64" fmla="*/ 384 w 1283"/>
                <a:gd name="T65" fmla="*/ 626 h 877"/>
                <a:gd name="T66" fmla="*/ 322 w 1283"/>
                <a:gd name="T67" fmla="*/ 574 h 877"/>
                <a:gd name="T68" fmla="*/ 264 w 1283"/>
                <a:gd name="T69" fmla="*/ 518 h 877"/>
                <a:gd name="T70" fmla="*/ 210 w 1283"/>
                <a:gd name="T71" fmla="*/ 457 h 877"/>
                <a:gd name="T72" fmla="*/ 160 w 1283"/>
                <a:gd name="T73" fmla="*/ 393 h 877"/>
                <a:gd name="T74" fmla="*/ 113 w 1283"/>
                <a:gd name="T75" fmla="*/ 326 h 877"/>
                <a:gd name="T76" fmla="*/ 72 w 1283"/>
                <a:gd name="T77" fmla="*/ 254 h 877"/>
                <a:gd name="T78" fmla="*/ 34 w 1283"/>
                <a:gd name="T79" fmla="*/ 179 h 877"/>
                <a:gd name="T80" fmla="*/ 0 w 1283"/>
                <a:gd name="T81" fmla="*/ 102 h 877"/>
                <a:gd name="T82" fmla="*/ 331 w 1283"/>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3" h="877">
                  <a:moveTo>
                    <a:pt x="331" y="0"/>
                  </a:moveTo>
                  <a:lnTo>
                    <a:pt x="340" y="57"/>
                  </a:lnTo>
                  <a:lnTo>
                    <a:pt x="351" y="113"/>
                  </a:lnTo>
                  <a:lnTo>
                    <a:pt x="368" y="169"/>
                  </a:lnTo>
                  <a:lnTo>
                    <a:pt x="386" y="225"/>
                  </a:lnTo>
                  <a:lnTo>
                    <a:pt x="407" y="281"/>
                  </a:lnTo>
                  <a:lnTo>
                    <a:pt x="433" y="334"/>
                  </a:lnTo>
                  <a:lnTo>
                    <a:pt x="462" y="388"/>
                  </a:lnTo>
                  <a:lnTo>
                    <a:pt x="495" y="440"/>
                  </a:lnTo>
                  <a:lnTo>
                    <a:pt x="531" y="489"/>
                  </a:lnTo>
                  <a:lnTo>
                    <a:pt x="571" y="537"/>
                  </a:lnTo>
                  <a:lnTo>
                    <a:pt x="616" y="583"/>
                  </a:lnTo>
                  <a:lnTo>
                    <a:pt x="663" y="626"/>
                  </a:lnTo>
                  <a:lnTo>
                    <a:pt x="715" y="667"/>
                  </a:lnTo>
                  <a:lnTo>
                    <a:pt x="771" y="705"/>
                  </a:lnTo>
                  <a:lnTo>
                    <a:pt x="832" y="740"/>
                  </a:lnTo>
                  <a:lnTo>
                    <a:pt x="895" y="771"/>
                  </a:lnTo>
                  <a:lnTo>
                    <a:pt x="965" y="800"/>
                  </a:lnTo>
                  <a:lnTo>
                    <a:pt x="1037" y="823"/>
                  </a:lnTo>
                  <a:lnTo>
                    <a:pt x="1115" y="843"/>
                  </a:lnTo>
                  <a:lnTo>
                    <a:pt x="1196" y="859"/>
                  </a:lnTo>
                  <a:lnTo>
                    <a:pt x="1283" y="871"/>
                  </a:lnTo>
                  <a:lnTo>
                    <a:pt x="1186" y="877"/>
                  </a:lnTo>
                  <a:lnTo>
                    <a:pt x="1091" y="877"/>
                  </a:lnTo>
                  <a:lnTo>
                    <a:pt x="1001" y="871"/>
                  </a:lnTo>
                  <a:lnTo>
                    <a:pt x="913" y="859"/>
                  </a:lnTo>
                  <a:lnTo>
                    <a:pt x="827" y="841"/>
                  </a:lnTo>
                  <a:lnTo>
                    <a:pt x="745" y="818"/>
                  </a:lnTo>
                  <a:lnTo>
                    <a:pt x="665" y="790"/>
                  </a:lnTo>
                  <a:lnTo>
                    <a:pt x="590" y="756"/>
                  </a:lnTo>
                  <a:lnTo>
                    <a:pt x="518" y="718"/>
                  </a:lnTo>
                  <a:lnTo>
                    <a:pt x="449" y="674"/>
                  </a:lnTo>
                  <a:lnTo>
                    <a:pt x="384" y="626"/>
                  </a:lnTo>
                  <a:lnTo>
                    <a:pt x="322" y="574"/>
                  </a:lnTo>
                  <a:lnTo>
                    <a:pt x="264" y="518"/>
                  </a:lnTo>
                  <a:lnTo>
                    <a:pt x="210" y="457"/>
                  </a:lnTo>
                  <a:lnTo>
                    <a:pt x="160" y="393"/>
                  </a:lnTo>
                  <a:lnTo>
                    <a:pt x="113" y="326"/>
                  </a:lnTo>
                  <a:lnTo>
                    <a:pt x="72" y="254"/>
                  </a:lnTo>
                  <a:lnTo>
                    <a:pt x="34" y="179"/>
                  </a:lnTo>
                  <a:lnTo>
                    <a:pt x="0" y="102"/>
                  </a:lnTo>
                  <a:lnTo>
                    <a:pt x="331"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3">
              <a:extLst>
                <a:ext uri="{FF2B5EF4-FFF2-40B4-BE49-F238E27FC236}">
                  <a16:creationId xmlns:a16="http://schemas.microsoft.com/office/drawing/2014/main" id="{4B559DC2-7518-FF5B-A4BD-7A1DFEF3E6D3}"/>
                </a:ext>
              </a:extLst>
            </p:cNvPr>
            <p:cNvSpPr>
              <a:spLocks/>
            </p:cNvSpPr>
            <p:nvPr/>
          </p:nvSpPr>
          <p:spPr bwMode="auto">
            <a:xfrm>
              <a:off x="3607215" y="-236828"/>
              <a:ext cx="2308119" cy="2634301"/>
            </a:xfrm>
            <a:custGeom>
              <a:avLst/>
              <a:gdLst>
                <a:gd name="T0" fmla="*/ 743 w 743"/>
                <a:gd name="T1" fmla="*/ 0 h 848"/>
                <a:gd name="T2" fmla="*/ 743 w 743"/>
                <a:gd name="T3" fmla="*/ 766 h 848"/>
                <a:gd name="T4" fmla="*/ 692 w 743"/>
                <a:gd name="T5" fmla="*/ 769 h 848"/>
                <a:gd name="T6" fmla="*/ 644 w 743"/>
                <a:gd name="T7" fmla="*/ 776 h 848"/>
                <a:gd name="T8" fmla="*/ 601 w 743"/>
                <a:gd name="T9" fmla="*/ 789 h 848"/>
                <a:gd name="T10" fmla="*/ 560 w 743"/>
                <a:gd name="T11" fmla="*/ 805 h 848"/>
                <a:gd name="T12" fmla="*/ 524 w 743"/>
                <a:gd name="T13" fmla="*/ 825 h 848"/>
                <a:gd name="T14" fmla="*/ 490 w 743"/>
                <a:gd name="T15" fmla="*/ 848 h 848"/>
                <a:gd name="T16" fmla="*/ 0 w 743"/>
                <a:gd name="T17" fmla="*/ 243 h 848"/>
                <a:gd name="T18" fmla="*/ 58 w 743"/>
                <a:gd name="T19" fmla="*/ 199 h 848"/>
                <a:gd name="T20" fmla="*/ 119 w 743"/>
                <a:gd name="T21" fmla="*/ 159 h 848"/>
                <a:gd name="T22" fmla="*/ 184 w 743"/>
                <a:gd name="T23" fmla="*/ 125 h 848"/>
                <a:gd name="T24" fmla="*/ 252 w 743"/>
                <a:gd name="T25" fmla="*/ 94 h 848"/>
                <a:gd name="T26" fmla="*/ 325 w 743"/>
                <a:gd name="T27" fmla="*/ 66 h 848"/>
                <a:gd name="T28" fmla="*/ 401 w 743"/>
                <a:gd name="T29" fmla="*/ 43 h 848"/>
                <a:gd name="T30" fmla="*/ 481 w 743"/>
                <a:gd name="T31" fmla="*/ 25 h 848"/>
                <a:gd name="T32" fmla="*/ 565 w 743"/>
                <a:gd name="T33" fmla="*/ 12 h 848"/>
                <a:gd name="T34" fmla="*/ 652 w 743"/>
                <a:gd name="T35" fmla="*/ 4 h 848"/>
                <a:gd name="T36" fmla="*/ 743 w 743"/>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3" h="848">
                  <a:moveTo>
                    <a:pt x="743" y="0"/>
                  </a:moveTo>
                  <a:lnTo>
                    <a:pt x="743" y="766"/>
                  </a:lnTo>
                  <a:lnTo>
                    <a:pt x="692" y="769"/>
                  </a:lnTo>
                  <a:lnTo>
                    <a:pt x="644" y="776"/>
                  </a:lnTo>
                  <a:lnTo>
                    <a:pt x="601" y="789"/>
                  </a:lnTo>
                  <a:lnTo>
                    <a:pt x="560" y="805"/>
                  </a:lnTo>
                  <a:lnTo>
                    <a:pt x="524" y="825"/>
                  </a:lnTo>
                  <a:lnTo>
                    <a:pt x="490" y="848"/>
                  </a:lnTo>
                  <a:lnTo>
                    <a:pt x="0" y="243"/>
                  </a:lnTo>
                  <a:lnTo>
                    <a:pt x="58" y="199"/>
                  </a:lnTo>
                  <a:lnTo>
                    <a:pt x="119" y="159"/>
                  </a:lnTo>
                  <a:lnTo>
                    <a:pt x="184" y="125"/>
                  </a:lnTo>
                  <a:lnTo>
                    <a:pt x="252" y="94"/>
                  </a:lnTo>
                  <a:lnTo>
                    <a:pt x="325" y="66"/>
                  </a:lnTo>
                  <a:lnTo>
                    <a:pt x="401" y="43"/>
                  </a:lnTo>
                  <a:lnTo>
                    <a:pt x="481" y="25"/>
                  </a:lnTo>
                  <a:lnTo>
                    <a:pt x="565" y="12"/>
                  </a:lnTo>
                  <a:lnTo>
                    <a:pt x="652" y="4"/>
                  </a:lnTo>
                  <a:lnTo>
                    <a:pt x="743"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5">
              <a:extLst>
                <a:ext uri="{FF2B5EF4-FFF2-40B4-BE49-F238E27FC236}">
                  <a16:creationId xmlns:a16="http://schemas.microsoft.com/office/drawing/2014/main" id="{9322E611-9EF9-AEA0-7FE0-83684388A90D}"/>
                </a:ext>
              </a:extLst>
            </p:cNvPr>
            <p:cNvSpPr>
              <a:spLocks/>
            </p:cNvSpPr>
            <p:nvPr/>
          </p:nvSpPr>
          <p:spPr bwMode="auto">
            <a:xfrm>
              <a:off x="6570663" y="1539875"/>
              <a:ext cx="1497013" cy="1476375"/>
            </a:xfrm>
            <a:custGeom>
              <a:avLst/>
              <a:gdLst>
                <a:gd name="T0" fmla="*/ 489 w 943"/>
                <a:gd name="T1" fmla="*/ 0 h 930"/>
                <a:gd name="T2" fmla="*/ 555 w 943"/>
                <a:gd name="T3" fmla="*/ 56 h 930"/>
                <a:gd name="T4" fmla="*/ 617 w 943"/>
                <a:gd name="T5" fmla="*/ 116 h 930"/>
                <a:gd name="T6" fmla="*/ 673 w 943"/>
                <a:gd name="T7" fmla="*/ 180 h 930"/>
                <a:gd name="T8" fmla="*/ 725 w 943"/>
                <a:gd name="T9" fmla="*/ 247 h 930"/>
                <a:gd name="T10" fmla="*/ 773 w 943"/>
                <a:gd name="T11" fmla="*/ 318 h 930"/>
                <a:gd name="T12" fmla="*/ 816 w 943"/>
                <a:gd name="T13" fmla="*/ 390 h 930"/>
                <a:gd name="T14" fmla="*/ 854 w 943"/>
                <a:gd name="T15" fmla="*/ 465 h 930"/>
                <a:gd name="T16" fmla="*/ 889 w 943"/>
                <a:gd name="T17" fmla="*/ 542 h 930"/>
                <a:gd name="T18" fmla="*/ 919 w 943"/>
                <a:gd name="T19" fmla="*/ 622 h 930"/>
                <a:gd name="T20" fmla="*/ 943 w 943"/>
                <a:gd name="T21" fmla="*/ 702 h 930"/>
                <a:gd name="T22" fmla="*/ 208 w 943"/>
                <a:gd name="T23" fmla="*/ 930 h 930"/>
                <a:gd name="T24" fmla="*/ 191 w 943"/>
                <a:gd name="T25" fmla="*/ 876 h 930"/>
                <a:gd name="T26" fmla="*/ 170 w 943"/>
                <a:gd name="T27" fmla="*/ 825 h 930"/>
                <a:gd name="T28" fmla="*/ 144 w 943"/>
                <a:gd name="T29" fmla="*/ 776 h 930"/>
                <a:gd name="T30" fmla="*/ 114 w 943"/>
                <a:gd name="T31" fmla="*/ 728 h 930"/>
                <a:gd name="T32" fmla="*/ 81 w 943"/>
                <a:gd name="T33" fmla="*/ 685 h 930"/>
                <a:gd name="T34" fmla="*/ 42 w 943"/>
                <a:gd name="T35" fmla="*/ 644 h 930"/>
                <a:gd name="T36" fmla="*/ 0 w 943"/>
                <a:gd name="T37" fmla="*/ 606 h 930"/>
                <a:gd name="T38" fmla="*/ 489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89" y="0"/>
                  </a:moveTo>
                  <a:lnTo>
                    <a:pt x="555" y="56"/>
                  </a:lnTo>
                  <a:lnTo>
                    <a:pt x="617" y="116"/>
                  </a:lnTo>
                  <a:lnTo>
                    <a:pt x="673" y="180"/>
                  </a:lnTo>
                  <a:lnTo>
                    <a:pt x="725" y="247"/>
                  </a:lnTo>
                  <a:lnTo>
                    <a:pt x="773" y="318"/>
                  </a:lnTo>
                  <a:lnTo>
                    <a:pt x="816" y="390"/>
                  </a:lnTo>
                  <a:lnTo>
                    <a:pt x="854" y="465"/>
                  </a:lnTo>
                  <a:lnTo>
                    <a:pt x="889" y="542"/>
                  </a:lnTo>
                  <a:lnTo>
                    <a:pt x="919" y="622"/>
                  </a:lnTo>
                  <a:lnTo>
                    <a:pt x="943" y="702"/>
                  </a:lnTo>
                  <a:lnTo>
                    <a:pt x="208" y="930"/>
                  </a:lnTo>
                  <a:lnTo>
                    <a:pt x="191" y="876"/>
                  </a:lnTo>
                  <a:lnTo>
                    <a:pt x="170" y="825"/>
                  </a:lnTo>
                  <a:lnTo>
                    <a:pt x="144" y="776"/>
                  </a:lnTo>
                  <a:lnTo>
                    <a:pt x="114" y="728"/>
                  </a:lnTo>
                  <a:lnTo>
                    <a:pt x="81" y="685"/>
                  </a:lnTo>
                  <a:lnTo>
                    <a:pt x="42" y="644"/>
                  </a:lnTo>
                  <a:lnTo>
                    <a:pt x="0" y="606"/>
                  </a:lnTo>
                  <a:lnTo>
                    <a:pt x="489"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7">
              <a:extLst>
                <a:ext uri="{FF2B5EF4-FFF2-40B4-BE49-F238E27FC236}">
                  <a16:creationId xmlns:a16="http://schemas.microsoft.com/office/drawing/2014/main" id="{0FB96685-DD7B-D7B1-9358-30BF15A90B1A}"/>
                </a:ext>
              </a:extLst>
            </p:cNvPr>
            <p:cNvSpPr>
              <a:spLocks/>
            </p:cNvSpPr>
            <p:nvPr/>
          </p:nvSpPr>
          <p:spPr bwMode="auto">
            <a:xfrm>
              <a:off x="7248523" y="2535238"/>
              <a:ext cx="1320802" cy="1574800"/>
            </a:xfrm>
            <a:custGeom>
              <a:avLst/>
              <a:gdLst>
                <a:gd name="T0" fmla="*/ 735 w 802"/>
                <a:gd name="T1" fmla="*/ 0 h 992"/>
                <a:gd name="T2" fmla="*/ 762 w 802"/>
                <a:gd name="T3" fmla="*/ 108 h 992"/>
                <a:gd name="T4" fmla="*/ 782 w 802"/>
                <a:gd name="T5" fmla="*/ 217 h 992"/>
                <a:gd name="T6" fmla="*/ 794 w 802"/>
                <a:gd name="T7" fmla="*/ 329 h 992"/>
                <a:gd name="T8" fmla="*/ 802 w 802"/>
                <a:gd name="T9" fmla="*/ 440 h 992"/>
                <a:gd name="T10" fmla="*/ 802 w 802"/>
                <a:gd name="T11" fmla="*/ 552 h 992"/>
                <a:gd name="T12" fmla="*/ 794 w 802"/>
                <a:gd name="T13" fmla="*/ 663 h 992"/>
                <a:gd name="T14" fmla="*/ 782 w 802"/>
                <a:gd name="T15" fmla="*/ 774 h 992"/>
                <a:gd name="T16" fmla="*/ 762 w 802"/>
                <a:gd name="T17" fmla="*/ 884 h 992"/>
                <a:gd name="T18" fmla="*/ 735 w 802"/>
                <a:gd name="T19" fmla="*/ 992 h 992"/>
                <a:gd name="T20" fmla="*/ 0 w 802"/>
                <a:gd name="T21" fmla="*/ 766 h 992"/>
                <a:gd name="T22" fmla="*/ 18 w 802"/>
                <a:gd name="T23" fmla="*/ 690 h 992"/>
                <a:gd name="T24" fmla="*/ 30 w 802"/>
                <a:gd name="T25" fmla="*/ 613 h 992"/>
                <a:gd name="T26" fmla="*/ 36 w 802"/>
                <a:gd name="T27" fmla="*/ 535 h 992"/>
                <a:gd name="T28" fmla="*/ 36 w 802"/>
                <a:gd name="T29" fmla="*/ 457 h 992"/>
                <a:gd name="T30" fmla="*/ 30 w 802"/>
                <a:gd name="T31" fmla="*/ 380 h 992"/>
                <a:gd name="T32" fmla="*/ 18 w 802"/>
                <a:gd name="T33" fmla="*/ 301 h 992"/>
                <a:gd name="T34" fmla="*/ 0 w 802"/>
                <a:gd name="T35" fmla="*/ 226 h 992"/>
                <a:gd name="T36" fmla="*/ 735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735" y="0"/>
                  </a:moveTo>
                  <a:lnTo>
                    <a:pt x="762" y="108"/>
                  </a:lnTo>
                  <a:lnTo>
                    <a:pt x="782" y="217"/>
                  </a:lnTo>
                  <a:lnTo>
                    <a:pt x="794" y="329"/>
                  </a:lnTo>
                  <a:lnTo>
                    <a:pt x="802" y="440"/>
                  </a:lnTo>
                  <a:lnTo>
                    <a:pt x="802" y="552"/>
                  </a:lnTo>
                  <a:lnTo>
                    <a:pt x="794" y="663"/>
                  </a:lnTo>
                  <a:lnTo>
                    <a:pt x="782" y="774"/>
                  </a:lnTo>
                  <a:lnTo>
                    <a:pt x="762" y="884"/>
                  </a:lnTo>
                  <a:lnTo>
                    <a:pt x="735" y="992"/>
                  </a:lnTo>
                  <a:lnTo>
                    <a:pt x="0" y="766"/>
                  </a:lnTo>
                  <a:lnTo>
                    <a:pt x="18" y="690"/>
                  </a:lnTo>
                  <a:lnTo>
                    <a:pt x="30" y="613"/>
                  </a:lnTo>
                  <a:lnTo>
                    <a:pt x="36" y="535"/>
                  </a:lnTo>
                  <a:lnTo>
                    <a:pt x="36" y="457"/>
                  </a:lnTo>
                  <a:lnTo>
                    <a:pt x="30" y="380"/>
                  </a:lnTo>
                  <a:lnTo>
                    <a:pt x="18" y="301"/>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9">
              <a:extLst>
                <a:ext uri="{FF2B5EF4-FFF2-40B4-BE49-F238E27FC236}">
                  <a16:creationId xmlns:a16="http://schemas.microsoft.com/office/drawing/2014/main" id="{0C6AF36F-A52D-06D2-F4C4-628F3FC7AF9A}"/>
                </a:ext>
              </a:extLst>
            </p:cNvPr>
            <p:cNvSpPr>
              <a:spLocks/>
            </p:cNvSpPr>
            <p:nvPr/>
          </p:nvSpPr>
          <p:spPr bwMode="auto">
            <a:xfrm>
              <a:off x="7096125" y="3873500"/>
              <a:ext cx="1760538" cy="1884362"/>
            </a:xfrm>
            <a:custGeom>
              <a:avLst/>
              <a:gdLst>
                <a:gd name="T0" fmla="*/ 374 w 1109"/>
                <a:gd name="T1" fmla="*/ 0 h 1187"/>
                <a:gd name="T2" fmla="*/ 1109 w 1109"/>
                <a:gd name="T3" fmla="*/ 226 h 1187"/>
                <a:gd name="T4" fmla="*/ 1078 w 1109"/>
                <a:gd name="T5" fmla="*/ 326 h 1187"/>
                <a:gd name="T6" fmla="*/ 1043 w 1109"/>
                <a:gd name="T7" fmla="*/ 425 h 1187"/>
                <a:gd name="T8" fmla="*/ 1002 w 1109"/>
                <a:gd name="T9" fmla="*/ 522 h 1187"/>
                <a:gd name="T10" fmla="*/ 955 w 1109"/>
                <a:gd name="T11" fmla="*/ 617 h 1187"/>
                <a:gd name="T12" fmla="*/ 904 w 1109"/>
                <a:gd name="T13" fmla="*/ 707 h 1187"/>
                <a:gd name="T14" fmla="*/ 848 w 1109"/>
                <a:gd name="T15" fmla="*/ 797 h 1187"/>
                <a:gd name="T16" fmla="*/ 786 w 1109"/>
                <a:gd name="T17" fmla="*/ 882 h 1187"/>
                <a:gd name="T18" fmla="*/ 720 w 1109"/>
                <a:gd name="T19" fmla="*/ 964 h 1187"/>
                <a:gd name="T20" fmla="*/ 648 w 1109"/>
                <a:gd name="T21" fmla="*/ 1043 h 1187"/>
                <a:gd name="T22" fmla="*/ 571 w 1109"/>
                <a:gd name="T23" fmla="*/ 1116 h 1187"/>
                <a:gd name="T24" fmla="*/ 490 w 1109"/>
                <a:gd name="T25" fmla="*/ 1187 h 1187"/>
                <a:gd name="T26" fmla="*/ 0 w 1109"/>
                <a:gd name="T27" fmla="*/ 579 h 1187"/>
                <a:gd name="T28" fmla="*/ 60 w 1109"/>
                <a:gd name="T29" fmla="*/ 527 h 1187"/>
                <a:gd name="T30" fmla="*/ 116 w 1109"/>
                <a:gd name="T31" fmla="*/ 473 h 1187"/>
                <a:gd name="T32" fmla="*/ 167 w 1109"/>
                <a:gd name="T33" fmla="*/ 413 h 1187"/>
                <a:gd name="T34" fmla="*/ 213 w 1109"/>
                <a:gd name="T35" fmla="*/ 350 h 1187"/>
                <a:gd name="T36" fmla="*/ 254 w 1109"/>
                <a:gd name="T37" fmla="*/ 285 h 1187"/>
                <a:gd name="T38" fmla="*/ 291 w 1109"/>
                <a:gd name="T39" fmla="*/ 217 h 1187"/>
                <a:gd name="T40" fmla="*/ 323 w 1109"/>
                <a:gd name="T41" fmla="*/ 146 h 1187"/>
                <a:gd name="T42" fmla="*/ 352 w 1109"/>
                <a:gd name="T43" fmla="*/ 74 h 1187"/>
                <a:gd name="T44" fmla="*/ 374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374" y="0"/>
                  </a:moveTo>
                  <a:lnTo>
                    <a:pt x="1109" y="226"/>
                  </a:lnTo>
                  <a:lnTo>
                    <a:pt x="1078" y="326"/>
                  </a:lnTo>
                  <a:lnTo>
                    <a:pt x="1043" y="425"/>
                  </a:lnTo>
                  <a:lnTo>
                    <a:pt x="1002" y="522"/>
                  </a:lnTo>
                  <a:lnTo>
                    <a:pt x="955" y="617"/>
                  </a:lnTo>
                  <a:lnTo>
                    <a:pt x="904" y="707"/>
                  </a:lnTo>
                  <a:lnTo>
                    <a:pt x="848" y="797"/>
                  </a:lnTo>
                  <a:lnTo>
                    <a:pt x="786" y="882"/>
                  </a:lnTo>
                  <a:lnTo>
                    <a:pt x="720" y="964"/>
                  </a:lnTo>
                  <a:lnTo>
                    <a:pt x="648" y="1043"/>
                  </a:lnTo>
                  <a:lnTo>
                    <a:pt x="571" y="1116"/>
                  </a:lnTo>
                  <a:lnTo>
                    <a:pt x="490" y="1187"/>
                  </a:lnTo>
                  <a:lnTo>
                    <a:pt x="0" y="579"/>
                  </a:lnTo>
                  <a:lnTo>
                    <a:pt x="60" y="527"/>
                  </a:lnTo>
                  <a:lnTo>
                    <a:pt x="116" y="473"/>
                  </a:lnTo>
                  <a:lnTo>
                    <a:pt x="167" y="413"/>
                  </a:lnTo>
                  <a:lnTo>
                    <a:pt x="213" y="350"/>
                  </a:lnTo>
                  <a:lnTo>
                    <a:pt x="254" y="285"/>
                  </a:lnTo>
                  <a:lnTo>
                    <a:pt x="291" y="217"/>
                  </a:lnTo>
                  <a:lnTo>
                    <a:pt x="323" y="146"/>
                  </a:lnTo>
                  <a:lnTo>
                    <a:pt x="352" y="74"/>
                  </a:lnTo>
                  <a:lnTo>
                    <a:pt x="37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0">
              <a:extLst>
                <a:ext uri="{FF2B5EF4-FFF2-40B4-BE49-F238E27FC236}">
                  <a16:creationId xmlns:a16="http://schemas.microsoft.com/office/drawing/2014/main" id="{B4730665-3E06-FF24-895A-78E10A151D58}"/>
                </a:ext>
              </a:extLst>
            </p:cNvPr>
            <p:cNvSpPr>
              <a:spLocks/>
            </p:cNvSpPr>
            <p:nvPr/>
          </p:nvSpPr>
          <p:spPr bwMode="auto">
            <a:xfrm>
              <a:off x="5907088" y="3787775"/>
              <a:ext cx="2035175" cy="1392237"/>
            </a:xfrm>
            <a:custGeom>
              <a:avLst/>
              <a:gdLst>
                <a:gd name="T0" fmla="*/ 951 w 1282"/>
                <a:gd name="T1" fmla="*/ 0 h 877"/>
                <a:gd name="T2" fmla="*/ 1282 w 1282"/>
                <a:gd name="T3" fmla="*/ 102 h 877"/>
                <a:gd name="T4" fmla="*/ 1248 w 1282"/>
                <a:gd name="T5" fmla="*/ 179 h 877"/>
                <a:gd name="T6" fmla="*/ 1210 w 1282"/>
                <a:gd name="T7" fmla="*/ 254 h 877"/>
                <a:gd name="T8" fmla="*/ 1169 w 1282"/>
                <a:gd name="T9" fmla="*/ 326 h 877"/>
                <a:gd name="T10" fmla="*/ 1122 w 1282"/>
                <a:gd name="T11" fmla="*/ 393 h 877"/>
                <a:gd name="T12" fmla="*/ 1072 w 1282"/>
                <a:gd name="T13" fmla="*/ 457 h 877"/>
                <a:gd name="T14" fmla="*/ 1018 w 1282"/>
                <a:gd name="T15" fmla="*/ 518 h 877"/>
                <a:gd name="T16" fmla="*/ 960 w 1282"/>
                <a:gd name="T17" fmla="*/ 574 h 877"/>
                <a:gd name="T18" fmla="*/ 898 w 1282"/>
                <a:gd name="T19" fmla="*/ 626 h 877"/>
                <a:gd name="T20" fmla="*/ 833 w 1282"/>
                <a:gd name="T21" fmla="*/ 674 h 877"/>
                <a:gd name="T22" fmla="*/ 764 w 1282"/>
                <a:gd name="T23" fmla="*/ 718 h 877"/>
                <a:gd name="T24" fmla="*/ 692 w 1282"/>
                <a:gd name="T25" fmla="*/ 756 h 877"/>
                <a:gd name="T26" fmla="*/ 617 w 1282"/>
                <a:gd name="T27" fmla="*/ 790 h 877"/>
                <a:gd name="T28" fmla="*/ 537 w 1282"/>
                <a:gd name="T29" fmla="*/ 818 h 877"/>
                <a:gd name="T30" fmla="*/ 455 w 1282"/>
                <a:gd name="T31" fmla="*/ 841 h 877"/>
                <a:gd name="T32" fmla="*/ 369 w 1282"/>
                <a:gd name="T33" fmla="*/ 859 h 877"/>
                <a:gd name="T34" fmla="*/ 281 w 1282"/>
                <a:gd name="T35" fmla="*/ 871 h 877"/>
                <a:gd name="T36" fmla="*/ 191 w 1282"/>
                <a:gd name="T37" fmla="*/ 877 h 877"/>
                <a:gd name="T38" fmla="*/ 96 w 1282"/>
                <a:gd name="T39" fmla="*/ 877 h 877"/>
                <a:gd name="T40" fmla="*/ 0 w 1282"/>
                <a:gd name="T41" fmla="*/ 871 h 877"/>
                <a:gd name="T42" fmla="*/ 86 w 1282"/>
                <a:gd name="T43" fmla="*/ 859 h 877"/>
                <a:gd name="T44" fmla="*/ 167 w 1282"/>
                <a:gd name="T45" fmla="*/ 843 h 877"/>
                <a:gd name="T46" fmla="*/ 245 w 1282"/>
                <a:gd name="T47" fmla="*/ 823 h 877"/>
                <a:gd name="T48" fmla="*/ 317 w 1282"/>
                <a:gd name="T49" fmla="*/ 800 h 877"/>
                <a:gd name="T50" fmla="*/ 387 w 1282"/>
                <a:gd name="T51" fmla="*/ 771 h 877"/>
                <a:gd name="T52" fmla="*/ 450 w 1282"/>
                <a:gd name="T53" fmla="*/ 740 h 877"/>
                <a:gd name="T54" fmla="*/ 511 w 1282"/>
                <a:gd name="T55" fmla="*/ 705 h 877"/>
                <a:gd name="T56" fmla="*/ 567 w 1282"/>
                <a:gd name="T57" fmla="*/ 667 h 877"/>
                <a:gd name="T58" fmla="*/ 619 w 1282"/>
                <a:gd name="T59" fmla="*/ 626 h 877"/>
                <a:gd name="T60" fmla="*/ 666 w 1282"/>
                <a:gd name="T61" fmla="*/ 583 h 877"/>
                <a:gd name="T62" fmla="*/ 711 w 1282"/>
                <a:gd name="T63" fmla="*/ 537 h 877"/>
                <a:gd name="T64" fmla="*/ 751 w 1282"/>
                <a:gd name="T65" fmla="*/ 489 h 877"/>
                <a:gd name="T66" fmla="*/ 787 w 1282"/>
                <a:gd name="T67" fmla="*/ 440 h 877"/>
                <a:gd name="T68" fmla="*/ 820 w 1282"/>
                <a:gd name="T69" fmla="*/ 388 h 877"/>
                <a:gd name="T70" fmla="*/ 849 w 1282"/>
                <a:gd name="T71" fmla="*/ 334 h 877"/>
                <a:gd name="T72" fmla="*/ 875 w 1282"/>
                <a:gd name="T73" fmla="*/ 281 h 877"/>
                <a:gd name="T74" fmla="*/ 896 w 1282"/>
                <a:gd name="T75" fmla="*/ 225 h 877"/>
                <a:gd name="T76" fmla="*/ 914 w 1282"/>
                <a:gd name="T77" fmla="*/ 169 h 877"/>
                <a:gd name="T78" fmla="*/ 931 w 1282"/>
                <a:gd name="T79" fmla="*/ 113 h 877"/>
                <a:gd name="T80" fmla="*/ 942 w 1282"/>
                <a:gd name="T81" fmla="*/ 57 h 877"/>
                <a:gd name="T82" fmla="*/ 951 w 1282"/>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2" h="877">
                  <a:moveTo>
                    <a:pt x="951" y="0"/>
                  </a:moveTo>
                  <a:lnTo>
                    <a:pt x="1282" y="102"/>
                  </a:lnTo>
                  <a:lnTo>
                    <a:pt x="1248" y="179"/>
                  </a:lnTo>
                  <a:lnTo>
                    <a:pt x="1210" y="254"/>
                  </a:lnTo>
                  <a:lnTo>
                    <a:pt x="1169" y="326"/>
                  </a:lnTo>
                  <a:lnTo>
                    <a:pt x="1122" y="393"/>
                  </a:lnTo>
                  <a:lnTo>
                    <a:pt x="1072" y="457"/>
                  </a:lnTo>
                  <a:lnTo>
                    <a:pt x="1018" y="518"/>
                  </a:lnTo>
                  <a:lnTo>
                    <a:pt x="960" y="574"/>
                  </a:lnTo>
                  <a:lnTo>
                    <a:pt x="898" y="626"/>
                  </a:lnTo>
                  <a:lnTo>
                    <a:pt x="833" y="674"/>
                  </a:lnTo>
                  <a:lnTo>
                    <a:pt x="764" y="718"/>
                  </a:lnTo>
                  <a:lnTo>
                    <a:pt x="692" y="756"/>
                  </a:lnTo>
                  <a:lnTo>
                    <a:pt x="617" y="790"/>
                  </a:lnTo>
                  <a:lnTo>
                    <a:pt x="537" y="818"/>
                  </a:lnTo>
                  <a:lnTo>
                    <a:pt x="455" y="841"/>
                  </a:lnTo>
                  <a:lnTo>
                    <a:pt x="369" y="859"/>
                  </a:lnTo>
                  <a:lnTo>
                    <a:pt x="281" y="871"/>
                  </a:lnTo>
                  <a:lnTo>
                    <a:pt x="191" y="877"/>
                  </a:lnTo>
                  <a:lnTo>
                    <a:pt x="96" y="877"/>
                  </a:lnTo>
                  <a:lnTo>
                    <a:pt x="0" y="871"/>
                  </a:lnTo>
                  <a:lnTo>
                    <a:pt x="86" y="859"/>
                  </a:lnTo>
                  <a:lnTo>
                    <a:pt x="167" y="843"/>
                  </a:lnTo>
                  <a:lnTo>
                    <a:pt x="245" y="823"/>
                  </a:lnTo>
                  <a:lnTo>
                    <a:pt x="317" y="800"/>
                  </a:lnTo>
                  <a:lnTo>
                    <a:pt x="387" y="771"/>
                  </a:lnTo>
                  <a:lnTo>
                    <a:pt x="450" y="740"/>
                  </a:lnTo>
                  <a:lnTo>
                    <a:pt x="511" y="705"/>
                  </a:lnTo>
                  <a:lnTo>
                    <a:pt x="567" y="667"/>
                  </a:lnTo>
                  <a:lnTo>
                    <a:pt x="619" y="626"/>
                  </a:lnTo>
                  <a:lnTo>
                    <a:pt x="666" y="583"/>
                  </a:lnTo>
                  <a:lnTo>
                    <a:pt x="711" y="537"/>
                  </a:lnTo>
                  <a:lnTo>
                    <a:pt x="751" y="489"/>
                  </a:lnTo>
                  <a:lnTo>
                    <a:pt x="787" y="440"/>
                  </a:lnTo>
                  <a:lnTo>
                    <a:pt x="820" y="388"/>
                  </a:lnTo>
                  <a:lnTo>
                    <a:pt x="849" y="334"/>
                  </a:lnTo>
                  <a:lnTo>
                    <a:pt x="875" y="281"/>
                  </a:lnTo>
                  <a:lnTo>
                    <a:pt x="896" y="225"/>
                  </a:lnTo>
                  <a:lnTo>
                    <a:pt x="914" y="169"/>
                  </a:lnTo>
                  <a:lnTo>
                    <a:pt x="931" y="113"/>
                  </a:lnTo>
                  <a:lnTo>
                    <a:pt x="942" y="57"/>
                  </a:lnTo>
                  <a:lnTo>
                    <a:pt x="951"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21">
              <a:extLst>
                <a:ext uri="{FF2B5EF4-FFF2-40B4-BE49-F238E27FC236}">
                  <a16:creationId xmlns:a16="http://schemas.microsoft.com/office/drawing/2014/main" id="{972DBC39-3E44-F1FC-58EB-1FEE589717B0}"/>
                </a:ext>
              </a:extLst>
            </p:cNvPr>
            <p:cNvSpPr>
              <a:spLocks/>
            </p:cNvSpPr>
            <p:nvPr/>
          </p:nvSpPr>
          <p:spPr bwMode="auto">
            <a:xfrm>
              <a:off x="5915835" y="-236832"/>
              <a:ext cx="2305012" cy="2634302"/>
            </a:xfrm>
            <a:custGeom>
              <a:avLst/>
              <a:gdLst>
                <a:gd name="T0" fmla="*/ 0 w 742"/>
                <a:gd name="T1" fmla="*/ 0 h 848"/>
                <a:gd name="T2" fmla="*/ 90 w 742"/>
                <a:gd name="T3" fmla="*/ 4 h 848"/>
                <a:gd name="T4" fmla="*/ 177 w 742"/>
                <a:gd name="T5" fmla="*/ 12 h 848"/>
                <a:gd name="T6" fmla="*/ 261 w 742"/>
                <a:gd name="T7" fmla="*/ 25 h 848"/>
                <a:gd name="T8" fmla="*/ 341 w 742"/>
                <a:gd name="T9" fmla="*/ 43 h 848"/>
                <a:gd name="T10" fmla="*/ 417 w 742"/>
                <a:gd name="T11" fmla="*/ 66 h 848"/>
                <a:gd name="T12" fmla="*/ 490 w 742"/>
                <a:gd name="T13" fmla="*/ 94 h 848"/>
                <a:gd name="T14" fmla="*/ 558 w 742"/>
                <a:gd name="T15" fmla="*/ 125 h 848"/>
                <a:gd name="T16" fmla="*/ 623 w 742"/>
                <a:gd name="T17" fmla="*/ 159 h 848"/>
                <a:gd name="T18" fmla="*/ 684 w 742"/>
                <a:gd name="T19" fmla="*/ 199 h 848"/>
                <a:gd name="T20" fmla="*/ 742 w 742"/>
                <a:gd name="T21" fmla="*/ 243 h 848"/>
                <a:gd name="T22" fmla="*/ 252 w 742"/>
                <a:gd name="T23" fmla="*/ 848 h 848"/>
                <a:gd name="T24" fmla="*/ 218 w 742"/>
                <a:gd name="T25" fmla="*/ 825 h 848"/>
                <a:gd name="T26" fmla="*/ 182 w 742"/>
                <a:gd name="T27" fmla="*/ 805 h 848"/>
                <a:gd name="T28" fmla="*/ 141 w 742"/>
                <a:gd name="T29" fmla="*/ 789 h 848"/>
                <a:gd name="T30" fmla="*/ 98 w 742"/>
                <a:gd name="T31" fmla="*/ 776 h 848"/>
                <a:gd name="T32" fmla="*/ 50 w 742"/>
                <a:gd name="T33" fmla="*/ 769 h 848"/>
                <a:gd name="T34" fmla="*/ 0 w 742"/>
                <a:gd name="T35" fmla="*/ 766 h 848"/>
                <a:gd name="T36" fmla="*/ 0 w 742"/>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848">
                  <a:moveTo>
                    <a:pt x="0" y="0"/>
                  </a:moveTo>
                  <a:lnTo>
                    <a:pt x="90" y="4"/>
                  </a:lnTo>
                  <a:lnTo>
                    <a:pt x="177" y="12"/>
                  </a:lnTo>
                  <a:lnTo>
                    <a:pt x="261" y="25"/>
                  </a:lnTo>
                  <a:lnTo>
                    <a:pt x="341" y="43"/>
                  </a:lnTo>
                  <a:lnTo>
                    <a:pt x="417" y="66"/>
                  </a:lnTo>
                  <a:lnTo>
                    <a:pt x="490" y="94"/>
                  </a:lnTo>
                  <a:lnTo>
                    <a:pt x="558" y="125"/>
                  </a:lnTo>
                  <a:lnTo>
                    <a:pt x="623" y="159"/>
                  </a:lnTo>
                  <a:lnTo>
                    <a:pt x="684" y="199"/>
                  </a:lnTo>
                  <a:lnTo>
                    <a:pt x="742" y="243"/>
                  </a:lnTo>
                  <a:lnTo>
                    <a:pt x="252" y="848"/>
                  </a:lnTo>
                  <a:lnTo>
                    <a:pt x="218" y="825"/>
                  </a:lnTo>
                  <a:lnTo>
                    <a:pt x="182" y="805"/>
                  </a:lnTo>
                  <a:lnTo>
                    <a:pt x="141" y="789"/>
                  </a:lnTo>
                  <a:lnTo>
                    <a:pt x="98" y="776"/>
                  </a:lnTo>
                  <a:lnTo>
                    <a:pt x="50" y="769"/>
                  </a:lnTo>
                  <a:lnTo>
                    <a:pt x="0" y="766"/>
                  </a:lnTo>
                  <a:lnTo>
                    <a:pt x="0"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83">
              <a:extLst>
                <a:ext uri="{FF2B5EF4-FFF2-40B4-BE49-F238E27FC236}">
                  <a16:creationId xmlns:a16="http://schemas.microsoft.com/office/drawing/2014/main" id="{C042CAE6-85D2-9D56-FF9B-EF0A14A76A84}"/>
                </a:ext>
              </a:extLst>
            </p:cNvPr>
            <p:cNvSpPr>
              <a:spLocks/>
            </p:cNvSpPr>
            <p:nvPr/>
          </p:nvSpPr>
          <p:spPr bwMode="auto">
            <a:xfrm>
              <a:off x="4365625" y="2135188"/>
              <a:ext cx="3081338" cy="3084512"/>
            </a:xfrm>
            <a:custGeom>
              <a:avLst/>
              <a:gdLst>
                <a:gd name="T0" fmla="*/ 1055 w 1941"/>
                <a:gd name="T1" fmla="*/ 3 h 1943"/>
                <a:gd name="T2" fmla="*/ 1216 w 1941"/>
                <a:gd name="T3" fmla="*/ 31 h 1943"/>
                <a:gd name="T4" fmla="*/ 1367 w 1941"/>
                <a:gd name="T5" fmla="*/ 84 h 1943"/>
                <a:gd name="T6" fmla="*/ 1506 w 1941"/>
                <a:gd name="T7" fmla="*/ 160 h 1943"/>
                <a:gd name="T8" fmla="*/ 1629 w 1941"/>
                <a:gd name="T9" fmla="*/ 257 h 1943"/>
                <a:gd name="T10" fmla="*/ 1735 w 1941"/>
                <a:gd name="T11" fmla="*/ 372 h 1943"/>
                <a:gd name="T12" fmla="*/ 1822 w 1941"/>
                <a:gd name="T13" fmla="*/ 504 h 1943"/>
                <a:gd name="T14" fmla="*/ 1887 w 1941"/>
                <a:gd name="T15" fmla="*/ 649 h 1943"/>
                <a:gd name="T16" fmla="*/ 1928 w 1941"/>
                <a:gd name="T17" fmla="*/ 805 h 1943"/>
                <a:gd name="T18" fmla="*/ 1941 w 1941"/>
                <a:gd name="T19" fmla="*/ 971 h 1943"/>
                <a:gd name="T20" fmla="*/ 1928 w 1941"/>
                <a:gd name="T21" fmla="*/ 1137 h 1943"/>
                <a:gd name="T22" fmla="*/ 1887 w 1941"/>
                <a:gd name="T23" fmla="*/ 1293 h 1943"/>
                <a:gd name="T24" fmla="*/ 1822 w 1941"/>
                <a:gd name="T25" fmla="*/ 1439 h 1943"/>
                <a:gd name="T26" fmla="*/ 1735 w 1941"/>
                <a:gd name="T27" fmla="*/ 1570 h 1943"/>
                <a:gd name="T28" fmla="*/ 1629 w 1941"/>
                <a:gd name="T29" fmla="*/ 1684 h 1943"/>
                <a:gd name="T30" fmla="*/ 1506 w 1941"/>
                <a:gd name="T31" fmla="*/ 1782 h 1943"/>
                <a:gd name="T32" fmla="*/ 1367 w 1941"/>
                <a:gd name="T33" fmla="*/ 1858 h 1943"/>
                <a:gd name="T34" fmla="*/ 1216 w 1941"/>
                <a:gd name="T35" fmla="*/ 1912 h 1943"/>
                <a:gd name="T36" fmla="*/ 1055 w 1941"/>
                <a:gd name="T37" fmla="*/ 1939 h 1943"/>
                <a:gd name="T38" fmla="*/ 886 w 1941"/>
                <a:gd name="T39" fmla="*/ 1939 h 1943"/>
                <a:gd name="T40" fmla="*/ 725 w 1941"/>
                <a:gd name="T41" fmla="*/ 1912 h 1943"/>
                <a:gd name="T42" fmla="*/ 574 w 1941"/>
                <a:gd name="T43" fmla="*/ 1858 h 1943"/>
                <a:gd name="T44" fmla="*/ 435 w 1941"/>
                <a:gd name="T45" fmla="*/ 1782 h 1943"/>
                <a:gd name="T46" fmla="*/ 312 w 1941"/>
                <a:gd name="T47" fmla="*/ 1684 h 1943"/>
                <a:gd name="T48" fmla="*/ 206 w 1941"/>
                <a:gd name="T49" fmla="*/ 1570 h 1943"/>
                <a:gd name="T50" fmla="*/ 119 w 1941"/>
                <a:gd name="T51" fmla="*/ 1439 h 1943"/>
                <a:gd name="T52" fmla="*/ 54 w 1941"/>
                <a:gd name="T53" fmla="*/ 1293 h 1943"/>
                <a:gd name="T54" fmla="*/ 13 w 1941"/>
                <a:gd name="T55" fmla="*/ 1137 h 1943"/>
                <a:gd name="T56" fmla="*/ 0 w 1941"/>
                <a:gd name="T57" fmla="*/ 971 h 1943"/>
                <a:gd name="T58" fmla="*/ 13 w 1941"/>
                <a:gd name="T59" fmla="*/ 805 h 1943"/>
                <a:gd name="T60" fmla="*/ 54 w 1941"/>
                <a:gd name="T61" fmla="*/ 649 h 1943"/>
                <a:gd name="T62" fmla="*/ 119 w 1941"/>
                <a:gd name="T63" fmla="*/ 504 h 1943"/>
                <a:gd name="T64" fmla="*/ 206 w 1941"/>
                <a:gd name="T65" fmla="*/ 372 h 1943"/>
                <a:gd name="T66" fmla="*/ 312 w 1941"/>
                <a:gd name="T67" fmla="*/ 257 h 1943"/>
                <a:gd name="T68" fmla="*/ 435 w 1941"/>
                <a:gd name="T69" fmla="*/ 160 h 1943"/>
                <a:gd name="T70" fmla="*/ 574 w 1941"/>
                <a:gd name="T71" fmla="*/ 84 h 1943"/>
                <a:gd name="T72" fmla="*/ 725 w 1941"/>
                <a:gd name="T73" fmla="*/ 31 h 1943"/>
                <a:gd name="T74" fmla="*/ 886 w 1941"/>
                <a:gd name="T75" fmla="*/ 3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1" h="1943">
                  <a:moveTo>
                    <a:pt x="971" y="0"/>
                  </a:moveTo>
                  <a:lnTo>
                    <a:pt x="1055" y="3"/>
                  </a:lnTo>
                  <a:lnTo>
                    <a:pt x="1136" y="13"/>
                  </a:lnTo>
                  <a:lnTo>
                    <a:pt x="1216" y="31"/>
                  </a:lnTo>
                  <a:lnTo>
                    <a:pt x="1293" y="54"/>
                  </a:lnTo>
                  <a:lnTo>
                    <a:pt x="1367" y="84"/>
                  </a:lnTo>
                  <a:lnTo>
                    <a:pt x="1437" y="119"/>
                  </a:lnTo>
                  <a:lnTo>
                    <a:pt x="1506" y="160"/>
                  </a:lnTo>
                  <a:lnTo>
                    <a:pt x="1569" y="206"/>
                  </a:lnTo>
                  <a:lnTo>
                    <a:pt x="1629" y="257"/>
                  </a:lnTo>
                  <a:lnTo>
                    <a:pt x="1684" y="313"/>
                  </a:lnTo>
                  <a:lnTo>
                    <a:pt x="1735" y="372"/>
                  </a:lnTo>
                  <a:lnTo>
                    <a:pt x="1781" y="435"/>
                  </a:lnTo>
                  <a:lnTo>
                    <a:pt x="1822" y="504"/>
                  </a:lnTo>
                  <a:lnTo>
                    <a:pt x="1858" y="574"/>
                  </a:lnTo>
                  <a:lnTo>
                    <a:pt x="1887" y="649"/>
                  </a:lnTo>
                  <a:lnTo>
                    <a:pt x="1910" y="726"/>
                  </a:lnTo>
                  <a:lnTo>
                    <a:pt x="1928" y="805"/>
                  </a:lnTo>
                  <a:lnTo>
                    <a:pt x="1939" y="887"/>
                  </a:lnTo>
                  <a:lnTo>
                    <a:pt x="1941" y="971"/>
                  </a:lnTo>
                  <a:lnTo>
                    <a:pt x="1939" y="1055"/>
                  </a:lnTo>
                  <a:lnTo>
                    <a:pt x="1928" y="1137"/>
                  </a:lnTo>
                  <a:lnTo>
                    <a:pt x="1910" y="1216"/>
                  </a:lnTo>
                  <a:lnTo>
                    <a:pt x="1887" y="1293"/>
                  </a:lnTo>
                  <a:lnTo>
                    <a:pt x="1858" y="1368"/>
                  </a:lnTo>
                  <a:lnTo>
                    <a:pt x="1822" y="1439"/>
                  </a:lnTo>
                  <a:lnTo>
                    <a:pt x="1781" y="1506"/>
                  </a:lnTo>
                  <a:lnTo>
                    <a:pt x="1735" y="1570"/>
                  </a:lnTo>
                  <a:lnTo>
                    <a:pt x="1684" y="1630"/>
                  </a:lnTo>
                  <a:lnTo>
                    <a:pt x="1629" y="1684"/>
                  </a:lnTo>
                  <a:lnTo>
                    <a:pt x="1569" y="1735"/>
                  </a:lnTo>
                  <a:lnTo>
                    <a:pt x="1506" y="1782"/>
                  </a:lnTo>
                  <a:lnTo>
                    <a:pt x="1437" y="1822"/>
                  </a:lnTo>
                  <a:lnTo>
                    <a:pt x="1367" y="1858"/>
                  </a:lnTo>
                  <a:lnTo>
                    <a:pt x="1293" y="1888"/>
                  </a:lnTo>
                  <a:lnTo>
                    <a:pt x="1216" y="1912"/>
                  </a:lnTo>
                  <a:lnTo>
                    <a:pt x="1136" y="1928"/>
                  </a:lnTo>
                  <a:lnTo>
                    <a:pt x="1055" y="1939"/>
                  </a:lnTo>
                  <a:lnTo>
                    <a:pt x="971" y="1943"/>
                  </a:lnTo>
                  <a:lnTo>
                    <a:pt x="886" y="1939"/>
                  </a:lnTo>
                  <a:lnTo>
                    <a:pt x="805" y="1928"/>
                  </a:lnTo>
                  <a:lnTo>
                    <a:pt x="725" y="1912"/>
                  </a:lnTo>
                  <a:lnTo>
                    <a:pt x="648" y="1888"/>
                  </a:lnTo>
                  <a:lnTo>
                    <a:pt x="574" y="1858"/>
                  </a:lnTo>
                  <a:lnTo>
                    <a:pt x="504" y="1822"/>
                  </a:lnTo>
                  <a:lnTo>
                    <a:pt x="435" y="1782"/>
                  </a:lnTo>
                  <a:lnTo>
                    <a:pt x="372" y="1735"/>
                  </a:lnTo>
                  <a:lnTo>
                    <a:pt x="312" y="1684"/>
                  </a:lnTo>
                  <a:lnTo>
                    <a:pt x="257" y="1630"/>
                  </a:lnTo>
                  <a:lnTo>
                    <a:pt x="206" y="1570"/>
                  </a:lnTo>
                  <a:lnTo>
                    <a:pt x="160" y="1506"/>
                  </a:lnTo>
                  <a:lnTo>
                    <a:pt x="119" y="1439"/>
                  </a:lnTo>
                  <a:lnTo>
                    <a:pt x="83" y="1368"/>
                  </a:lnTo>
                  <a:lnTo>
                    <a:pt x="54" y="1293"/>
                  </a:lnTo>
                  <a:lnTo>
                    <a:pt x="31" y="1216"/>
                  </a:lnTo>
                  <a:lnTo>
                    <a:pt x="13" y="1137"/>
                  </a:lnTo>
                  <a:lnTo>
                    <a:pt x="2" y="1055"/>
                  </a:lnTo>
                  <a:lnTo>
                    <a:pt x="0" y="971"/>
                  </a:lnTo>
                  <a:lnTo>
                    <a:pt x="2" y="887"/>
                  </a:lnTo>
                  <a:lnTo>
                    <a:pt x="13" y="805"/>
                  </a:lnTo>
                  <a:lnTo>
                    <a:pt x="31" y="726"/>
                  </a:lnTo>
                  <a:lnTo>
                    <a:pt x="54" y="649"/>
                  </a:lnTo>
                  <a:lnTo>
                    <a:pt x="83" y="574"/>
                  </a:lnTo>
                  <a:lnTo>
                    <a:pt x="119" y="504"/>
                  </a:lnTo>
                  <a:lnTo>
                    <a:pt x="160" y="435"/>
                  </a:lnTo>
                  <a:lnTo>
                    <a:pt x="206" y="372"/>
                  </a:lnTo>
                  <a:lnTo>
                    <a:pt x="257" y="313"/>
                  </a:lnTo>
                  <a:lnTo>
                    <a:pt x="312" y="257"/>
                  </a:lnTo>
                  <a:lnTo>
                    <a:pt x="372" y="206"/>
                  </a:lnTo>
                  <a:lnTo>
                    <a:pt x="435" y="160"/>
                  </a:lnTo>
                  <a:lnTo>
                    <a:pt x="504" y="119"/>
                  </a:lnTo>
                  <a:lnTo>
                    <a:pt x="574" y="84"/>
                  </a:lnTo>
                  <a:lnTo>
                    <a:pt x="648" y="54"/>
                  </a:lnTo>
                  <a:lnTo>
                    <a:pt x="725" y="31"/>
                  </a:lnTo>
                  <a:lnTo>
                    <a:pt x="805" y="13"/>
                  </a:lnTo>
                  <a:lnTo>
                    <a:pt x="886" y="3"/>
                  </a:lnTo>
                  <a:lnTo>
                    <a:pt x="971" y="0"/>
                  </a:lnTo>
                  <a:close/>
                </a:path>
              </a:pathLst>
            </a:custGeom>
            <a:solidFill>
              <a:schemeClr val="accent1"/>
            </a:solid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 name="Group 16">
            <a:extLst>
              <a:ext uri="{FF2B5EF4-FFF2-40B4-BE49-F238E27FC236}">
                <a16:creationId xmlns:a16="http://schemas.microsoft.com/office/drawing/2014/main" id="{1F6ECEE8-B4A7-FEFC-B030-FFEE0AEF85F4}"/>
              </a:ext>
            </a:extLst>
          </p:cNvPr>
          <p:cNvGrpSpPr/>
          <p:nvPr/>
        </p:nvGrpSpPr>
        <p:grpSpPr>
          <a:xfrm>
            <a:off x="4247033" y="4030706"/>
            <a:ext cx="3633112" cy="738664"/>
            <a:chOff x="592428" y="600007"/>
            <a:chExt cx="3940935" cy="738664"/>
          </a:xfrm>
        </p:grpSpPr>
        <p:sp>
          <p:nvSpPr>
            <p:cNvPr id="18" name="TextBox 17">
              <a:extLst>
                <a:ext uri="{FF2B5EF4-FFF2-40B4-BE49-F238E27FC236}">
                  <a16:creationId xmlns:a16="http://schemas.microsoft.com/office/drawing/2014/main" id="{88F667F6-EDCD-B900-EA3E-CA75074B1011}"/>
                </a:ext>
              </a:extLst>
            </p:cNvPr>
            <p:cNvSpPr txBox="1"/>
            <p:nvPr/>
          </p:nvSpPr>
          <p:spPr>
            <a:xfrm>
              <a:off x="592428" y="600007"/>
              <a:ext cx="3940935" cy="584775"/>
            </a:xfrm>
            <a:prstGeom prst="rect">
              <a:avLst/>
            </a:prstGeom>
            <a:noFill/>
          </p:spPr>
          <p:txBody>
            <a:bodyPr wrap="square" rtlCol="0">
              <a:spAutoFit/>
            </a:bodyPr>
            <a:lstStyle/>
            <a:p>
              <a:pPr algn="ctr"/>
              <a:r>
                <a:rPr lang="fa-IR" sz="3200" dirty="0">
                  <a:solidFill>
                    <a:schemeClr val="bg1"/>
                  </a:solidFill>
                  <a:latin typeface="Bebas Neue" panose="020B0606020202050201" pitchFamily="34" charset="0"/>
                  <a:cs typeface="B Titr" panose="00000700000000000000" pitchFamily="2" charset="-78"/>
                </a:rPr>
                <a:t>خودرو</a:t>
              </a:r>
              <a:endParaRPr lang="en-US" sz="3200" dirty="0">
                <a:solidFill>
                  <a:schemeClr val="bg1"/>
                </a:solidFill>
                <a:latin typeface="Bebas Neue" panose="020B0606020202050201" pitchFamily="34" charset="0"/>
                <a:cs typeface="B Titr" panose="00000700000000000000" pitchFamily="2" charset="-78"/>
              </a:endParaRPr>
            </a:p>
          </p:txBody>
        </p:sp>
        <p:sp>
          <p:nvSpPr>
            <p:cNvPr id="19" name="Rectangle 18">
              <a:extLst>
                <a:ext uri="{FF2B5EF4-FFF2-40B4-BE49-F238E27FC236}">
                  <a16:creationId xmlns:a16="http://schemas.microsoft.com/office/drawing/2014/main" id="{F69B9DEF-7EAE-1693-CEE4-5BC228F13A7D}"/>
                </a:ext>
              </a:extLst>
            </p:cNvPr>
            <p:cNvSpPr/>
            <p:nvPr/>
          </p:nvSpPr>
          <p:spPr>
            <a:xfrm>
              <a:off x="592428" y="1030894"/>
              <a:ext cx="3940935" cy="307777"/>
            </a:xfrm>
            <a:prstGeom prst="rect">
              <a:avLst/>
            </a:prstGeom>
          </p:spPr>
          <p:txBody>
            <a:bodyPr wrap="square">
              <a:spAutoFit/>
            </a:bodyPr>
            <a:lstStyle/>
            <a:p>
              <a:pPr algn="ctr"/>
              <a:endParaRPr lang="en-US" sz="1400" b="0" i="0" dirty="0">
                <a:solidFill>
                  <a:schemeClr val="bg1"/>
                </a:solidFill>
                <a:effectLst/>
              </a:endParaRPr>
            </a:p>
          </p:txBody>
        </p:sp>
      </p:grpSp>
      <p:pic>
        <p:nvPicPr>
          <p:cNvPr id="20" name="Picture 19">
            <a:extLst>
              <a:ext uri="{FF2B5EF4-FFF2-40B4-BE49-F238E27FC236}">
                <a16:creationId xmlns:a16="http://schemas.microsoft.com/office/drawing/2014/main" id="{303C3830-E986-42F1-2C36-FC711ED05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0605" y="2461945"/>
            <a:ext cx="304800" cy="304800"/>
          </a:xfrm>
          <a:prstGeom prst="rect">
            <a:avLst/>
          </a:prstGeom>
        </p:spPr>
      </p:pic>
      <p:pic>
        <p:nvPicPr>
          <p:cNvPr id="21" name="Picture 20">
            <a:extLst>
              <a:ext uri="{FF2B5EF4-FFF2-40B4-BE49-F238E27FC236}">
                <a16:creationId xmlns:a16="http://schemas.microsoft.com/office/drawing/2014/main" id="{1535DA8B-763C-76E3-B1B0-0E70A476DA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7225" y="4299508"/>
            <a:ext cx="304800" cy="304800"/>
          </a:xfrm>
          <a:prstGeom prst="rect">
            <a:avLst/>
          </a:prstGeom>
        </p:spPr>
      </p:pic>
      <p:pic>
        <p:nvPicPr>
          <p:cNvPr id="28" name="Picture 27">
            <a:extLst>
              <a:ext uri="{FF2B5EF4-FFF2-40B4-BE49-F238E27FC236}">
                <a16:creationId xmlns:a16="http://schemas.microsoft.com/office/drawing/2014/main" id="{489F1A46-7E61-B348-825B-DC85650F78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1455" y="5307504"/>
            <a:ext cx="390411" cy="390411"/>
          </a:xfrm>
          <a:prstGeom prst="rect">
            <a:avLst/>
          </a:prstGeom>
        </p:spPr>
      </p:pic>
      <p:pic>
        <p:nvPicPr>
          <p:cNvPr id="29" name="Picture 28">
            <a:extLst>
              <a:ext uri="{FF2B5EF4-FFF2-40B4-BE49-F238E27FC236}">
                <a16:creationId xmlns:a16="http://schemas.microsoft.com/office/drawing/2014/main" id="{4C76264B-3F17-9732-AD08-0B1C01D4EB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4395" y="3338961"/>
            <a:ext cx="390259" cy="390259"/>
          </a:xfrm>
          <a:prstGeom prst="rect">
            <a:avLst/>
          </a:prstGeom>
        </p:spPr>
      </p:pic>
      <p:pic>
        <p:nvPicPr>
          <p:cNvPr id="30" name="Picture 29">
            <a:extLst>
              <a:ext uri="{FF2B5EF4-FFF2-40B4-BE49-F238E27FC236}">
                <a16:creationId xmlns:a16="http://schemas.microsoft.com/office/drawing/2014/main" id="{45B26375-098C-B582-9368-89F5875C07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56552" y="3357169"/>
            <a:ext cx="271320" cy="271320"/>
          </a:xfrm>
          <a:prstGeom prst="rect">
            <a:avLst/>
          </a:prstGeom>
        </p:spPr>
      </p:pic>
      <p:pic>
        <p:nvPicPr>
          <p:cNvPr id="31" name="Picture 30">
            <a:extLst>
              <a:ext uri="{FF2B5EF4-FFF2-40B4-BE49-F238E27FC236}">
                <a16:creationId xmlns:a16="http://schemas.microsoft.com/office/drawing/2014/main" id="{7B5FA3F3-DB1B-059F-64E6-C2BD2859EDD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975" y="4208234"/>
            <a:ext cx="304639" cy="304639"/>
          </a:xfrm>
          <a:prstGeom prst="rect">
            <a:avLst/>
          </a:prstGeom>
        </p:spPr>
      </p:pic>
      <p:pic>
        <p:nvPicPr>
          <p:cNvPr id="32" name="Picture 31">
            <a:extLst>
              <a:ext uri="{FF2B5EF4-FFF2-40B4-BE49-F238E27FC236}">
                <a16:creationId xmlns:a16="http://schemas.microsoft.com/office/drawing/2014/main" id="{7F4A5186-8A45-E40D-15CE-02B53E3CBE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70231" y="5330816"/>
            <a:ext cx="331197" cy="331197"/>
          </a:xfrm>
          <a:prstGeom prst="rect">
            <a:avLst/>
          </a:prstGeom>
        </p:spPr>
      </p:pic>
      <p:pic>
        <p:nvPicPr>
          <p:cNvPr id="33" name="Picture 32">
            <a:extLst>
              <a:ext uri="{FF2B5EF4-FFF2-40B4-BE49-F238E27FC236}">
                <a16:creationId xmlns:a16="http://schemas.microsoft.com/office/drawing/2014/main" id="{7926B2D6-9F64-80D8-51DE-3A13FF35A755}"/>
              </a:ext>
            </a:extLst>
          </p:cNvPr>
          <p:cNvPicPr>
            <a:picLocks noChangeAspect="1"/>
          </p:cNvPicPr>
          <p:nvPr/>
        </p:nvPicPr>
        <p:blipFill>
          <a:blip r:embed="rId9"/>
          <a:stretch>
            <a:fillRect/>
          </a:stretch>
        </p:blipFill>
        <p:spPr>
          <a:xfrm>
            <a:off x="845549" y="858575"/>
            <a:ext cx="897839" cy="897839"/>
          </a:xfrm>
          <a:prstGeom prst="rect">
            <a:avLst/>
          </a:prstGeom>
        </p:spPr>
      </p:pic>
      <p:sp>
        <p:nvSpPr>
          <p:cNvPr id="34" name="TextBox 33">
            <a:extLst>
              <a:ext uri="{FF2B5EF4-FFF2-40B4-BE49-F238E27FC236}">
                <a16:creationId xmlns:a16="http://schemas.microsoft.com/office/drawing/2014/main" id="{A5B31185-CE9A-969F-3887-B67469A67082}"/>
              </a:ext>
            </a:extLst>
          </p:cNvPr>
          <p:cNvSpPr txBox="1"/>
          <p:nvPr/>
        </p:nvSpPr>
        <p:spPr>
          <a:xfrm>
            <a:off x="4924539" y="1907143"/>
            <a:ext cx="2357710" cy="461665"/>
          </a:xfrm>
          <a:prstGeom prst="rect">
            <a:avLst/>
          </a:prstGeom>
          <a:noFill/>
        </p:spPr>
        <p:txBody>
          <a:bodyPr wrap="square" rtlCol="0">
            <a:spAutoFit/>
          </a:bodyPr>
          <a:lstStyle/>
          <a:p>
            <a:pPr marL="0" algn="ctr" rtl="1" eaLnBrk="1" latinLnBrk="0" hangingPunct="1">
              <a:spcBef>
                <a:spcPts val="0"/>
              </a:spcBef>
              <a:spcAft>
                <a:spcPts val="0"/>
              </a:spcAft>
            </a:pPr>
            <a:r>
              <a:rPr lang="fa-IR" sz="2400" kern="1200" dirty="0">
                <a:solidFill>
                  <a:schemeClr val="bg1"/>
                </a:solidFill>
                <a:effectLst/>
                <a:latin typeface="Bebas Neue" panose="020B0606020202050201" pitchFamily="34" charset="0"/>
                <a:cs typeface="B Titr" panose="00000700000000000000" pitchFamily="2" charset="-78"/>
              </a:rPr>
              <a:t>نقش حمایتی دولت</a:t>
            </a:r>
            <a:endParaRPr lang="en-US" sz="2800" dirty="0">
              <a:solidFill>
                <a:schemeClr val="bg1"/>
              </a:solidFill>
              <a:effectLst/>
              <a:cs typeface="B Titr" panose="00000700000000000000" pitchFamily="2" charset="-78"/>
            </a:endParaRPr>
          </a:p>
        </p:txBody>
      </p:sp>
      <p:pic>
        <p:nvPicPr>
          <p:cNvPr id="2" name="Picture 1">
            <a:extLst>
              <a:ext uri="{FF2B5EF4-FFF2-40B4-BE49-F238E27FC236}">
                <a16:creationId xmlns:a16="http://schemas.microsoft.com/office/drawing/2014/main" id="{B6AF4E91-CC1F-EC40-5B37-4812D823B063}"/>
              </a:ext>
            </a:extLst>
          </p:cNvPr>
          <p:cNvPicPr>
            <a:picLocks noChangeAspect="1"/>
          </p:cNvPicPr>
          <p:nvPr/>
        </p:nvPicPr>
        <p:blipFill>
          <a:blip r:embed="rId10"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231205" y="4800684"/>
            <a:ext cx="1729590" cy="881594"/>
          </a:xfrm>
          <a:prstGeom prst="rect">
            <a:avLst/>
          </a:prstGeom>
        </p:spPr>
      </p:pic>
      <p:sp>
        <p:nvSpPr>
          <p:cNvPr id="3" name="Rectangle 2">
            <a:extLst>
              <a:ext uri="{FF2B5EF4-FFF2-40B4-BE49-F238E27FC236}">
                <a16:creationId xmlns:a16="http://schemas.microsoft.com/office/drawing/2014/main" id="{8A415648-20B7-FEB1-53B3-54772A765732}"/>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4A092E2-4991-06F6-EC9A-B1ED2AF07E60}"/>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25B0653-BEC3-B698-D316-96AE183DEF44}"/>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AE2B087-2DE1-64EB-45E3-CA51B40B50BD}"/>
              </a:ext>
            </a:extLst>
          </p:cNvPr>
          <p:cNvSpPr txBox="1"/>
          <p:nvPr/>
        </p:nvSpPr>
        <p:spPr>
          <a:xfrm>
            <a:off x="0" y="278096"/>
            <a:ext cx="12192000" cy="954107"/>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آیا در ایران دولت از صنعت خودرو حمایت کرده و در کشورهای خارجی           </a:t>
            </a:r>
            <a:r>
              <a:rPr lang="fa-IR" sz="2800" b="1" dirty="0" err="1">
                <a:solidFill>
                  <a:schemeClr val="accent2">
                    <a:lumMod val="75000"/>
                  </a:schemeClr>
                </a:solidFill>
                <a:latin typeface="A Gandom" panose="020B0603030804020204" pitchFamily="34" charset="0"/>
                <a:cs typeface="B Traffic" panose="00000400000000000000" pitchFamily="2" charset="-78"/>
              </a:rPr>
              <a:t>شرکت‌های</a:t>
            </a:r>
            <a:r>
              <a:rPr lang="fa-IR" sz="2800" b="1" dirty="0">
                <a:solidFill>
                  <a:schemeClr val="accent2">
                    <a:lumMod val="75000"/>
                  </a:schemeClr>
                </a:solidFill>
                <a:latin typeface="A Gandom" panose="020B0603030804020204" pitchFamily="34" charset="0"/>
                <a:cs typeface="B Traffic" panose="00000400000000000000" pitchFamily="2" charset="-78"/>
              </a:rPr>
              <a:t> </a:t>
            </a:r>
            <a:r>
              <a:rPr lang="fa-IR" sz="28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2800" b="1" dirty="0">
                <a:solidFill>
                  <a:schemeClr val="accent2">
                    <a:lumMod val="75000"/>
                  </a:schemeClr>
                </a:solidFill>
                <a:latin typeface="A Gandom" panose="020B0603030804020204" pitchFamily="34" charset="0"/>
                <a:cs typeface="B Traffic" panose="00000400000000000000" pitchFamily="2" charset="-78"/>
              </a:rPr>
              <a:t> بدون حمایت دولت فعالیت </a:t>
            </a:r>
            <a:r>
              <a:rPr lang="fa-IR" sz="2800" b="1" dirty="0" err="1">
                <a:solidFill>
                  <a:schemeClr val="accent2">
                    <a:lumMod val="75000"/>
                  </a:schemeClr>
                </a:solidFill>
                <a:latin typeface="A Gandom" panose="020B0603030804020204" pitchFamily="34" charset="0"/>
                <a:cs typeface="B Traffic" panose="00000400000000000000" pitchFamily="2" charset="-78"/>
              </a:rPr>
              <a:t>می‌کنند</a:t>
            </a:r>
            <a:r>
              <a:rPr lang="fa-IR" sz="2800" b="1" dirty="0">
                <a:solidFill>
                  <a:schemeClr val="accent2">
                    <a:lumMod val="75000"/>
                  </a:schemeClr>
                </a:solidFill>
                <a:latin typeface="A Gandom" panose="020B0603030804020204" pitchFamily="34" charset="0"/>
                <a:cs typeface="B Traffic" panose="00000400000000000000" pitchFamily="2" charset="-78"/>
              </a:rPr>
              <a:t>؟</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27" name="Rectangle 26">
            <a:extLst>
              <a:ext uri="{FF2B5EF4-FFF2-40B4-BE49-F238E27FC236}">
                <a16:creationId xmlns:a16="http://schemas.microsoft.com/office/drawing/2014/main" id="{3DBA8159-17BD-1348-C043-3ED9FAA7A674}"/>
              </a:ext>
            </a:extLst>
          </p:cNvPr>
          <p:cNvSpPr/>
          <p:nvPr/>
        </p:nvSpPr>
        <p:spPr>
          <a:xfrm>
            <a:off x="5127811" y="138986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101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DA2C622-6E8D-1634-73C5-E3E3A8F25FA7}"/>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E103BA8A-E715-1145-F246-5BDC008D5FE6}"/>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782">
              <a:extLst>
                <a:ext uri="{FF2B5EF4-FFF2-40B4-BE49-F238E27FC236}">
                  <a16:creationId xmlns:a16="http://schemas.microsoft.com/office/drawing/2014/main" id="{A4604412-7725-55D0-061C-6CE5094E2334}"/>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783">
              <a:extLst>
                <a:ext uri="{FF2B5EF4-FFF2-40B4-BE49-F238E27FC236}">
                  <a16:creationId xmlns:a16="http://schemas.microsoft.com/office/drawing/2014/main" id="{81D01EA7-BBE3-7720-598E-AF2C6347DD5D}"/>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784">
              <a:extLst>
                <a:ext uri="{FF2B5EF4-FFF2-40B4-BE49-F238E27FC236}">
                  <a16:creationId xmlns:a16="http://schemas.microsoft.com/office/drawing/2014/main" id="{7EDB7299-4DBD-FC88-3BFB-5F305D961E9F}"/>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785">
              <a:extLst>
                <a:ext uri="{FF2B5EF4-FFF2-40B4-BE49-F238E27FC236}">
                  <a16:creationId xmlns:a16="http://schemas.microsoft.com/office/drawing/2014/main" id="{C6BD6FC8-B8DF-C679-FA8A-8BDC20D8B0F2}"/>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 name="Rectangle 9">
            <a:extLst>
              <a:ext uri="{FF2B5EF4-FFF2-40B4-BE49-F238E27FC236}">
                <a16:creationId xmlns:a16="http://schemas.microsoft.com/office/drawing/2014/main" id="{4C177C94-247D-2FCA-417E-715DC8D5E93D}"/>
              </a:ext>
            </a:extLst>
          </p:cNvPr>
          <p:cNvSpPr/>
          <p:nvPr/>
        </p:nvSpPr>
        <p:spPr>
          <a:xfrm>
            <a:off x="8220478" y="2440877"/>
            <a:ext cx="3744382" cy="400110"/>
          </a:xfrm>
          <a:prstGeom prst="rect">
            <a:avLst/>
          </a:prstGeom>
        </p:spPr>
        <p:txBody>
          <a:bodyPr wrap="square">
            <a:spAutoFit/>
          </a:bodyPr>
          <a:lstStyle/>
          <a:p>
            <a:r>
              <a:rPr lang="fa-IR" sz="2000" b="1" i="0" dirty="0">
                <a:solidFill>
                  <a:srgbClr val="0070C0"/>
                </a:solidFill>
                <a:effectLst/>
                <a:cs typeface="B Nazanin" panose="00000400000000000000" pitchFamily="2" charset="-78"/>
              </a:rPr>
              <a:t>2019</a:t>
            </a:r>
            <a:endParaRPr lang="en-US" sz="2000" b="1" i="0" dirty="0">
              <a:solidFill>
                <a:srgbClr val="0070C0"/>
              </a:solidFill>
              <a:effectLst/>
              <a:cs typeface="B Nazanin" panose="00000400000000000000" pitchFamily="2" charset="-78"/>
            </a:endParaRPr>
          </a:p>
        </p:txBody>
      </p:sp>
      <p:sp>
        <p:nvSpPr>
          <p:cNvPr id="11" name="TextBox 10">
            <a:extLst>
              <a:ext uri="{FF2B5EF4-FFF2-40B4-BE49-F238E27FC236}">
                <a16:creationId xmlns:a16="http://schemas.microsoft.com/office/drawing/2014/main" id="{70F77D00-9095-388E-C8C0-B9A5816C9B07}"/>
              </a:ext>
            </a:extLst>
          </p:cNvPr>
          <p:cNvSpPr txBox="1"/>
          <p:nvPr/>
        </p:nvSpPr>
        <p:spPr>
          <a:xfrm>
            <a:off x="8220479" y="1980114"/>
            <a:ext cx="3744380" cy="461665"/>
          </a:xfrm>
          <a:prstGeom prst="rect">
            <a:avLst/>
          </a:prstGeom>
          <a:noFill/>
        </p:spPr>
        <p:txBody>
          <a:bodyPr wrap="square" rtlCol="0">
            <a:spAutoFit/>
          </a:bodyPr>
          <a:lstStyle/>
          <a:p>
            <a:r>
              <a:rPr lang="fa-IR" sz="2400" b="1" dirty="0">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549EF5E0-CB89-80C7-8A5E-4EC78CBA2C06}"/>
              </a:ext>
            </a:extLst>
          </p:cNvPr>
          <p:cNvSpPr/>
          <p:nvPr/>
        </p:nvSpPr>
        <p:spPr>
          <a:xfrm>
            <a:off x="219376" y="2428177"/>
            <a:ext cx="3744381" cy="400110"/>
          </a:xfrm>
          <a:prstGeom prst="rect">
            <a:avLst/>
          </a:prstGeom>
        </p:spPr>
        <p:txBody>
          <a:bodyPr wrap="square">
            <a:spAutoFit/>
          </a:bodyPr>
          <a:lstStyle/>
          <a:p>
            <a:pPr algn="r"/>
            <a:r>
              <a:rPr lang="fa-IR" sz="2000" b="1" i="0" dirty="0">
                <a:solidFill>
                  <a:srgbClr val="0070C0"/>
                </a:solidFill>
                <a:effectLst/>
                <a:cs typeface="B Nazanin" panose="00000400000000000000" pitchFamily="2" charset="-78"/>
              </a:rPr>
              <a:t>کل خودروسازان</a:t>
            </a:r>
            <a:endParaRPr lang="en-US" sz="2000" b="1" i="0" dirty="0">
              <a:solidFill>
                <a:srgbClr val="0070C0"/>
              </a:solidFill>
              <a:effectLst/>
              <a:cs typeface="B Nazanin" panose="00000400000000000000" pitchFamily="2" charset="-78"/>
            </a:endParaRPr>
          </a:p>
        </p:txBody>
      </p:sp>
      <p:sp>
        <p:nvSpPr>
          <p:cNvPr id="13" name="TextBox 12">
            <a:extLst>
              <a:ext uri="{FF2B5EF4-FFF2-40B4-BE49-F238E27FC236}">
                <a16:creationId xmlns:a16="http://schemas.microsoft.com/office/drawing/2014/main" id="{37A79FF5-9849-BDF7-8BE5-3823F8C5D6DC}"/>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3D1AC877-0B5C-C5ED-2B44-D5BD41FFCBED}"/>
              </a:ext>
            </a:extLst>
          </p:cNvPr>
          <p:cNvSpPr/>
          <p:nvPr/>
        </p:nvSpPr>
        <p:spPr>
          <a:xfrm>
            <a:off x="8220478" y="3724495"/>
            <a:ext cx="3744381" cy="400110"/>
          </a:xfrm>
          <a:prstGeom prst="rect">
            <a:avLst/>
          </a:prstGeom>
        </p:spPr>
        <p:txBody>
          <a:bodyPr wrap="square">
            <a:spAutoFit/>
          </a:bodyPr>
          <a:lstStyle/>
          <a:p>
            <a:r>
              <a:rPr lang="fa-IR" sz="2000" b="1" i="0" dirty="0">
                <a:solidFill>
                  <a:srgbClr val="0070C0"/>
                </a:solidFill>
                <a:effectLst/>
                <a:cs typeface="B Nazanin" panose="00000400000000000000" pitchFamily="2" charset="-78"/>
              </a:rPr>
              <a:t>5.7 میلیارد یورو</a:t>
            </a:r>
            <a:endParaRPr lang="en-US" sz="2000" b="1" i="0" dirty="0">
              <a:solidFill>
                <a:srgbClr val="0070C0"/>
              </a:solidFill>
              <a:effectLst/>
              <a:cs typeface="B Nazanin" panose="00000400000000000000" pitchFamily="2" charset="-78"/>
            </a:endParaRPr>
          </a:p>
        </p:txBody>
      </p:sp>
      <p:sp>
        <p:nvSpPr>
          <p:cNvPr id="15" name="TextBox 14">
            <a:extLst>
              <a:ext uri="{FF2B5EF4-FFF2-40B4-BE49-F238E27FC236}">
                <a16:creationId xmlns:a16="http://schemas.microsoft.com/office/drawing/2014/main" id="{BB17DCF8-8FB8-47AE-784B-E3533053E08F}"/>
              </a:ext>
            </a:extLst>
          </p:cNvPr>
          <p:cNvSpPr txBox="1"/>
          <p:nvPr/>
        </p:nvSpPr>
        <p:spPr>
          <a:xfrm>
            <a:off x="8220479" y="3301832"/>
            <a:ext cx="3744380" cy="461665"/>
          </a:xfrm>
          <a:prstGeom prst="rect">
            <a:avLst/>
          </a:prstGeom>
          <a:noFill/>
        </p:spPr>
        <p:txBody>
          <a:bodyPr wrap="square" rtlCol="0">
            <a:spAutoFit/>
          </a:bodyPr>
          <a:lstStyle/>
          <a:p>
            <a:r>
              <a:rPr lang="fa-IR" sz="2400" b="1" dirty="0">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9A867106-2F44-46F6-6940-4F3BD474EA89}"/>
              </a:ext>
            </a:extLst>
          </p:cNvPr>
          <p:cNvSpPr/>
          <p:nvPr/>
        </p:nvSpPr>
        <p:spPr>
          <a:xfrm>
            <a:off x="219376" y="3775295"/>
            <a:ext cx="3744381" cy="400110"/>
          </a:xfrm>
          <a:prstGeom prst="rect">
            <a:avLst/>
          </a:prstGeom>
        </p:spPr>
        <p:txBody>
          <a:bodyPr wrap="square">
            <a:spAutoFit/>
          </a:bodyPr>
          <a:lstStyle/>
          <a:p>
            <a:pPr algn="r"/>
            <a:r>
              <a:rPr lang="fa-IR" sz="2000" b="1" i="0" dirty="0" err="1">
                <a:solidFill>
                  <a:srgbClr val="0070C0"/>
                </a:solidFill>
                <a:effectLst/>
                <a:cs typeface="B Nazanin" panose="00000400000000000000" pitchFamily="2" charset="-78"/>
              </a:rPr>
              <a:t>معافیت‌های</a:t>
            </a:r>
            <a:r>
              <a:rPr lang="fa-IR" sz="2000" b="1" i="0" dirty="0">
                <a:solidFill>
                  <a:srgbClr val="0070C0"/>
                </a:solidFill>
                <a:effectLst/>
                <a:cs typeface="B Nazanin" panose="00000400000000000000" pitchFamily="2" charset="-78"/>
              </a:rPr>
              <a:t> مالیاتی بر خودروسازان</a:t>
            </a:r>
            <a:endParaRPr lang="en-US" sz="2000" b="1" i="0" dirty="0">
              <a:solidFill>
                <a:srgbClr val="0070C0"/>
              </a:solidFill>
              <a:effectLst/>
              <a:cs typeface="B Nazanin" panose="00000400000000000000" pitchFamily="2" charset="-78"/>
            </a:endParaRPr>
          </a:p>
        </p:txBody>
      </p:sp>
      <p:sp>
        <p:nvSpPr>
          <p:cNvPr id="17" name="TextBox 16">
            <a:extLst>
              <a:ext uri="{FF2B5EF4-FFF2-40B4-BE49-F238E27FC236}">
                <a16:creationId xmlns:a16="http://schemas.microsoft.com/office/drawing/2014/main" id="{56E5EB69-3108-FBA5-FD96-31901D412711}"/>
              </a:ext>
            </a:extLst>
          </p:cNvPr>
          <p:cNvSpPr txBox="1"/>
          <p:nvPr/>
        </p:nvSpPr>
        <p:spPr>
          <a:xfrm>
            <a:off x="219377" y="330183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A70D28A7-A723-CEE5-B9AB-AA637761406C}"/>
              </a:ext>
            </a:extLst>
          </p:cNvPr>
          <p:cNvSpPr/>
          <p:nvPr/>
        </p:nvSpPr>
        <p:spPr>
          <a:xfrm>
            <a:off x="8220477" y="5131358"/>
            <a:ext cx="3744381" cy="400110"/>
          </a:xfrm>
          <a:prstGeom prst="rect">
            <a:avLst/>
          </a:prstGeom>
        </p:spPr>
        <p:txBody>
          <a:bodyPr wrap="square">
            <a:spAutoFit/>
          </a:bodyPr>
          <a:lstStyle/>
          <a:p>
            <a:r>
              <a:rPr lang="fa-IR" sz="2000" b="1" i="0" dirty="0">
                <a:solidFill>
                  <a:srgbClr val="0070C0"/>
                </a:solidFill>
                <a:effectLst/>
                <a:cs typeface="B Nazanin" panose="00000400000000000000" pitchFamily="2" charset="-78"/>
              </a:rPr>
              <a:t>یک سال</a:t>
            </a:r>
            <a:endParaRPr lang="en-US" sz="2000" b="1" i="0" dirty="0">
              <a:solidFill>
                <a:srgbClr val="0070C0"/>
              </a:solidFill>
              <a:effectLst/>
              <a:cs typeface="B Nazanin" panose="00000400000000000000" pitchFamily="2" charset="-78"/>
            </a:endParaRPr>
          </a:p>
        </p:txBody>
      </p:sp>
      <p:sp>
        <p:nvSpPr>
          <p:cNvPr id="19" name="TextBox 18">
            <a:extLst>
              <a:ext uri="{FF2B5EF4-FFF2-40B4-BE49-F238E27FC236}">
                <a16:creationId xmlns:a16="http://schemas.microsoft.com/office/drawing/2014/main" id="{0117D126-7B77-03AE-1D34-D7863F479A13}"/>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05346DA8-4D21-72A0-6012-C92598F73CC8}"/>
              </a:ext>
            </a:extLst>
          </p:cNvPr>
          <p:cNvSpPr/>
          <p:nvPr/>
        </p:nvSpPr>
        <p:spPr>
          <a:xfrm>
            <a:off x="219375" y="5055158"/>
            <a:ext cx="3744381" cy="400110"/>
          </a:xfrm>
          <a:prstGeom prst="rect">
            <a:avLst/>
          </a:prstGeom>
        </p:spPr>
        <p:txBody>
          <a:bodyPr wrap="square">
            <a:spAutoFit/>
          </a:bodyPr>
          <a:lstStyle/>
          <a:p>
            <a:pPr algn="r"/>
            <a:r>
              <a:rPr lang="fa-IR" sz="2000" b="1" i="0" dirty="0">
                <a:solidFill>
                  <a:srgbClr val="0070C0"/>
                </a:solidFill>
                <a:effectLst/>
                <a:cs typeface="B Nazanin" panose="00000400000000000000" pitchFamily="2" charset="-78"/>
              </a:rPr>
              <a:t>کاهش قیمت تمام شده</a:t>
            </a:r>
            <a:endParaRPr lang="en-US" sz="2000" b="1" i="0" dirty="0">
              <a:solidFill>
                <a:srgbClr val="0070C0"/>
              </a:solidFill>
              <a:effectLst/>
              <a:cs typeface="B Nazanin" panose="00000400000000000000" pitchFamily="2" charset="-78"/>
            </a:endParaRPr>
          </a:p>
        </p:txBody>
      </p:sp>
      <p:sp>
        <p:nvSpPr>
          <p:cNvPr id="21" name="TextBox 20">
            <a:extLst>
              <a:ext uri="{FF2B5EF4-FFF2-40B4-BE49-F238E27FC236}">
                <a16:creationId xmlns:a16="http://schemas.microsoft.com/office/drawing/2014/main" id="{8E13C70C-0C88-669B-33FD-26B7622619DF}"/>
              </a:ext>
            </a:extLst>
          </p:cNvPr>
          <p:cNvSpPr txBox="1"/>
          <p:nvPr/>
        </p:nvSpPr>
        <p:spPr>
          <a:xfrm>
            <a:off x="219376" y="4657895"/>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CF4A9DC2-26E2-A7B6-6CA2-DAA3EEF8BCC7}"/>
              </a:ext>
            </a:extLst>
          </p:cNvPr>
          <p:cNvSpPr/>
          <p:nvPr/>
        </p:nvSpPr>
        <p:spPr>
          <a:xfrm>
            <a:off x="3847519" y="6198058"/>
            <a:ext cx="4493892" cy="523220"/>
          </a:xfrm>
          <a:prstGeom prst="rect">
            <a:avLst/>
          </a:prstGeom>
        </p:spPr>
        <p:txBody>
          <a:bodyPr wrap="square">
            <a:spAutoFit/>
          </a:bodyPr>
          <a:lstStyle/>
          <a:p>
            <a:pPr algn="ctr" rtl="1"/>
            <a:r>
              <a:rPr lang="fa-IR" sz="1400" b="1" i="0" dirty="0">
                <a:solidFill>
                  <a:schemeClr val="accent2">
                    <a:lumMod val="75000"/>
                  </a:schemeClr>
                </a:solidFill>
                <a:effectLst/>
                <a:cs typeface="B Nazanin" panose="00000400000000000000" pitchFamily="2" charset="-78"/>
              </a:rPr>
              <a:t>منبع: فدراسیون حمل و نقل و محیط زیست اروپا</a:t>
            </a:r>
          </a:p>
          <a:p>
            <a:pPr algn="ctr" rtl="1"/>
            <a:r>
              <a:rPr lang="en-US" sz="1400" b="1" i="0" dirty="0">
                <a:solidFill>
                  <a:schemeClr val="accent2">
                    <a:lumMod val="75000"/>
                  </a:schemeClr>
                </a:solidFill>
                <a:effectLst/>
                <a:cs typeface="B Nazanin" panose="00000400000000000000" pitchFamily="2" charset="-78"/>
              </a:rPr>
              <a:t>European Federation for Transport and Environment AISBL</a:t>
            </a:r>
          </a:p>
        </p:txBody>
      </p:sp>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C41D64B2-025F-9A46-9AAD-037AB925F97D}"/>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42DE216-1608-53B1-FF44-EDC47AA92A37}"/>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B845506C-E201-7869-995C-28DF562384A2}"/>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انگلیس</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18FEE0CD-CAE7-AAEA-CFB9-4F3CE4AF01BE}"/>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360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1F9BD2A-35CB-DBA8-9D6B-ED39B2834069}"/>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36D0FF00-A3E7-519B-92B6-0CB4AE61B8B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B0A85433-905B-EFEF-09DC-FC16209D7B70}"/>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3DF5E67A-0E57-80CB-BE8C-6F5A290E7B1B}"/>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E6B5871B-554B-8D3F-9705-A8DF23A892FF}"/>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B3BB9536-3995-DCB0-68D9-1BC97E8E97DD}"/>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0E7EE804-9B06-E3C9-A789-6DE5725B9E01}"/>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2020</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880DA5A5-6371-9910-6C42-86FC196F9E99}"/>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2B261B18-BE1F-6B4A-C1EE-BF844956315B}"/>
              </a:ext>
            </a:extLst>
          </p:cNvPr>
          <p:cNvSpPr/>
          <p:nvPr/>
        </p:nvSpPr>
        <p:spPr>
          <a:xfrm>
            <a:off x="219376" y="2428177"/>
            <a:ext cx="3744381" cy="400110"/>
          </a:xfrm>
          <a:prstGeom prst="rect">
            <a:avLst/>
          </a:prstGeom>
        </p:spPr>
        <p:txBody>
          <a:bodyPr wrap="square">
            <a:spAutoFit/>
          </a:bodyPr>
          <a:lstStyle/>
          <a:p>
            <a:pPr algn="r"/>
            <a:r>
              <a:rPr lang="fa-IR" sz="2000" b="1" dirty="0">
                <a:solidFill>
                  <a:srgbClr val="0070C0"/>
                </a:solidFill>
                <a:cs typeface="B Nazanin" panose="00000400000000000000" pitchFamily="2" charset="-78"/>
              </a:rPr>
              <a:t>کل </a:t>
            </a:r>
            <a:r>
              <a:rPr lang="fa-IR" sz="2000" b="1" dirty="0" err="1">
                <a:solidFill>
                  <a:srgbClr val="0070C0"/>
                </a:solidFill>
                <a:cs typeface="B Nazanin" panose="00000400000000000000" pitchFamily="2" charset="-78"/>
              </a:rPr>
              <a:t>خودروسازان</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2948DDEC-7CF8-AD74-E4D8-9E2FFF8A52CD}"/>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739D3B5E-B6EE-AEF2-28D2-65936FBF4FD9}"/>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1.5 میلیارد یورو</a:t>
            </a:r>
          </a:p>
        </p:txBody>
      </p:sp>
      <p:sp>
        <p:nvSpPr>
          <p:cNvPr id="15" name="TextBox 14">
            <a:extLst>
              <a:ext uri="{FF2B5EF4-FFF2-40B4-BE49-F238E27FC236}">
                <a16:creationId xmlns:a16="http://schemas.microsoft.com/office/drawing/2014/main" id="{878CE07B-6D41-616C-C3F1-FE4BBEC43CA9}"/>
              </a:ext>
            </a:extLst>
          </p:cNvPr>
          <p:cNvSpPr txBox="1"/>
          <p:nvPr/>
        </p:nvSpPr>
        <p:spPr>
          <a:xfrm>
            <a:off x="8208916" y="3323081"/>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227F445B-1456-41D2-F454-FAF669C8D421}"/>
              </a:ext>
            </a:extLst>
          </p:cNvPr>
          <p:cNvSpPr/>
          <p:nvPr/>
        </p:nvSpPr>
        <p:spPr>
          <a:xfrm>
            <a:off x="284206" y="3775295"/>
            <a:ext cx="3679552" cy="646331"/>
          </a:xfrm>
          <a:prstGeom prst="rect">
            <a:avLst/>
          </a:prstGeom>
        </p:spPr>
        <p:txBody>
          <a:bodyPr wrap="square">
            <a:spAutoFit/>
          </a:bodyPr>
          <a:lstStyle/>
          <a:p>
            <a:pPr algn="r"/>
            <a:r>
              <a:rPr lang="fa-IR" b="1" dirty="0">
                <a:solidFill>
                  <a:srgbClr val="0070C0"/>
                </a:solidFill>
                <a:cs typeface="B Nazanin" panose="00000400000000000000" pitchFamily="2" charset="-78"/>
              </a:rPr>
              <a:t>تخفیف تا سقف 2500 یورو به هر دو نوع خودروی بنزینی و برقی – تا 600 هزار دستگاه</a:t>
            </a:r>
            <a:endParaRPr lang="en-US"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36B03CF4-913A-5EB1-1235-2B78CB3FDA82}"/>
              </a:ext>
            </a:extLst>
          </p:cNvPr>
          <p:cNvSpPr txBox="1"/>
          <p:nvPr/>
        </p:nvSpPr>
        <p:spPr>
          <a:xfrm>
            <a:off x="219377" y="3301832"/>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ABE7F395-E140-55B9-BA5B-F5BB007AED8F}"/>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یک</a:t>
            </a:r>
            <a:r>
              <a:rPr lang="fa-IR" sz="2000" b="1" i="0" dirty="0">
                <a:solidFill>
                  <a:schemeClr val="accent2">
                    <a:lumMod val="50000"/>
                  </a:schemeClr>
                </a:solidFill>
                <a:effectLst/>
                <a:cs typeface="B Nazanin" panose="00000400000000000000" pitchFamily="2" charset="-78"/>
              </a:rPr>
              <a:t> </a:t>
            </a:r>
            <a:r>
              <a:rPr lang="fa-IR" sz="2000" b="1" dirty="0">
                <a:solidFill>
                  <a:srgbClr val="0070C0"/>
                </a:solidFill>
                <a:cs typeface="B Nazanin" panose="00000400000000000000" pitchFamily="2" charset="-78"/>
              </a:rPr>
              <a:t>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2CDF524A-6D8D-6927-DDA5-ABD8007561DA}"/>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6251FFE1-DBFC-46F6-0CAB-EA32A43F5BCA}"/>
              </a:ext>
            </a:extLst>
          </p:cNvPr>
          <p:cNvSpPr/>
          <p:nvPr/>
        </p:nvSpPr>
        <p:spPr>
          <a:xfrm>
            <a:off x="219375" y="5055158"/>
            <a:ext cx="3744381" cy="400110"/>
          </a:xfrm>
          <a:prstGeom prst="rect">
            <a:avLst/>
          </a:prstGeom>
        </p:spPr>
        <p:txBody>
          <a:bodyPr wrap="square">
            <a:spAutoFit/>
          </a:bodyPr>
          <a:lstStyle/>
          <a:p>
            <a:pPr algn="r"/>
            <a:r>
              <a:rPr lang="fa-IR" sz="2000" b="1" dirty="0">
                <a:solidFill>
                  <a:srgbClr val="0070C0"/>
                </a:solidFill>
                <a:cs typeface="B Nazanin" panose="00000400000000000000" pitchFamily="2" charset="-78"/>
              </a:rPr>
              <a:t>افزایش قدرت خرید مصرف کننده</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FD846DE7-ED5A-715F-233F-254558EBE29F}"/>
              </a:ext>
            </a:extLst>
          </p:cNvPr>
          <p:cNvSpPr txBox="1"/>
          <p:nvPr/>
        </p:nvSpPr>
        <p:spPr>
          <a:xfrm>
            <a:off x="219376" y="4657895"/>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D3EF5464-6750-3230-348C-8E80806F57BF}"/>
              </a:ext>
            </a:extLst>
          </p:cNvPr>
          <p:cNvSpPr/>
          <p:nvPr/>
        </p:nvSpPr>
        <p:spPr>
          <a:xfrm>
            <a:off x="4011751" y="5931657"/>
            <a:ext cx="4165428" cy="738664"/>
          </a:xfrm>
          <a:prstGeom prst="rect">
            <a:avLst/>
          </a:prstGeom>
        </p:spPr>
        <p:txBody>
          <a:bodyPr wrap="square">
            <a:spAutoFit/>
          </a:bodyPr>
          <a:lstStyle/>
          <a:p>
            <a:pPr algn="ctr" rtl="1"/>
            <a:endParaRPr lang="fa-IR" sz="1400" b="1" i="0" dirty="0">
              <a:solidFill>
                <a:schemeClr val="accent2">
                  <a:lumMod val="75000"/>
                </a:schemeClr>
              </a:solidFill>
              <a:effectLst/>
              <a:cs typeface="B Nazanin" panose="00000400000000000000" pitchFamily="2" charset="-78"/>
            </a:endParaRPr>
          </a:p>
          <a:p>
            <a:pPr algn="ctr" rtl="1"/>
            <a:r>
              <a:rPr lang="fa-IR" sz="1400" b="1" i="0" dirty="0">
                <a:solidFill>
                  <a:schemeClr val="accent2">
                    <a:lumMod val="75000"/>
                  </a:schemeClr>
                </a:solidFill>
                <a:effectLst/>
                <a:cs typeface="B Nazanin" panose="00000400000000000000" pitchFamily="2" charset="-78"/>
              </a:rPr>
              <a:t>انجمن تولیدکنندگان و بازرگانان موتور انگلستان</a:t>
            </a:r>
          </a:p>
          <a:p>
            <a:pPr algn="ctr" rtl="1"/>
            <a:r>
              <a:rPr lang="en-US" sz="1400" b="1" i="0" dirty="0">
                <a:solidFill>
                  <a:schemeClr val="accent2">
                    <a:lumMod val="75000"/>
                  </a:schemeClr>
                </a:solidFill>
                <a:effectLst/>
                <a:cs typeface="B Nazanin" panose="00000400000000000000" pitchFamily="2" charset="-78"/>
              </a:rPr>
              <a:t>Society of Motor Manufacturers and Traders (SMMT)</a:t>
            </a:r>
          </a:p>
        </p:txBody>
      </p:sp>
      <p:pic>
        <p:nvPicPr>
          <p:cNvPr id="27" name="Picture 26">
            <a:extLst>
              <a:ext uri="{FF2B5EF4-FFF2-40B4-BE49-F238E27FC236}">
                <a16:creationId xmlns:a16="http://schemas.microsoft.com/office/drawing/2014/main" id="{0861EB4C-55E0-7C52-DCF1-33AEAB9632EA}"/>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157ECD84-F2EF-78D4-37D3-C6A0150B0556}"/>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7A2E5C3A-BEBC-2260-FBA3-134A512CB0FE}"/>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28" name="Rectangle 27">
            <a:extLst>
              <a:ext uri="{FF2B5EF4-FFF2-40B4-BE49-F238E27FC236}">
                <a16:creationId xmlns:a16="http://schemas.microsoft.com/office/drawing/2014/main" id="{63EA66FE-06ED-FB10-793E-232F9ED3D86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D6EDA4F-4CB4-5E10-50E6-19B7594F424E}"/>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8380B74C-ACCC-FF40-F585-D7B9DCE64EEB}"/>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انگلیس</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3C7905B1-7C88-68ED-1ABD-6E1C0A3128F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330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A210F52A-1D47-5CA3-2114-C8F25AC85DE9}"/>
              </a:ext>
            </a:extLst>
          </p:cNvPr>
          <p:cNvGrpSpPr/>
          <p:nvPr/>
        </p:nvGrpSpPr>
        <p:grpSpPr>
          <a:xfrm>
            <a:off x="4079635" y="1889734"/>
            <a:ext cx="4032729" cy="4041923"/>
            <a:chOff x="4697186" y="1696306"/>
            <a:chExt cx="2089150" cy="2093913"/>
          </a:xfrm>
        </p:grpSpPr>
        <p:sp>
          <p:nvSpPr>
            <p:cNvPr id="29" name="Freeform 781">
              <a:extLst>
                <a:ext uri="{FF2B5EF4-FFF2-40B4-BE49-F238E27FC236}">
                  <a16:creationId xmlns:a16="http://schemas.microsoft.com/office/drawing/2014/main" id="{F2149002-E0B0-4399-5FD8-97EAE91CBD60}"/>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30" name="Freeform 782">
              <a:extLst>
                <a:ext uri="{FF2B5EF4-FFF2-40B4-BE49-F238E27FC236}">
                  <a16:creationId xmlns:a16="http://schemas.microsoft.com/office/drawing/2014/main" id="{5C30E9BB-0DFA-5297-B094-91D7882D58EB}"/>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31" name="Freeform 783">
              <a:extLst>
                <a:ext uri="{FF2B5EF4-FFF2-40B4-BE49-F238E27FC236}">
                  <a16:creationId xmlns:a16="http://schemas.microsoft.com/office/drawing/2014/main" id="{5464D9B3-0188-B3EB-41A6-722F670D6A3A}"/>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32" name="Freeform 784">
              <a:extLst>
                <a:ext uri="{FF2B5EF4-FFF2-40B4-BE49-F238E27FC236}">
                  <a16:creationId xmlns:a16="http://schemas.microsoft.com/office/drawing/2014/main" id="{8973DD6A-97D3-43FF-A996-42FE04042BF3}"/>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33" name="Freeform 785">
              <a:extLst>
                <a:ext uri="{FF2B5EF4-FFF2-40B4-BE49-F238E27FC236}">
                  <a16:creationId xmlns:a16="http://schemas.microsoft.com/office/drawing/2014/main" id="{A43C0537-D4AF-AD55-9A35-C42B0963C200}"/>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34" name="Rectangle 33">
            <a:extLst>
              <a:ext uri="{FF2B5EF4-FFF2-40B4-BE49-F238E27FC236}">
                <a16:creationId xmlns:a16="http://schemas.microsoft.com/office/drawing/2014/main" id="{064F10B4-CC30-2D5D-E6F0-7F5486E0E0A8}"/>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2016</a:t>
            </a:r>
            <a:endParaRPr lang="en-US" sz="2000" b="1" dirty="0">
              <a:solidFill>
                <a:srgbClr val="0070C0"/>
              </a:solidFill>
              <a:cs typeface="B Nazanin" panose="00000400000000000000" pitchFamily="2" charset="-78"/>
            </a:endParaRPr>
          </a:p>
        </p:txBody>
      </p:sp>
      <p:sp>
        <p:nvSpPr>
          <p:cNvPr id="35" name="TextBox 34">
            <a:extLst>
              <a:ext uri="{FF2B5EF4-FFF2-40B4-BE49-F238E27FC236}">
                <a16:creationId xmlns:a16="http://schemas.microsoft.com/office/drawing/2014/main" id="{D3480572-EE0A-10CD-22AB-7B4312F0BDDF}"/>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36" name="Rectangle 35">
            <a:extLst>
              <a:ext uri="{FF2B5EF4-FFF2-40B4-BE49-F238E27FC236}">
                <a16:creationId xmlns:a16="http://schemas.microsoft.com/office/drawing/2014/main" id="{EB138BCA-17F9-23F0-DACC-E79E2AB85A1D}"/>
              </a:ext>
            </a:extLst>
          </p:cNvPr>
          <p:cNvSpPr/>
          <p:nvPr/>
        </p:nvSpPr>
        <p:spPr>
          <a:xfrm>
            <a:off x="219376" y="2428177"/>
            <a:ext cx="3744381" cy="707886"/>
          </a:xfrm>
          <a:prstGeom prst="rect">
            <a:avLst/>
          </a:prstGeom>
        </p:spPr>
        <p:txBody>
          <a:bodyPr wrap="square">
            <a:spAutoFit/>
          </a:bodyPr>
          <a:lstStyle/>
          <a:p>
            <a:pPr algn="r"/>
            <a:r>
              <a:rPr lang="fa-IR" sz="2000" b="1" dirty="0">
                <a:solidFill>
                  <a:srgbClr val="0070C0"/>
                </a:solidFill>
                <a:cs typeface="B Nazanin" panose="00000400000000000000" pitchFamily="2" charset="-78"/>
              </a:rPr>
              <a:t>کل </a:t>
            </a:r>
            <a:r>
              <a:rPr lang="fa-IR" sz="2000" b="1" dirty="0" err="1">
                <a:solidFill>
                  <a:srgbClr val="0070C0"/>
                </a:solidFill>
                <a:cs typeface="B Nazanin" panose="00000400000000000000" pitchFamily="2" charset="-78"/>
              </a:rPr>
              <a:t>خودروسازان</a:t>
            </a:r>
            <a:r>
              <a:rPr lang="fa-IR" sz="2000" b="1" dirty="0">
                <a:solidFill>
                  <a:srgbClr val="0070C0"/>
                </a:solidFill>
                <a:cs typeface="B Nazanin" panose="00000400000000000000" pitchFamily="2" charset="-78"/>
              </a:rPr>
              <a:t>. 350 میلیون دلار از این مبلغ به شرکت نیسان پرداخت شده است</a:t>
            </a:r>
          </a:p>
        </p:txBody>
      </p:sp>
      <p:sp>
        <p:nvSpPr>
          <p:cNvPr id="37" name="TextBox 36">
            <a:extLst>
              <a:ext uri="{FF2B5EF4-FFF2-40B4-BE49-F238E27FC236}">
                <a16:creationId xmlns:a16="http://schemas.microsoft.com/office/drawing/2014/main" id="{88C4926B-7261-4898-E077-4B9A836ED97D}"/>
              </a:ext>
            </a:extLst>
          </p:cNvPr>
          <p:cNvSpPr txBox="1"/>
          <p:nvPr/>
        </p:nvSpPr>
        <p:spPr>
          <a:xfrm>
            <a:off x="219377" y="1980114"/>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38" name="Rectangle 37">
            <a:extLst>
              <a:ext uri="{FF2B5EF4-FFF2-40B4-BE49-F238E27FC236}">
                <a16:creationId xmlns:a16="http://schemas.microsoft.com/office/drawing/2014/main" id="{052281A5-FAC3-CB08-A952-3EEEFE0A04B5}"/>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میلیارد دلار</a:t>
            </a:r>
          </a:p>
        </p:txBody>
      </p:sp>
      <p:sp>
        <p:nvSpPr>
          <p:cNvPr id="39" name="TextBox 38">
            <a:extLst>
              <a:ext uri="{FF2B5EF4-FFF2-40B4-BE49-F238E27FC236}">
                <a16:creationId xmlns:a16="http://schemas.microsoft.com/office/drawing/2014/main" id="{F0F561E9-2117-D296-29DA-059FD7614E5B}"/>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40" name="Rectangle 39">
            <a:extLst>
              <a:ext uri="{FF2B5EF4-FFF2-40B4-BE49-F238E27FC236}">
                <a16:creationId xmlns:a16="http://schemas.microsoft.com/office/drawing/2014/main" id="{EF4AAD55-CF13-A3A7-0BB7-99022AFD1556}"/>
              </a:ext>
            </a:extLst>
          </p:cNvPr>
          <p:cNvSpPr/>
          <p:nvPr/>
        </p:nvSpPr>
        <p:spPr>
          <a:xfrm>
            <a:off x="219376" y="3775295"/>
            <a:ext cx="3744381" cy="923330"/>
          </a:xfrm>
          <a:prstGeom prst="rect">
            <a:avLst/>
          </a:prstGeom>
        </p:spPr>
        <p:txBody>
          <a:bodyPr wrap="square">
            <a:spAutoFit/>
          </a:bodyPr>
          <a:lstStyle/>
          <a:p>
            <a:pPr algn="r"/>
            <a:r>
              <a:rPr lang="fa-IR" b="1" dirty="0">
                <a:solidFill>
                  <a:srgbClr val="0070C0"/>
                </a:solidFill>
                <a:cs typeface="B Nazanin" panose="00000400000000000000" pitchFamily="2" charset="-78"/>
              </a:rPr>
              <a:t>جهت جبران </a:t>
            </a:r>
            <a:r>
              <a:rPr lang="fa-IR" b="1" dirty="0" err="1">
                <a:solidFill>
                  <a:srgbClr val="0070C0"/>
                </a:solidFill>
                <a:cs typeface="B Nazanin" panose="00000400000000000000" pitchFamily="2" charset="-78"/>
              </a:rPr>
              <a:t>هزینه‌های</a:t>
            </a:r>
            <a:r>
              <a:rPr lang="fa-IR" b="1" dirty="0">
                <a:solidFill>
                  <a:srgbClr val="0070C0"/>
                </a:solidFill>
                <a:cs typeface="B Nazanin" panose="00000400000000000000" pitchFamily="2" charset="-78"/>
              </a:rPr>
              <a:t> خودروسازان ناشی از تعرفه صادرات به اتحادیه اروپا پس از اجرای برگزیت</a:t>
            </a:r>
          </a:p>
        </p:txBody>
      </p:sp>
      <p:sp>
        <p:nvSpPr>
          <p:cNvPr id="41" name="TextBox 40">
            <a:extLst>
              <a:ext uri="{FF2B5EF4-FFF2-40B4-BE49-F238E27FC236}">
                <a16:creationId xmlns:a16="http://schemas.microsoft.com/office/drawing/2014/main" id="{9B6E014B-94BE-9A37-83B5-B5ECA8410F33}"/>
              </a:ext>
            </a:extLst>
          </p:cNvPr>
          <p:cNvSpPr txBox="1"/>
          <p:nvPr/>
        </p:nvSpPr>
        <p:spPr>
          <a:xfrm>
            <a:off x="219377" y="3301832"/>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42" name="Rectangle 41">
            <a:extLst>
              <a:ext uri="{FF2B5EF4-FFF2-40B4-BE49-F238E27FC236}">
                <a16:creationId xmlns:a16="http://schemas.microsoft.com/office/drawing/2014/main" id="{CDF16A69-453C-73D5-2305-D81A2F5B629B}"/>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یک</a:t>
            </a:r>
            <a:r>
              <a:rPr lang="fa-IR" sz="1600" b="1" i="0" dirty="0">
                <a:solidFill>
                  <a:schemeClr val="accent2">
                    <a:lumMod val="50000"/>
                  </a:schemeClr>
                </a:solidFill>
                <a:effectLst/>
                <a:cs typeface="B Nazanin" panose="00000400000000000000" pitchFamily="2" charset="-78"/>
              </a:rPr>
              <a:t> </a:t>
            </a:r>
            <a:r>
              <a:rPr lang="fa-IR" sz="2000" b="1" dirty="0">
                <a:solidFill>
                  <a:srgbClr val="0070C0"/>
                </a:solidFill>
                <a:cs typeface="B Nazanin" panose="00000400000000000000" pitchFamily="2" charset="-78"/>
              </a:rPr>
              <a:t>سال</a:t>
            </a:r>
            <a:endParaRPr lang="en-US" sz="2000" b="1" dirty="0">
              <a:solidFill>
                <a:srgbClr val="0070C0"/>
              </a:solidFill>
              <a:cs typeface="B Nazanin" panose="00000400000000000000" pitchFamily="2" charset="-78"/>
            </a:endParaRPr>
          </a:p>
        </p:txBody>
      </p:sp>
      <p:sp>
        <p:nvSpPr>
          <p:cNvPr id="43" name="TextBox 42">
            <a:extLst>
              <a:ext uri="{FF2B5EF4-FFF2-40B4-BE49-F238E27FC236}">
                <a16:creationId xmlns:a16="http://schemas.microsoft.com/office/drawing/2014/main" id="{FA6681FF-87D8-A9D1-1979-6D830A227A48}"/>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44" name="Rectangle 43">
            <a:extLst>
              <a:ext uri="{FF2B5EF4-FFF2-40B4-BE49-F238E27FC236}">
                <a16:creationId xmlns:a16="http://schemas.microsoft.com/office/drawing/2014/main" id="{C162B6A4-71C0-66BA-9B24-B6E539527794}"/>
              </a:ext>
            </a:extLst>
          </p:cNvPr>
          <p:cNvSpPr/>
          <p:nvPr/>
        </p:nvSpPr>
        <p:spPr>
          <a:xfrm>
            <a:off x="219375" y="5055158"/>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کمک و تامین حقوق کارگران</a:t>
            </a:r>
            <a:endParaRPr lang="en-US" sz="2000" b="1" dirty="0">
              <a:solidFill>
                <a:srgbClr val="0070C0"/>
              </a:solidFill>
              <a:cs typeface="B Nazanin" panose="00000400000000000000" pitchFamily="2" charset="-78"/>
            </a:endParaRPr>
          </a:p>
        </p:txBody>
      </p:sp>
      <p:sp>
        <p:nvSpPr>
          <p:cNvPr id="45" name="TextBox 44">
            <a:extLst>
              <a:ext uri="{FF2B5EF4-FFF2-40B4-BE49-F238E27FC236}">
                <a16:creationId xmlns:a16="http://schemas.microsoft.com/office/drawing/2014/main" id="{383AFEF9-23F3-222E-7CA1-1D0DAB6AA562}"/>
              </a:ext>
            </a:extLst>
          </p:cNvPr>
          <p:cNvSpPr txBox="1"/>
          <p:nvPr/>
        </p:nvSpPr>
        <p:spPr>
          <a:xfrm>
            <a:off x="219376" y="4657895"/>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50" name="Rectangle 49">
            <a:extLst>
              <a:ext uri="{FF2B5EF4-FFF2-40B4-BE49-F238E27FC236}">
                <a16:creationId xmlns:a16="http://schemas.microsoft.com/office/drawing/2014/main" id="{6821451D-F033-5582-D639-03DB7FAACF00}"/>
              </a:ext>
            </a:extLst>
          </p:cNvPr>
          <p:cNvSpPr/>
          <p:nvPr/>
        </p:nvSpPr>
        <p:spPr>
          <a:xfrm>
            <a:off x="4045100" y="5973798"/>
            <a:ext cx="4112586" cy="738664"/>
          </a:xfrm>
          <a:prstGeom prst="rect">
            <a:avLst/>
          </a:prstGeom>
        </p:spPr>
        <p:txBody>
          <a:bodyPr wrap="square">
            <a:spAutoFit/>
          </a:bodyPr>
          <a:lstStyle/>
          <a:p>
            <a:pPr algn="ctr" rtl="1"/>
            <a:endParaRPr lang="fa-IR" sz="1400" b="1" i="0" dirty="0">
              <a:solidFill>
                <a:schemeClr val="accent2">
                  <a:lumMod val="75000"/>
                </a:schemeClr>
              </a:solidFill>
              <a:effectLst/>
              <a:cs typeface="B Nazanin" panose="00000400000000000000" pitchFamily="2" charset="-78"/>
            </a:endParaRPr>
          </a:p>
          <a:p>
            <a:pPr algn="ctr" rtl="1"/>
            <a:r>
              <a:rPr lang="fa-IR" sz="1400" b="1" i="0" dirty="0">
                <a:solidFill>
                  <a:schemeClr val="accent2">
                    <a:lumMod val="75000"/>
                  </a:schemeClr>
                </a:solidFill>
                <a:effectLst/>
                <a:cs typeface="B Nazanin" panose="00000400000000000000" pitchFamily="2" charset="-78"/>
              </a:rPr>
              <a:t>انجمن تولیدکنندگان و بازرگانان موتور انگلستان</a:t>
            </a:r>
          </a:p>
          <a:p>
            <a:pPr algn="ctr" rtl="1"/>
            <a:r>
              <a:rPr lang="en-US" sz="1400" b="1" i="0" dirty="0">
                <a:solidFill>
                  <a:schemeClr val="accent2">
                    <a:lumMod val="75000"/>
                  </a:schemeClr>
                </a:solidFill>
                <a:effectLst/>
                <a:cs typeface="B Nazanin" panose="00000400000000000000" pitchFamily="2" charset="-78"/>
              </a:rPr>
              <a:t>Society of Motor Manufacturers and Traders (SMMT)</a:t>
            </a:r>
          </a:p>
        </p:txBody>
      </p:sp>
      <p:pic>
        <p:nvPicPr>
          <p:cNvPr id="51" name="Picture 50">
            <a:extLst>
              <a:ext uri="{FF2B5EF4-FFF2-40B4-BE49-F238E27FC236}">
                <a16:creationId xmlns:a16="http://schemas.microsoft.com/office/drawing/2014/main" id="{BEC82C16-A447-0B6B-FBA8-92AF8B1F1708}"/>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F2CC97EC-482C-57AA-CF0F-C567B5D881A2}"/>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671B37A9-8C11-837C-5CA2-917E47EC2291}"/>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4" name="Rectangle 3">
            <a:extLst>
              <a:ext uri="{FF2B5EF4-FFF2-40B4-BE49-F238E27FC236}">
                <a16:creationId xmlns:a16="http://schemas.microsoft.com/office/drawing/2014/main" id="{7DA23ACD-D156-6044-8161-27F840E9B233}"/>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FD8266A-694D-238A-D972-316B532213B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6" name="TextBox 5">
            <a:extLst>
              <a:ext uri="{FF2B5EF4-FFF2-40B4-BE49-F238E27FC236}">
                <a16:creationId xmlns:a16="http://schemas.microsoft.com/office/drawing/2014/main" id="{198908F6-88FC-FA10-7BE6-83E5E506F11A}"/>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انگلیس</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7" name="Rectangle 6">
            <a:extLst>
              <a:ext uri="{FF2B5EF4-FFF2-40B4-BE49-F238E27FC236}">
                <a16:creationId xmlns:a16="http://schemas.microsoft.com/office/drawing/2014/main" id="{C56A4421-3C6F-3C92-0456-197FC07DCF03}"/>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565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2009</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کل خودروسازان</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25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219376" y="3775295"/>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وام</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7" y="3301832"/>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5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23569" y="5055158"/>
            <a:ext cx="3840188" cy="707886"/>
          </a:xfrm>
          <a:prstGeom prst="rect">
            <a:avLst/>
          </a:prstGeom>
        </p:spPr>
        <p:txBody>
          <a:bodyPr wrap="square">
            <a:spAutoFit/>
          </a:bodyPr>
          <a:lstStyle/>
          <a:p>
            <a:pPr algn="r"/>
            <a:r>
              <a:rPr lang="fa-IR" sz="2000" b="1" dirty="0">
                <a:solidFill>
                  <a:srgbClr val="0070C0"/>
                </a:solidFill>
                <a:cs typeface="B Nazanin" panose="00000400000000000000" pitchFamily="2" charset="-78"/>
              </a:rPr>
              <a:t>جلوگیری از ورشکستگی خودروسازان و حفظ صنعت و نجات 5 میلیون شغل وابسته</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523220"/>
          </a:xfrm>
          <a:prstGeom prst="rect">
            <a:avLst/>
          </a:prstGeom>
        </p:spPr>
        <p:txBody>
          <a:bodyPr wrap="square">
            <a:spAutoFit/>
          </a:bodyPr>
          <a:lstStyle/>
          <a:p>
            <a:pPr algn="ctr" rtl="1"/>
            <a:r>
              <a:rPr lang="en-US" sz="1400" b="1" i="0" dirty="0">
                <a:solidFill>
                  <a:schemeClr val="accent2">
                    <a:lumMod val="75000"/>
                  </a:schemeClr>
                </a:solidFill>
                <a:effectLst/>
                <a:cs typeface="B Nazanin" panose="00000400000000000000" pitchFamily="2" charset="-78"/>
              </a:rPr>
              <a:t>Presidential Task Force on the Auto Industry</a:t>
            </a:r>
          </a:p>
          <a:p>
            <a:pPr algn="ctr" rtl="1"/>
            <a:r>
              <a:rPr lang="fa-IR" sz="1400" b="1" i="0" dirty="0">
                <a:solidFill>
                  <a:schemeClr val="accent2">
                    <a:lumMod val="75000"/>
                  </a:schemeClr>
                </a:solidFill>
                <a:effectLst/>
                <a:cs typeface="B Nazanin" panose="00000400000000000000" pitchFamily="2" charset="-78"/>
              </a:rPr>
              <a:t>گروه ویژه ریاست‌جمهوری در صنعت خودروی آمریکا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55684BC4-6408-19ED-19FE-3C76976391BF}"/>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28" name="Rectangle 27">
            <a:extLst>
              <a:ext uri="{FF2B5EF4-FFF2-40B4-BE49-F238E27FC236}">
                <a16:creationId xmlns:a16="http://schemas.microsoft.com/office/drawing/2014/main" id="{43D5EC85-E864-AD83-6C7B-6BB2A112D159}"/>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5905B47-B703-B9FF-9DC5-C319BE1AE4B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95359AEE-2F76-F161-29DB-B9444111B53B}"/>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آمریکا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7A977789-05F4-B44A-7633-095F1C810821}"/>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183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2009</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dirty="0">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جنرال موتورز</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51</a:t>
            </a:r>
            <a:r>
              <a:rPr lang="fa-IR" sz="1600" b="1" i="0" dirty="0">
                <a:solidFill>
                  <a:schemeClr val="tx2">
                    <a:lumMod val="50000"/>
                  </a:schemeClr>
                </a:solidFill>
                <a:effectLst/>
                <a:cs typeface="B Nazanin" panose="00000400000000000000" pitchFamily="2" charset="-78"/>
              </a:rPr>
              <a:t> </a:t>
            </a:r>
            <a:r>
              <a:rPr lang="fa-IR" sz="2000" b="1" dirty="0">
                <a:solidFill>
                  <a:srgbClr val="0070C0"/>
                </a:solidFill>
                <a:cs typeface="B Nazanin" panose="00000400000000000000" pitchFamily="2" charset="-78"/>
              </a:rPr>
              <a:t>میلیارد</a:t>
            </a:r>
            <a:r>
              <a:rPr lang="fa-IR" sz="1600" b="1" i="0" dirty="0">
                <a:solidFill>
                  <a:schemeClr val="tx2">
                    <a:lumMod val="50000"/>
                  </a:schemeClr>
                </a:solidFill>
                <a:effectLst/>
                <a:cs typeface="B Nazanin" panose="00000400000000000000" pitchFamily="2" charset="-78"/>
              </a:rPr>
              <a:t> </a:t>
            </a:r>
            <a:r>
              <a:rPr lang="fa-IR" sz="2000" b="1" dirty="0">
                <a:solidFill>
                  <a:srgbClr val="0070C0"/>
                </a:solidFill>
                <a:cs typeface="B Nazanin" panose="00000400000000000000" pitchFamily="2" charset="-78"/>
              </a:rPr>
              <a:t>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dirty="0">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219376" y="3775295"/>
            <a:ext cx="3744381" cy="584775"/>
          </a:xfrm>
          <a:prstGeom prst="rect">
            <a:avLst/>
          </a:prstGeom>
        </p:spPr>
        <p:txBody>
          <a:bodyPr wrap="square">
            <a:spAutoFit/>
          </a:bodyPr>
          <a:lstStyle/>
          <a:p>
            <a:pPr algn="r"/>
            <a:r>
              <a:rPr lang="fa-IR" sz="2000" b="1" dirty="0">
                <a:solidFill>
                  <a:srgbClr val="0070C0"/>
                </a:solidFill>
                <a:cs typeface="B Nazanin" panose="00000400000000000000" pitchFamily="2" charset="-78"/>
              </a:rPr>
              <a:t>خرید سهام شرکت + فروش 5 سال بعد با 80 درصد مبلغ خرید (20 درصد بلاعوض)</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7" y="3301832"/>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5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67963" y="5055158"/>
            <a:ext cx="3895794" cy="707886"/>
          </a:xfrm>
          <a:prstGeom prst="rect">
            <a:avLst/>
          </a:prstGeom>
        </p:spPr>
        <p:txBody>
          <a:bodyPr wrap="square">
            <a:spAutoFit/>
          </a:bodyPr>
          <a:lstStyle/>
          <a:p>
            <a:pPr algn="r"/>
            <a:r>
              <a:rPr lang="fa-IR" sz="2000" b="1" dirty="0">
                <a:solidFill>
                  <a:srgbClr val="0070C0"/>
                </a:solidFill>
                <a:cs typeface="B Nazanin" panose="00000400000000000000" pitchFamily="2" charset="-78"/>
              </a:rPr>
              <a:t>جلوگیری از ورشکستگی خودروسازان و حفظ صنعت و نجات 5 میلیون شغل وابسته</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523220"/>
          </a:xfrm>
          <a:prstGeom prst="rect">
            <a:avLst/>
          </a:prstGeom>
        </p:spPr>
        <p:txBody>
          <a:bodyPr wrap="square">
            <a:spAutoFit/>
          </a:bodyPr>
          <a:lstStyle/>
          <a:p>
            <a:pPr algn="ctr" rtl="1"/>
            <a:r>
              <a:rPr lang="en-US" sz="1400" b="1" i="0" dirty="0">
                <a:solidFill>
                  <a:schemeClr val="accent2">
                    <a:lumMod val="75000"/>
                  </a:schemeClr>
                </a:solidFill>
                <a:effectLst/>
                <a:cs typeface="B Nazanin" panose="00000400000000000000" pitchFamily="2" charset="-78"/>
              </a:rPr>
              <a:t>Presidential Task Force on the Auto Industry</a:t>
            </a:r>
          </a:p>
          <a:p>
            <a:pPr algn="ctr" rtl="1"/>
            <a:r>
              <a:rPr lang="fa-IR" sz="1400" b="1" i="0" dirty="0">
                <a:solidFill>
                  <a:schemeClr val="accent2">
                    <a:lumMod val="75000"/>
                  </a:schemeClr>
                </a:solidFill>
                <a:effectLst/>
                <a:cs typeface="B Nazanin" panose="00000400000000000000" pitchFamily="2" charset="-78"/>
              </a:rPr>
              <a:t>گروه ویژه ریاست‌جمهوری در صنعت خودروی آمریکا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B92341EA-D428-7787-12EE-1E1A35DB1DA4}"/>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28" name="Rectangle 27">
            <a:extLst>
              <a:ext uri="{FF2B5EF4-FFF2-40B4-BE49-F238E27FC236}">
                <a16:creationId xmlns:a16="http://schemas.microsoft.com/office/drawing/2014/main" id="{53AF9237-2807-A217-AC71-A3347F2F3CD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F35DF36-A5CD-061F-EB4D-4E00C9AA0C32}"/>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283B371E-EADF-B496-D5B9-964A914CC8DA}"/>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آمریکا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0406B927-E777-04A2-85E9-1A1500FCB10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124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2011</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خودروسازان الکتریکی</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2.4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830997"/>
          </a:xfrm>
          <a:prstGeom prst="rect">
            <a:avLst/>
          </a:prstGeom>
        </p:spPr>
        <p:txBody>
          <a:bodyPr wrap="square">
            <a:spAutoFit/>
          </a:bodyPr>
          <a:lstStyle/>
          <a:p>
            <a:pPr algn="r"/>
            <a:r>
              <a:rPr lang="fa-IR" sz="1600" b="1" dirty="0">
                <a:solidFill>
                  <a:srgbClr val="0070C0"/>
                </a:solidFill>
                <a:cs typeface="B Nazanin" panose="00000400000000000000" pitchFamily="2" charset="-78"/>
              </a:rPr>
              <a:t>پرداخت یارانه بلاعوض، کاهش مالیات بر گواهینامه خودرو، تخفیف خرید اعتبار مالیات بر درآمد، معافیت مالیات غیرمستقیم و معافیت از برنامه‌های بازرسی</a:t>
            </a:r>
            <a:endParaRPr lang="en-US" sz="16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219375" y="5055158"/>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گسترش صنعت خودروسازی برقی</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کاخ سفید – دولت آمریکا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3BC2B23D-AA71-3DA2-07DD-F2E902CC61E8}"/>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0A9BEB7-5A57-6E16-12FC-CCFC30424B6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263CFA5-EED0-532F-EA1A-56FF7E401B3E}"/>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3B2A92B2-1CA6-F86F-6D0E-0A30028DE302}"/>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آمریکا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69E69D20-C4EC-E0C2-E5D9-E5AF458B3D9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430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2022</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584775"/>
          </a:xfrm>
          <a:prstGeom prst="rect">
            <a:avLst/>
          </a:prstGeom>
        </p:spPr>
        <p:txBody>
          <a:bodyPr wrap="square">
            <a:spAutoFit/>
          </a:bodyPr>
          <a:lstStyle/>
          <a:p>
            <a:pPr algn="r"/>
            <a:r>
              <a:rPr lang="fa-IR" sz="2000" b="1" dirty="0">
                <a:solidFill>
                  <a:srgbClr val="0070C0"/>
                </a:solidFill>
                <a:cs typeface="B Nazanin" panose="00000400000000000000" pitchFamily="2" charset="-78"/>
              </a:rPr>
              <a:t>20 شرکت </a:t>
            </a:r>
            <a:r>
              <a:rPr lang="fa-IR" sz="2000" b="1" dirty="0" err="1">
                <a:solidFill>
                  <a:srgbClr val="0070C0"/>
                </a:solidFill>
                <a:cs typeface="B Nazanin" panose="00000400000000000000" pitchFamily="2" charset="-78"/>
              </a:rPr>
              <a:t>قطعه‌سازی</a:t>
            </a:r>
            <a:r>
              <a:rPr lang="fa-IR" sz="2000" b="1" dirty="0">
                <a:solidFill>
                  <a:srgbClr val="0070C0"/>
                </a:solidFill>
                <a:cs typeface="B Nazanin" panose="00000400000000000000" pitchFamily="2" charset="-78"/>
              </a:rPr>
              <a:t> خودروهای الکتریکی در 12 ایالت آمریکا</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2.8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یارانه و وام ارزان قیمت</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219375" y="5055158"/>
            <a:ext cx="3744381" cy="584775"/>
          </a:xfrm>
          <a:prstGeom prst="rect">
            <a:avLst/>
          </a:prstGeom>
        </p:spPr>
        <p:txBody>
          <a:bodyPr wrap="square">
            <a:spAutoFit/>
          </a:bodyPr>
          <a:lstStyle/>
          <a:p>
            <a:pPr algn="r"/>
            <a:r>
              <a:rPr lang="fa-IR" sz="2000" b="1" dirty="0">
                <a:solidFill>
                  <a:srgbClr val="0070C0"/>
                </a:solidFill>
                <a:cs typeface="B Nazanin" panose="00000400000000000000" pitchFamily="2" charset="-78"/>
              </a:rPr>
              <a:t>با هدف کاهش آلایندگی محیط زیستی و ایجاد 8000 شغل</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وزارت انرژی آمریکا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0DF873E-14F8-683B-FE1F-8744A29759D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28" name="Rectangle 27">
            <a:extLst>
              <a:ext uri="{FF2B5EF4-FFF2-40B4-BE49-F238E27FC236}">
                <a16:creationId xmlns:a16="http://schemas.microsoft.com/office/drawing/2014/main" id="{DAB139B9-F828-7FF6-F3B5-B7F72A3A494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89FA2B6-E3F4-C845-CB23-2996900C739E}"/>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3B8EDCC1-23BC-ECAD-0A7B-EBB4F957A9B1}"/>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آمریکا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C6D1A66E-9302-7F7F-F83A-15C963980298}"/>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654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2022</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err="1">
                <a:solidFill>
                  <a:srgbClr val="0070C0"/>
                </a:solidFill>
                <a:cs typeface="B Nazanin" panose="00000400000000000000" pitchFamily="2" charset="-78"/>
              </a:rPr>
              <a:t>شرکت‌های</a:t>
            </a:r>
            <a:r>
              <a:rPr lang="fa-IR" sz="2000" b="1" dirty="0">
                <a:solidFill>
                  <a:srgbClr val="0070C0"/>
                </a:solidFill>
                <a:cs typeface="B Nazanin" panose="00000400000000000000" pitchFamily="2" charset="-78"/>
              </a:rPr>
              <a:t> تولید تراشه</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52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یارانه تولید و اعتبار مالیاتی</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12143" y="5055158"/>
            <a:ext cx="3851613" cy="830997"/>
          </a:xfrm>
          <a:prstGeom prst="rect">
            <a:avLst/>
          </a:prstGeom>
        </p:spPr>
        <p:txBody>
          <a:bodyPr wrap="square">
            <a:spAutoFit/>
          </a:bodyPr>
          <a:lstStyle/>
          <a:p>
            <a:pPr algn="r"/>
            <a:r>
              <a:rPr lang="fa-IR" sz="2000" b="1" dirty="0">
                <a:solidFill>
                  <a:srgbClr val="0070C0"/>
                </a:solidFill>
                <a:cs typeface="B Nazanin" panose="00000400000000000000" pitchFamily="2" charset="-78"/>
              </a:rPr>
              <a:t>تضمین تامین قطعات داخلی مورد نیاز، ایجاد </a:t>
            </a:r>
            <a:r>
              <a:rPr lang="fa-IR" sz="2000" b="1" dirty="0" err="1">
                <a:solidFill>
                  <a:srgbClr val="0070C0"/>
                </a:solidFill>
                <a:cs typeface="B Nazanin" panose="00000400000000000000" pitchFamily="2" charset="-78"/>
              </a:rPr>
              <a:t>ده‌ها</a:t>
            </a:r>
            <a:r>
              <a:rPr lang="fa-IR" sz="2000" b="1" dirty="0">
                <a:solidFill>
                  <a:srgbClr val="0070C0"/>
                </a:solidFill>
                <a:cs typeface="B Nazanin" panose="00000400000000000000" pitchFamily="2" charset="-78"/>
              </a:rPr>
              <a:t> هزار شغل، تسریع صدها میلیارد سرمایه‌گذاری خصوصی</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وزارت انرژی آمریکا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45D3BF8E-2403-2AB9-42B0-48895463CF54}"/>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28" name="Rectangle 27">
            <a:extLst>
              <a:ext uri="{FF2B5EF4-FFF2-40B4-BE49-F238E27FC236}">
                <a16:creationId xmlns:a16="http://schemas.microsoft.com/office/drawing/2014/main" id="{D6130D72-00E9-9942-D0F3-5C727C96B1CA}"/>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05CBD71-A715-357F-C741-257919066540}"/>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0E93FFFC-112D-A6D7-4AC0-0C068F8E8389}"/>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آمریکا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52010116-B15C-29AD-CDDA-B69452A62CE6}"/>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69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2015</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خودروسازان کوچک مقیاس</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نهادی-قانونی</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923330"/>
          </a:xfrm>
          <a:prstGeom prst="rect">
            <a:avLst/>
          </a:prstGeom>
        </p:spPr>
        <p:txBody>
          <a:bodyPr wrap="square">
            <a:spAutoFit/>
          </a:bodyPr>
          <a:lstStyle/>
          <a:p>
            <a:pPr algn="r"/>
            <a:r>
              <a:rPr lang="fa-IR" b="1" dirty="0">
                <a:solidFill>
                  <a:srgbClr val="0070C0"/>
                </a:solidFill>
                <a:cs typeface="B Nazanin" panose="00000400000000000000" pitchFamily="2" charset="-78"/>
              </a:rPr>
              <a:t>حذف موانع قانونی، اعطای </a:t>
            </a:r>
            <a:r>
              <a:rPr lang="fa-IR" b="1" dirty="0" err="1">
                <a:solidFill>
                  <a:srgbClr val="0070C0"/>
                </a:solidFill>
                <a:cs typeface="B Nazanin" panose="00000400000000000000" pitchFamily="2" charset="-78"/>
              </a:rPr>
              <a:t>معافیت‌های</a:t>
            </a:r>
            <a:r>
              <a:rPr lang="fa-IR" b="1" dirty="0">
                <a:solidFill>
                  <a:srgbClr val="0070C0"/>
                </a:solidFill>
                <a:cs typeface="B Nazanin" panose="00000400000000000000" pitchFamily="2" charset="-78"/>
              </a:rPr>
              <a:t> مالیاتی و استاندارد، حذف قانون کپی رایت، بسترسازی نهادی</a:t>
            </a:r>
            <a:endParaRPr lang="en-US"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همیشگی</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12143" y="5055158"/>
            <a:ext cx="3851613"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حمایت از صنعت خودرو و آزادسازی تولید خودرو</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3282197" y="6048468"/>
            <a:ext cx="5624535" cy="738664"/>
          </a:xfrm>
          <a:prstGeom prst="rect">
            <a:avLst/>
          </a:prstGeom>
        </p:spPr>
        <p:txBody>
          <a:bodyPr wrap="square">
            <a:spAutoFit/>
          </a:bodyPr>
          <a:lstStyle/>
          <a:p>
            <a:pPr algn="ctr" rtl="1"/>
            <a:r>
              <a:rPr lang="en-US" sz="1400" b="1" dirty="0">
                <a:solidFill>
                  <a:schemeClr val="accent2">
                    <a:lumMod val="75000"/>
                  </a:schemeClr>
                </a:solidFill>
                <a:cs typeface="B Nazanin" panose="00000400000000000000" pitchFamily="2" charset="-78"/>
              </a:rPr>
              <a:t>H.R.2675 - Low Volume Motor Vehicle Manufacturers Act of 2015</a:t>
            </a:r>
            <a:endParaRPr lang="fa-IR" sz="1400" b="1" dirty="0">
              <a:solidFill>
                <a:schemeClr val="accent2">
                  <a:lumMod val="75000"/>
                </a:schemeClr>
              </a:solidFill>
              <a:cs typeface="B Nazanin" panose="00000400000000000000" pitchFamily="2" charset="-78"/>
            </a:endParaRPr>
          </a:p>
          <a:p>
            <a:pPr algn="ctr" rtl="1"/>
            <a:r>
              <a:rPr lang="fa-IR" sz="1400" b="1" dirty="0">
                <a:solidFill>
                  <a:schemeClr val="accent2">
                    <a:lumMod val="75000"/>
                  </a:schemeClr>
                </a:solidFill>
                <a:cs typeface="B Nazanin" panose="00000400000000000000" pitchFamily="2" charset="-78"/>
              </a:rPr>
              <a:t>قانون تولیدکنندگان وسایل نقلیه موتوری تیراژ پایین 2015</a:t>
            </a:r>
          </a:p>
          <a:p>
            <a:pPr algn="ctr" rtl="1"/>
            <a:r>
              <a:rPr lang="fa-IR" sz="1400" b="1" dirty="0">
                <a:solidFill>
                  <a:schemeClr val="accent2">
                    <a:lumMod val="75000"/>
                  </a:schemeClr>
                </a:solidFill>
                <a:cs typeface="B Nazanin" panose="00000400000000000000" pitchFamily="2" charset="-78"/>
              </a:rPr>
              <a:t>کنگره آمریکا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C10FE9FC-AE9F-7980-90DC-D6443F8EC8E6}"/>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28" name="Rectangle 27">
            <a:extLst>
              <a:ext uri="{FF2B5EF4-FFF2-40B4-BE49-F238E27FC236}">
                <a16:creationId xmlns:a16="http://schemas.microsoft.com/office/drawing/2014/main" id="{97B316E9-898D-2CF6-2D68-EA07CDF9622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2E9F9CC-6232-691C-9EA4-89D28728D5E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1A4E2DF4-0B90-1B0C-1F15-7657BBB81E1B}"/>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آمریکا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7AB71BB6-9205-B011-0676-C98496B6B5B3}"/>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800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2021</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کرایسلر</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یارانه مستقیم</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12143" y="5055158"/>
            <a:ext cx="3851613"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ایجاد اشتغال، حمایت از تولید و بروزرسانی تکنولوژی</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دولت کانادا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1BF729D8-A696-10BB-F2BB-863ABA0DA8DA}"/>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372FAE6-8BE9-BE06-BB82-9D86CAB8F308}"/>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AFBE260-8BD1-5A6A-001C-4F875536A159}"/>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8A396E96-C300-487E-6C69-DCD694C5EDAC}"/>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کانادا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D6CB79EE-6A49-6159-377F-397B08860D93}"/>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90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2021</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en-US" sz="2000" b="1" dirty="0" err="1">
                <a:solidFill>
                  <a:srgbClr val="0070C0"/>
                </a:solidFill>
                <a:cs typeface="B Nazanin" panose="00000400000000000000" pitchFamily="2" charset="-78"/>
              </a:rPr>
              <a:t>Stellantis</a:t>
            </a:r>
            <a:r>
              <a:rPr lang="fa-IR" sz="2000" b="1" dirty="0">
                <a:solidFill>
                  <a:srgbClr val="0070C0"/>
                </a:solidFill>
                <a:cs typeface="B Nazanin" panose="00000400000000000000" pitchFamily="2" charset="-78"/>
              </a:rPr>
              <a:t> و </a:t>
            </a:r>
            <a:r>
              <a:rPr lang="en-US" sz="2000" b="1" dirty="0">
                <a:solidFill>
                  <a:srgbClr val="0070C0"/>
                </a:solidFill>
                <a:cs typeface="B Nazanin" panose="00000400000000000000" pitchFamily="2" charset="-78"/>
              </a:rPr>
              <a:t>LG</a:t>
            </a: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5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یارانه مستقیم</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12143" y="5055158"/>
            <a:ext cx="3851613"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ساخت کارخانه باتری خودروهای الکتریکی</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دولت کانادا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C67C5BAB-3F76-C518-663B-B10A67DD2F7A}"/>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28" name="Rectangle 27">
            <a:extLst>
              <a:ext uri="{FF2B5EF4-FFF2-40B4-BE49-F238E27FC236}">
                <a16:creationId xmlns:a16="http://schemas.microsoft.com/office/drawing/2014/main" id="{9280810F-D5F0-155B-55B9-2C764B42C184}"/>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592D7BA-CB64-ED2A-8BCD-49F00AA8B243}"/>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09358F4D-5180-590A-256F-B0C44D2FB8E8}"/>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کانادا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8242B256-76C2-C47E-4BBE-4736826F57C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804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2021</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جنرال موتورز</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518 میلیون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یارانه مستقیم</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12143" y="5055158"/>
            <a:ext cx="3851613"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گسترش خط تولید و اشتغال آفرینی</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دولت کانادا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61CDC65A-4C89-2343-9DB8-58CA1B4A3692}"/>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28" name="Rectangle 27">
            <a:extLst>
              <a:ext uri="{FF2B5EF4-FFF2-40B4-BE49-F238E27FC236}">
                <a16:creationId xmlns:a16="http://schemas.microsoft.com/office/drawing/2014/main" id="{C4456912-1063-2449-D1FA-510E124DF7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902FD6B-6142-FF65-B44E-5DC87C4E75DE}"/>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C1871A06-73C6-6FB8-C927-82D68C3CD733}"/>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کانادا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64EBBFE0-B4E5-A1CB-A7C7-E5730211C409}"/>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45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2021</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هوندا</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240 میلیون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یارانه مستقیم</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1 سال</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12143" y="5055158"/>
            <a:ext cx="3851613"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گسترش خط تولید و اشتغال آفرینی</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دولت کانادا</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9A4DA718-16C7-2430-B2F0-4F35537B1E51}"/>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845D48E-9490-9BE4-9F10-E325E7D96654}"/>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C1EC673-7F1F-2C54-AFFA-3B3B3F669737}"/>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317A41BB-CDE4-09C1-4BF2-4691C25250E1}"/>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کانادا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1F9E3BE8-D23F-CC05-2776-08C4667DD8DF}"/>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450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بلند مدت</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تمام خودروسازان</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بخشی از هزینه تولید</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معافیت مالیاتی و تامین اعتبار</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بلند مدت</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12143" y="5055158"/>
            <a:ext cx="3851613" cy="584775"/>
          </a:xfrm>
          <a:prstGeom prst="rect">
            <a:avLst/>
          </a:prstGeom>
        </p:spPr>
        <p:txBody>
          <a:bodyPr wrap="square">
            <a:spAutoFit/>
          </a:bodyPr>
          <a:lstStyle/>
          <a:p>
            <a:pPr algn="r"/>
            <a:r>
              <a:rPr lang="fa-IR" sz="2000" b="1" dirty="0">
                <a:solidFill>
                  <a:srgbClr val="0070C0"/>
                </a:solidFill>
                <a:cs typeface="B Nazanin" panose="00000400000000000000" pitchFamily="2" charset="-78"/>
              </a:rPr>
              <a:t>کاهش قیمت تمام شده و </a:t>
            </a:r>
            <a:r>
              <a:rPr lang="fa-IR" sz="2000" b="1" dirty="0" err="1">
                <a:solidFill>
                  <a:srgbClr val="0070C0"/>
                </a:solidFill>
                <a:cs typeface="B Nazanin" panose="00000400000000000000" pitchFamily="2" charset="-78"/>
              </a:rPr>
              <a:t>رقابت‌پذیری</a:t>
            </a:r>
            <a:r>
              <a:rPr lang="fa-IR" sz="2000" b="1" dirty="0">
                <a:solidFill>
                  <a:srgbClr val="0070C0"/>
                </a:solidFill>
                <a:cs typeface="B Nazanin" panose="00000400000000000000" pitchFamily="2" charset="-78"/>
              </a:rPr>
              <a:t> صنعت خودرو با صنایع خودروسازی کشورهای همسایه </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کمیسیون اقتصادی آمریکای لاتین و </a:t>
            </a:r>
            <a:r>
              <a:rPr lang="fa-IR" sz="1400" b="1" dirty="0" err="1">
                <a:solidFill>
                  <a:schemeClr val="accent2">
                    <a:lumMod val="75000"/>
                  </a:schemeClr>
                </a:solidFill>
                <a:cs typeface="B Nazanin" panose="00000400000000000000" pitchFamily="2" charset="-78"/>
              </a:rPr>
              <a:t>کارائیب</a:t>
            </a:r>
            <a:r>
              <a:rPr lang="fa-IR" sz="1400" b="1" dirty="0">
                <a:solidFill>
                  <a:schemeClr val="accent2">
                    <a:lumMod val="75000"/>
                  </a:schemeClr>
                </a:solidFill>
                <a:cs typeface="B Nazanin" panose="00000400000000000000" pitchFamily="2" charset="-78"/>
              </a:rPr>
              <a:t> </a:t>
            </a:r>
            <a:r>
              <a:rPr lang="en-US" sz="1400" b="1" dirty="0">
                <a:solidFill>
                  <a:schemeClr val="accent2">
                    <a:lumMod val="75000"/>
                  </a:schemeClr>
                </a:solidFill>
                <a:cs typeface="B Nazanin" panose="00000400000000000000" pitchFamily="2" charset="-78"/>
              </a:rPr>
              <a:t>ECLAC</a:t>
            </a:r>
            <a:endParaRPr lang="fa-IR" sz="1400" b="1" dirty="0">
              <a:solidFill>
                <a:schemeClr val="accent2">
                  <a:lumMod val="75000"/>
                </a:schemeClr>
              </a:solidFill>
              <a:cs typeface="B Nazanin" panose="00000400000000000000" pitchFamily="2" charset="-78"/>
            </a:endParaRP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3B18FB1F-59AC-6045-02CD-6F03F60592A3}"/>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38271EA-DCB7-5CCC-9A8C-D1545201AD69}"/>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50B47DA-A832-2C32-35A6-694DCB402D37}"/>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A456D0C9-427D-163C-A64E-7033FFCC7DFE}"/>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مکزیک</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C7FA042E-80CB-45E3-320C-33F609A0F4E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59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2030-2022</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تمام خودروسازان</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9.5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584775"/>
          </a:xfrm>
          <a:prstGeom prst="rect">
            <a:avLst/>
          </a:prstGeom>
        </p:spPr>
        <p:txBody>
          <a:bodyPr wrap="square">
            <a:spAutoFit/>
          </a:bodyPr>
          <a:lstStyle/>
          <a:p>
            <a:pPr algn="r"/>
            <a:r>
              <a:rPr lang="fa-IR" sz="2000" b="1" dirty="0">
                <a:solidFill>
                  <a:srgbClr val="0070C0"/>
                </a:solidFill>
                <a:cs typeface="B Nazanin" panose="00000400000000000000" pitchFamily="2" charset="-78"/>
              </a:rPr>
              <a:t>تخفیف خرید به مصرف کننده و پرداخت به تولیدکننده و نمایندگی فروش</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8 ساله</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533" y="5055158"/>
            <a:ext cx="3965290" cy="830997"/>
          </a:xfrm>
          <a:prstGeom prst="rect">
            <a:avLst/>
          </a:prstGeom>
        </p:spPr>
        <p:txBody>
          <a:bodyPr wrap="square">
            <a:spAutoFit/>
          </a:bodyPr>
          <a:lstStyle/>
          <a:p>
            <a:pPr algn="r"/>
            <a:r>
              <a:rPr lang="fa-IR" sz="2000" b="1" dirty="0">
                <a:solidFill>
                  <a:srgbClr val="0070C0"/>
                </a:solidFill>
                <a:cs typeface="B Nazanin" panose="00000400000000000000" pitchFamily="2" charset="-78"/>
              </a:rPr>
              <a:t>حمایت از صنعت خودروسازی، حمایت از قدرت خرید </a:t>
            </a:r>
            <a:r>
              <a:rPr lang="fa-IR" sz="2000" b="1" dirty="0" err="1">
                <a:solidFill>
                  <a:srgbClr val="0070C0"/>
                </a:solidFill>
                <a:cs typeface="B Nazanin" panose="00000400000000000000" pitchFamily="2" charset="-78"/>
              </a:rPr>
              <a:t>مصرف‌کننده</a:t>
            </a:r>
            <a:r>
              <a:rPr lang="fa-IR" sz="2000" b="1" dirty="0">
                <a:solidFill>
                  <a:srgbClr val="0070C0"/>
                </a:solidFill>
                <a:cs typeface="B Nazanin" panose="00000400000000000000" pitchFamily="2" charset="-78"/>
              </a:rPr>
              <a:t>، حمایت از محیط زیست و کاهش آلایندگی</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3720862" y="6212602"/>
            <a:ext cx="4747206" cy="523220"/>
          </a:xfrm>
          <a:prstGeom prst="rect">
            <a:avLst/>
          </a:prstGeom>
        </p:spPr>
        <p:txBody>
          <a:bodyPr wrap="square">
            <a:spAutoFit/>
          </a:bodyPr>
          <a:lstStyle/>
          <a:p>
            <a:pPr algn="ctr" rtl="1"/>
            <a:r>
              <a:rPr lang="en-US" sz="1400" b="1" dirty="0">
                <a:solidFill>
                  <a:schemeClr val="accent2">
                    <a:lumMod val="75000"/>
                  </a:schemeClr>
                </a:solidFill>
                <a:cs typeface="B Nazanin" panose="00000400000000000000" pitchFamily="2" charset="-78"/>
              </a:rPr>
              <a:t>Official Website of the International Trade Administration</a:t>
            </a:r>
          </a:p>
          <a:p>
            <a:pPr algn="ctr" rtl="1"/>
            <a:r>
              <a:rPr lang="fa-IR" sz="1400" b="1" dirty="0">
                <a:solidFill>
                  <a:schemeClr val="accent2">
                    <a:lumMod val="75000"/>
                  </a:schemeClr>
                </a:solidFill>
                <a:cs typeface="B Nazanin" panose="00000400000000000000" pitchFamily="2" charset="-78"/>
              </a:rPr>
              <a:t>اداره تجارت بین المللی وزارت بازرگانی ایالات متحده</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FF81A185-B47B-7CAA-B745-28C3E496349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764AA3D-27F0-F8D2-71F0-BD41455B65A8}"/>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CBA06B-84D1-5BE5-473C-B910B9823A9B}"/>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36756A3C-398C-5FF5-39D5-FA1909769023}"/>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ایتالیا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E6F31A4A-F218-2E6A-2B01-D18882EB3EA0}"/>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650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2022</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تمام خودروسازان</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8.8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584775"/>
          </a:xfrm>
          <a:prstGeom prst="rect">
            <a:avLst/>
          </a:prstGeom>
        </p:spPr>
        <p:txBody>
          <a:bodyPr wrap="square">
            <a:spAutoFit/>
          </a:bodyPr>
          <a:lstStyle/>
          <a:p>
            <a:pPr algn="r"/>
            <a:r>
              <a:rPr lang="fa-IR" sz="2000" b="1" dirty="0">
                <a:solidFill>
                  <a:srgbClr val="0070C0"/>
                </a:solidFill>
                <a:cs typeface="B Nazanin" panose="00000400000000000000" pitchFamily="2" charset="-78"/>
              </a:rPr>
              <a:t>تخفیف خرید به مصرف کننده و پرداخت به تولیدکننده و نمایندگی فروش و پرداخت وام</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بلند مدت</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92675" y="5055158"/>
            <a:ext cx="3871081" cy="1477328"/>
          </a:xfrm>
          <a:prstGeom prst="rect">
            <a:avLst/>
          </a:prstGeom>
        </p:spPr>
        <p:txBody>
          <a:bodyPr wrap="square">
            <a:spAutoFit/>
          </a:bodyPr>
          <a:lstStyle/>
          <a:p>
            <a:pPr algn="r"/>
            <a:r>
              <a:rPr lang="fa-IR" b="1" dirty="0">
                <a:solidFill>
                  <a:srgbClr val="0070C0"/>
                </a:solidFill>
                <a:cs typeface="B Nazanin" panose="00000400000000000000" pitchFamily="2" charset="-78"/>
              </a:rPr>
              <a:t>توسعه صنعتی فرانسه، ایجاد و حفظ اشتغال، حمایت از صنعت خودرو، افزایش تقاضا در بازار خودرو، حمایت از مصرف کننده، کمک به دستمزد کارگران، حمایت از محیط زیست و کاهش آلایندگی</a:t>
            </a:r>
            <a:endParaRPr lang="en-US"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461665"/>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آژانس بین المللی انرژی</a:t>
            </a:r>
          </a:p>
          <a:p>
            <a:pPr algn="ctr" rtl="1"/>
            <a:r>
              <a:rPr lang="en-US" sz="1400" b="1" dirty="0">
                <a:solidFill>
                  <a:schemeClr val="accent2">
                    <a:lumMod val="75000"/>
                  </a:schemeClr>
                </a:solidFill>
                <a:cs typeface="B Nazanin" panose="00000400000000000000" pitchFamily="2" charset="-78"/>
              </a:rPr>
              <a:t>IEA</a:t>
            </a: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6D5ECB6B-5ABA-6009-C56D-D20BC6E8482A}"/>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AEF1A05-9746-8E62-E6DE-D9B38895D5C4}"/>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AED662B-790D-04E3-1A1D-487A7D6C03C6}"/>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46B16B5E-5440-1CB0-4660-0A2C1FFC2A29}"/>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فرانسه</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F827EEB4-9EC6-6048-E920-F2602BFCC84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897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2022</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تمام خودروسازان</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4 میلیارد دلار</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37056" y="3647550"/>
            <a:ext cx="398464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پرداخت یارانه تولید ذیل طرح فرانسه 2030</a:t>
            </a:r>
            <a:endParaRPr lang="en-US" sz="2000"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2030</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533" y="5055158"/>
            <a:ext cx="3965290"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تولید 2 میلیون وسیله نقلیه الکتریکی </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276999"/>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دولت فرانسه</a:t>
            </a:r>
            <a:endParaRPr lang="en-US" sz="1400" b="1" dirty="0">
              <a:solidFill>
                <a:schemeClr val="accent2">
                  <a:lumMod val="75000"/>
                </a:schemeClr>
              </a:solidFill>
              <a:cs typeface="B Nazanin" panose="00000400000000000000" pitchFamily="2" charset="-78"/>
            </a:endParaRP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71BE5F08-15FF-027D-9FDE-C94CFFBF8F17}"/>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D307E54-8B37-ED08-04F6-264D12674908}"/>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DB12EBC-6E0C-6B5C-4057-357F99C9A3D4}"/>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F43927CF-FEA7-5521-9D4A-C198872C5F3C}"/>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فرانسه</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C9521D1C-994F-0071-6AD0-F9DFC829CAA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386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B23D51-DDD2-6073-A2AB-AB26852A88F5}"/>
              </a:ext>
            </a:extLst>
          </p:cNvPr>
          <p:cNvGrpSpPr/>
          <p:nvPr/>
        </p:nvGrpSpPr>
        <p:grpSpPr>
          <a:xfrm>
            <a:off x="4079635" y="1889734"/>
            <a:ext cx="4032729" cy="4041923"/>
            <a:chOff x="4697186" y="1696306"/>
            <a:chExt cx="2089150" cy="2093913"/>
          </a:xfrm>
        </p:grpSpPr>
        <p:sp>
          <p:nvSpPr>
            <p:cNvPr id="5" name="Freeform 781">
              <a:extLst>
                <a:ext uri="{FF2B5EF4-FFF2-40B4-BE49-F238E27FC236}">
                  <a16:creationId xmlns:a16="http://schemas.microsoft.com/office/drawing/2014/main" id="{04E95BD8-3407-D587-9B65-39AFCE9E64A1}"/>
                </a:ext>
              </a:extLst>
            </p:cNvPr>
            <p:cNvSpPr>
              <a:spLocks/>
            </p:cNvSpPr>
            <p:nvPr/>
          </p:nvSpPr>
          <p:spPr bwMode="auto">
            <a:xfrm>
              <a:off x="4825774" y="1696306"/>
              <a:ext cx="1187450" cy="1624013"/>
            </a:xfrm>
            <a:custGeom>
              <a:avLst/>
              <a:gdLst>
                <a:gd name="T0" fmla="*/ 586 w 748"/>
                <a:gd name="T1" fmla="*/ 0 h 1023"/>
                <a:gd name="T2" fmla="*/ 653 w 748"/>
                <a:gd name="T3" fmla="*/ 18 h 1023"/>
                <a:gd name="T4" fmla="*/ 716 w 748"/>
                <a:gd name="T5" fmla="*/ 69 h 1023"/>
                <a:gd name="T6" fmla="*/ 748 w 748"/>
                <a:gd name="T7" fmla="*/ 79 h 1023"/>
                <a:gd name="T8" fmla="*/ 674 w 748"/>
                <a:gd name="T9" fmla="*/ 71 h 1023"/>
                <a:gd name="T10" fmla="*/ 575 w 748"/>
                <a:gd name="T11" fmla="*/ 76 h 1023"/>
                <a:gd name="T12" fmla="*/ 454 w 748"/>
                <a:gd name="T13" fmla="*/ 117 h 1023"/>
                <a:gd name="T14" fmla="*/ 341 w 748"/>
                <a:gd name="T15" fmla="*/ 200 h 1023"/>
                <a:gd name="T16" fmla="*/ 249 w 748"/>
                <a:gd name="T17" fmla="*/ 321 h 1023"/>
                <a:gd name="T18" fmla="*/ 205 w 748"/>
                <a:gd name="T19" fmla="*/ 459 h 1023"/>
                <a:gd name="T20" fmla="*/ 205 w 748"/>
                <a:gd name="T21" fmla="*/ 595 h 1023"/>
                <a:gd name="T22" fmla="*/ 240 w 748"/>
                <a:gd name="T23" fmla="*/ 717 h 1023"/>
                <a:gd name="T24" fmla="*/ 313 w 748"/>
                <a:gd name="T25" fmla="*/ 826 h 1023"/>
                <a:gd name="T26" fmla="*/ 420 w 748"/>
                <a:gd name="T27" fmla="*/ 922 h 1023"/>
                <a:gd name="T28" fmla="*/ 515 w 748"/>
                <a:gd name="T29" fmla="*/ 961 h 1023"/>
                <a:gd name="T30" fmla="*/ 591 w 748"/>
                <a:gd name="T31" fmla="*/ 964 h 1023"/>
                <a:gd name="T32" fmla="*/ 686 w 748"/>
                <a:gd name="T33" fmla="*/ 945 h 1023"/>
                <a:gd name="T34" fmla="*/ 743 w 748"/>
                <a:gd name="T35" fmla="*/ 918 h 1023"/>
                <a:gd name="T36" fmla="*/ 635 w 748"/>
                <a:gd name="T37" fmla="*/ 985 h 1023"/>
                <a:gd name="T38" fmla="*/ 519 w 748"/>
                <a:gd name="T39" fmla="*/ 1019 h 1023"/>
                <a:gd name="T40" fmla="*/ 392 w 748"/>
                <a:gd name="T41" fmla="*/ 1019 h 1023"/>
                <a:gd name="T42" fmla="*/ 270 w 748"/>
                <a:gd name="T43" fmla="*/ 984 h 1023"/>
                <a:gd name="T44" fmla="*/ 164 w 748"/>
                <a:gd name="T45" fmla="*/ 915 h 1023"/>
                <a:gd name="T46" fmla="*/ 71 w 748"/>
                <a:gd name="T47" fmla="*/ 811 h 1023"/>
                <a:gd name="T48" fmla="*/ 18 w 748"/>
                <a:gd name="T49" fmla="*/ 694 h 1023"/>
                <a:gd name="T50" fmla="*/ 0 w 748"/>
                <a:gd name="T51" fmla="*/ 574 h 1023"/>
                <a:gd name="T52" fmla="*/ 8 w 748"/>
                <a:gd name="T53" fmla="*/ 479 h 1023"/>
                <a:gd name="T54" fmla="*/ 60 w 748"/>
                <a:gd name="T55" fmla="*/ 336 h 1023"/>
                <a:gd name="T56" fmla="*/ 64 w 748"/>
                <a:gd name="T57" fmla="*/ 279 h 1023"/>
                <a:gd name="T58" fmla="*/ 92 w 748"/>
                <a:gd name="T59" fmla="*/ 214 h 1023"/>
                <a:gd name="T60" fmla="*/ 147 w 748"/>
                <a:gd name="T61" fmla="*/ 168 h 1023"/>
                <a:gd name="T62" fmla="*/ 207 w 748"/>
                <a:gd name="T63" fmla="*/ 145 h 1023"/>
                <a:gd name="T64" fmla="*/ 251 w 748"/>
                <a:gd name="T65" fmla="*/ 141 h 1023"/>
                <a:gd name="T66" fmla="*/ 353 w 748"/>
                <a:gd name="T67" fmla="*/ 92 h 1023"/>
                <a:gd name="T68" fmla="*/ 445 w 748"/>
                <a:gd name="T69" fmla="*/ 64 h 1023"/>
                <a:gd name="T70" fmla="*/ 501 w 748"/>
                <a:gd name="T71" fmla="*/ 16 h 1023"/>
                <a:gd name="T72" fmla="*/ 574 w 748"/>
                <a:gd name="T73"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8" h="1023">
                  <a:moveTo>
                    <a:pt x="574" y="0"/>
                  </a:moveTo>
                  <a:lnTo>
                    <a:pt x="586" y="0"/>
                  </a:lnTo>
                  <a:lnTo>
                    <a:pt x="619" y="4"/>
                  </a:lnTo>
                  <a:lnTo>
                    <a:pt x="653" y="18"/>
                  </a:lnTo>
                  <a:lnTo>
                    <a:pt x="685" y="39"/>
                  </a:lnTo>
                  <a:lnTo>
                    <a:pt x="716" y="69"/>
                  </a:lnTo>
                  <a:lnTo>
                    <a:pt x="748" y="74"/>
                  </a:lnTo>
                  <a:lnTo>
                    <a:pt x="748" y="79"/>
                  </a:lnTo>
                  <a:lnTo>
                    <a:pt x="711" y="72"/>
                  </a:lnTo>
                  <a:lnTo>
                    <a:pt x="674" y="71"/>
                  </a:lnTo>
                  <a:lnTo>
                    <a:pt x="641" y="71"/>
                  </a:lnTo>
                  <a:lnTo>
                    <a:pt x="575" y="76"/>
                  </a:lnTo>
                  <a:lnTo>
                    <a:pt x="514" y="92"/>
                  </a:lnTo>
                  <a:lnTo>
                    <a:pt x="454" y="117"/>
                  </a:lnTo>
                  <a:lnTo>
                    <a:pt x="395" y="154"/>
                  </a:lnTo>
                  <a:lnTo>
                    <a:pt x="341" y="200"/>
                  </a:lnTo>
                  <a:lnTo>
                    <a:pt x="288" y="256"/>
                  </a:lnTo>
                  <a:lnTo>
                    <a:pt x="249" y="321"/>
                  </a:lnTo>
                  <a:lnTo>
                    <a:pt x="223" y="390"/>
                  </a:lnTo>
                  <a:lnTo>
                    <a:pt x="205" y="459"/>
                  </a:lnTo>
                  <a:lnTo>
                    <a:pt x="200" y="530"/>
                  </a:lnTo>
                  <a:lnTo>
                    <a:pt x="205" y="595"/>
                  </a:lnTo>
                  <a:lnTo>
                    <a:pt x="217" y="659"/>
                  </a:lnTo>
                  <a:lnTo>
                    <a:pt x="240" y="717"/>
                  </a:lnTo>
                  <a:lnTo>
                    <a:pt x="272" y="774"/>
                  </a:lnTo>
                  <a:lnTo>
                    <a:pt x="313" y="826"/>
                  </a:lnTo>
                  <a:lnTo>
                    <a:pt x="362" y="874"/>
                  </a:lnTo>
                  <a:lnTo>
                    <a:pt x="420" y="922"/>
                  </a:lnTo>
                  <a:lnTo>
                    <a:pt x="468" y="945"/>
                  </a:lnTo>
                  <a:lnTo>
                    <a:pt x="515" y="961"/>
                  </a:lnTo>
                  <a:lnTo>
                    <a:pt x="567" y="964"/>
                  </a:lnTo>
                  <a:lnTo>
                    <a:pt x="591" y="964"/>
                  </a:lnTo>
                  <a:lnTo>
                    <a:pt x="639" y="959"/>
                  </a:lnTo>
                  <a:lnTo>
                    <a:pt x="686" y="945"/>
                  </a:lnTo>
                  <a:lnTo>
                    <a:pt x="738" y="918"/>
                  </a:lnTo>
                  <a:lnTo>
                    <a:pt x="743" y="918"/>
                  </a:lnTo>
                  <a:lnTo>
                    <a:pt x="690" y="955"/>
                  </a:lnTo>
                  <a:lnTo>
                    <a:pt x="635" y="985"/>
                  </a:lnTo>
                  <a:lnTo>
                    <a:pt x="577" y="1007"/>
                  </a:lnTo>
                  <a:lnTo>
                    <a:pt x="519" y="1019"/>
                  </a:lnTo>
                  <a:lnTo>
                    <a:pt x="457" y="1023"/>
                  </a:lnTo>
                  <a:lnTo>
                    <a:pt x="392" y="1019"/>
                  </a:lnTo>
                  <a:lnTo>
                    <a:pt x="328" y="1005"/>
                  </a:lnTo>
                  <a:lnTo>
                    <a:pt x="270" y="984"/>
                  </a:lnTo>
                  <a:lnTo>
                    <a:pt x="216" y="954"/>
                  </a:lnTo>
                  <a:lnTo>
                    <a:pt x="164" y="915"/>
                  </a:lnTo>
                  <a:lnTo>
                    <a:pt x="115" y="867"/>
                  </a:lnTo>
                  <a:lnTo>
                    <a:pt x="71" y="811"/>
                  </a:lnTo>
                  <a:lnTo>
                    <a:pt x="39" y="752"/>
                  </a:lnTo>
                  <a:lnTo>
                    <a:pt x="18" y="694"/>
                  </a:lnTo>
                  <a:lnTo>
                    <a:pt x="4" y="636"/>
                  </a:lnTo>
                  <a:lnTo>
                    <a:pt x="0" y="574"/>
                  </a:lnTo>
                  <a:lnTo>
                    <a:pt x="0" y="551"/>
                  </a:lnTo>
                  <a:lnTo>
                    <a:pt x="8" y="479"/>
                  </a:lnTo>
                  <a:lnTo>
                    <a:pt x="27" y="406"/>
                  </a:lnTo>
                  <a:lnTo>
                    <a:pt x="60" y="336"/>
                  </a:lnTo>
                  <a:lnTo>
                    <a:pt x="60" y="316"/>
                  </a:lnTo>
                  <a:lnTo>
                    <a:pt x="64" y="279"/>
                  </a:lnTo>
                  <a:lnTo>
                    <a:pt x="75" y="244"/>
                  </a:lnTo>
                  <a:lnTo>
                    <a:pt x="92" y="214"/>
                  </a:lnTo>
                  <a:lnTo>
                    <a:pt x="115" y="189"/>
                  </a:lnTo>
                  <a:lnTo>
                    <a:pt x="147" y="168"/>
                  </a:lnTo>
                  <a:lnTo>
                    <a:pt x="184" y="150"/>
                  </a:lnTo>
                  <a:lnTo>
                    <a:pt x="207" y="145"/>
                  </a:lnTo>
                  <a:lnTo>
                    <a:pt x="235" y="141"/>
                  </a:lnTo>
                  <a:lnTo>
                    <a:pt x="251" y="141"/>
                  </a:lnTo>
                  <a:lnTo>
                    <a:pt x="321" y="106"/>
                  </a:lnTo>
                  <a:lnTo>
                    <a:pt x="353" y="92"/>
                  </a:lnTo>
                  <a:lnTo>
                    <a:pt x="395" y="78"/>
                  </a:lnTo>
                  <a:lnTo>
                    <a:pt x="445" y="64"/>
                  </a:lnTo>
                  <a:lnTo>
                    <a:pt x="471" y="35"/>
                  </a:lnTo>
                  <a:lnTo>
                    <a:pt x="501" y="16"/>
                  </a:lnTo>
                  <a:lnTo>
                    <a:pt x="535" y="4"/>
                  </a:lnTo>
                  <a:lnTo>
                    <a:pt x="574"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6" name="Freeform 782">
              <a:extLst>
                <a:ext uri="{FF2B5EF4-FFF2-40B4-BE49-F238E27FC236}">
                  <a16:creationId xmlns:a16="http://schemas.microsoft.com/office/drawing/2014/main" id="{482CE9F3-3E4B-4C42-68A8-C89E7750DED8}"/>
                </a:ext>
              </a:extLst>
            </p:cNvPr>
            <p:cNvSpPr>
              <a:spLocks/>
            </p:cNvSpPr>
            <p:nvPr/>
          </p:nvSpPr>
          <p:spPr bwMode="auto">
            <a:xfrm>
              <a:off x="5181374" y="1831243"/>
              <a:ext cx="1604962" cy="1127125"/>
            </a:xfrm>
            <a:custGeom>
              <a:avLst/>
              <a:gdLst>
                <a:gd name="T0" fmla="*/ 521 w 1011"/>
                <a:gd name="T1" fmla="*/ 3 h 710"/>
                <a:gd name="T2" fmla="*/ 628 w 1011"/>
                <a:gd name="T3" fmla="*/ 33 h 710"/>
                <a:gd name="T4" fmla="*/ 678 w 1011"/>
                <a:gd name="T5" fmla="*/ 56 h 710"/>
                <a:gd name="T6" fmla="*/ 732 w 1011"/>
                <a:gd name="T7" fmla="*/ 60 h 710"/>
                <a:gd name="T8" fmla="*/ 796 w 1011"/>
                <a:gd name="T9" fmla="*/ 88 h 710"/>
                <a:gd name="T10" fmla="*/ 843 w 1011"/>
                <a:gd name="T11" fmla="*/ 143 h 710"/>
                <a:gd name="T12" fmla="*/ 866 w 1011"/>
                <a:gd name="T13" fmla="*/ 219 h 710"/>
                <a:gd name="T14" fmla="*/ 893 w 1011"/>
                <a:gd name="T15" fmla="*/ 300 h 710"/>
                <a:gd name="T16" fmla="*/ 928 w 1011"/>
                <a:gd name="T17" fmla="*/ 378 h 710"/>
                <a:gd name="T18" fmla="*/ 940 w 1011"/>
                <a:gd name="T19" fmla="*/ 427 h 710"/>
                <a:gd name="T20" fmla="*/ 958 w 1011"/>
                <a:gd name="T21" fmla="*/ 450 h 710"/>
                <a:gd name="T22" fmla="*/ 997 w 1011"/>
                <a:gd name="T23" fmla="*/ 503 h 710"/>
                <a:gd name="T24" fmla="*/ 1011 w 1011"/>
                <a:gd name="T25" fmla="*/ 574 h 710"/>
                <a:gd name="T26" fmla="*/ 995 w 1011"/>
                <a:gd name="T27" fmla="*/ 650 h 710"/>
                <a:gd name="T28" fmla="*/ 944 w 1011"/>
                <a:gd name="T29" fmla="*/ 710 h 710"/>
                <a:gd name="T30" fmla="*/ 944 w 1011"/>
                <a:gd name="T31" fmla="*/ 680 h 710"/>
                <a:gd name="T32" fmla="*/ 939 w 1011"/>
                <a:gd name="T33" fmla="*/ 577 h 710"/>
                <a:gd name="T34" fmla="*/ 905 w 1011"/>
                <a:gd name="T35" fmla="*/ 462 h 710"/>
                <a:gd name="T36" fmla="*/ 838 w 1011"/>
                <a:gd name="T37" fmla="*/ 360 h 710"/>
                <a:gd name="T38" fmla="*/ 738 w 1011"/>
                <a:gd name="T39" fmla="*/ 266 h 710"/>
                <a:gd name="T40" fmla="*/ 614 w 1011"/>
                <a:gd name="T41" fmla="*/ 212 h 710"/>
                <a:gd name="T42" fmla="*/ 485 w 1011"/>
                <a:gd name="T43" fmla="*/ 194 h 710"/>
                <a:gd name="T44" fmla="*/ 358 w 1011"/>
                <a:gd name="T45" fmla="*/ 212 h 710"/>
                <a:gd name="T46" fmla="*/ 244 w 1011"/>
                <a:gd name="T47" fmla="*/ 265 h 710"/>
                <a:gd name="T48" fmla="*/ 141 w 1011"/>
                <a:gd name="T49" fmla="*/ 351 h 710"/>
                <a:gd name="T50" fmla="*/ 67 w 1011"/>
                <a:gd name="T51" fmla="*/ 462 h 710"/>
                <a:gd name="T52" fmla="*/ 46 w 1011"/>
                <a:gd name="T53" fmla="*/ 575 h 710"/>
                <a:gd name="T54" fmla="*/ 55 w 1011"/>
                <a:gd name="T55" fmla="*/ 650 h 710"/>
                <a:gd name="T56" fmla="*/ 39 w 1011"/>
                <a:gd name="T57" fmla="*/ 637 h 710"/>
                <a:gd name="T58" fmla="*/ 4 w 1011"/>
                <a:gd name="T59" fmla="*/ 521 h 710"/>
                <a:gd name="T60" fmla="*/ 6 w 1011"/>
                <a:gd name="T61" fmla="*/ 388 h 710"/>
                <a:gd name="T62" fmla="*/ 43 w 1011"/>
                <a:gd name="T63" fmla="*/ 263 h 710"/>
                <a:gd name="T64" fmla="*/ 119 w 1011"/>
                <a:gd name="T65" fmla="*/ 152 h 710"/>
                <a:gd name="T66" fmla="*/ 233 w 1011"/>
                <a:gd name="T67" fmla="*/ 56 h 710"/>
                <a:gd name="T68" fmla="*/ 383 w 1011"/>
                <a:gd name="T69" fmla="*/ 5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1" h="710">
                  <a:moveTo>
                    <a:pt x="459" y="0"/>
                  </a:moveTo>
                  <a:lnTo>
                    <a:pt x="521" y="3"/>
                  </a:lnTo>
                  <a:lnTo>
                    <a:pt x="577" y="14"/>
                  </a:lnTo>
                  <a:lnTo>
                    <a:pt x="628" y="33"/>
                  </a:lnTo>
                  <a:lnTo>
                    <a:pt x="676" y="60"/>
                  </a:lnTo>
                  <a:lnTo>
                    <a:pt x="678" y="56"/>
                  </a:lnTo>
                  <a:lnTo>
                    <a:pt x="693" y="56"/>
                  </a:lnTo>
                  <a:lnTo>
                    <a:pt x="732" y="60"/>
                  </a:lnTo>
                  <a:lnTo>
                    <a:pt x="766" y="70"/>
                  </a:lnTo>
                  <a:lnTo>
                    <a:pt x="796" y="88"/>
                  </a:lnTo>
                  <a:lnTo>
                    <a:pt x="822" y="113"/>
                  </a:lnTo>
                  <a:lnTo>
                    <a:pt x="843" y="143"/>
                  </a:lnTo>
                  <a:lnTo>
                    <a:pt x="861" y="182"/>
                  </a:lnTo>
                  <a:lnTo>
                    <a:pt x="866" y="219"/>
                  </a:lnTo>
                  <a:lnTo>
                    <a:pt x="866" y="252"/>
                  </a:lnTo>
                  <a:lnTo>
                    <a:pt x="893" y="300"/>
                  </a:lnTo>
                  <a:lnTo>
                    <a:pt x="914" y="342"/>
                  </a:lnTo>
                  <a:lnTo>
                    <a:pt x="928" y="378"/>
                  </a:lnTo>
                  <a:lnTo>
                    <a:pt x="937" y="406"/>
                  </a:lnTo>
                  <a:lnTo>
                    <a:pt x="940" y="427"/>
                  </a:lnTo>
                  <a:lnTo>
                    <a:pt x="946" y="436"/>
                  </a:lnTo>
                  <a:lnTo>
                    <a:pt x="958" y="450"/>
                  </a:lnTo>
                  <a:lnTo>
                    <a:pt x="977" y="470"/>
                  </a:lnTo>
                  <a:lnTo>
                    <a:pt x="997" y="503"/>
                  </a:lnTo>
                  <a:lnTo>
                    <a:pt x="1007" y="538"/>
                  </a:lnTo>
                  <a:lnTo>
                    <a:pt x="1011" y="574"/>
                  </a:lnTo>
                  <a:lnTo>
                    <a:pt x="1007" y="613"/>
                  </a:lnTo>
                  <a:lnTo>
                    <a:pt x="995" y="650"/>
                  </a:lnTo>
                  <a:lnTo>
                    <a:pt x="974" y="681"/>
                  </a:lnTo>
                  <a:lnTo>
                    <a:pt x="944" y="710"/>
                  </a:lnTo>
                  <a:lnTo>
                    <a:pt x="940" y="710"/>
                  </a:lnTo>
                  <a:lnTo>
                    <a:pt x="944" y="680"/>
                  </a:lnTo>
                  <a:lnTo>
                    <a:pt x="944" y="637"/>
                  </a:lnTo>
                  <a:lnTo>
                    <a:pt x="939" y="577"/>
                  </a:lnTo>
                  <a:lnTo>
                    <a:pt x="926" y="519"/>
                  </a:lnTo>
                  <a:lnTo>
                    <a:pt x="905" y="462"/>
                  </a:lnTo>
                  <a:lnTo>
                    <a:pt x="877" y="409"/>
                  </a:lnTo>
                  <a:lnTo>
                    <a:pt x="838" y="360"/>
                  </a:lnTo>
                  <a:lnTo>
                    <a:pt x="792" y="312"/>
                  </a:lnTo>
                  <a:lnTo>
                    <a:pt x="738" y="266"/>
                  </a:lnTo>
                  <a:lnTo>
                    <a:pt x="678" y="235"/>
                  </a:lnTo>
                  <a:lnTo>
                    <a:pt x="614" y="212"/>
                  </a:lnTo>
                  <a:lnTo>
                    <a:pt x="551" y="199"/>
                  </a:lnTo>
                  <a:lnTo>
                    <a:pt x="485" y="194"/>
                  </a:lnTo>
                  <a:lnTo>
                    <a:pt x="420" y="199"/>
                  </a:lnTo>
                  <a:lnTo>
                    <a:pt x="358" y="212"/>
                  </a:lnTo>
                  <a:lnTo>
                    <a:pt x="298" y="233"/>
                  </a:lnTo>
                  <a:lnTo>
                    <a:pt x="244" y="265"/>
                  </a:lnTo>
                  <a:lnTo>
                    <a:pt x="191" y="304"/>
                  </a:lnTo>
                  <a:lnTo>
                    <a:pt x="141" y="351"/>
                  </a:lnTo>
                  <a:lnTo>
                    <a:pt x="94" y="408"/>
                  </a:lnTo>
                  <a:lnTo>
                    <a:pt x="67" y="462"/>
                  </a:lnTo>
                  <a:lnTo>
                    <a:pt x="52" y="517"/>
                  </a:lnTo>
                  <a:lnTo>
                    <a:pt x="46" y="575"/>
                  </a:lnTo>
                  <a:lnTo>
                    <a:pt x="48" y="611"/>
                  </a:lnTo>
                  <a:lnTo>
                    <a:pt x="55" y="650"/>
                  </a:lnTo>
                  <a:lnTo>
                    <a:pt x="69" y="692"/>
                  </a:lnTo>
                  <a:lnTo>
                    <a:pt x="39" y="637"/>
                  </a:lnTo>
                  <a:lnTo>
                    <a:pt x="18" y="581"/>
                  </a:lnTo>
                  <a:lnTo>
                    <a:pt x="4" y="521"/>
                  </a:lnTo>
                  <a:lnTo>
                    <a:pt x="0" y="455"/>
                  </a:lnTo>
                  <a:lnTo>
                    <a:pt x="6" y="388"/>
                  </a:lnTo>
                  <a:lnTo>
                    <a:pt x="20" y="323"/>
                  </a:lnTo>
                  <a:lnTo>
                    <a:pt x="43" y="263"/>
                  </a:lnTo>
                  <a:lnTo>
                    <a:pt x="76" y="205"/>
                  </a:lnTo>
                  <a:lnTo>
                    <a:pt x="119" y="152"/>
                  </a:lnTo>
                  <a:lnTo>
                    <a:pt x="171" y="102"/>
                  </a:lnTo>
                  <a:lnTo>
                    <a:pt x="233" y="56"/>
                  </a:lnTo>
                  <a:lnTo>
                    <a:pt x="309" y="24"/>
                  </a:lnTo>
                  <a:lnTo>
                    <a:pt x="383" y="5"/>
                  </a:lnTo>
                  <a:lnTo>
                    <a:pt x="459"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7" name="Freeform 783">
              <a:extLst>
                <a:ext uri="{FF2B5EF4-FFF2-40B4-BE49-F238E27FC236}">
                  <a16:creationId xmlns:a16="http://schemas.microsoft.com/office/drawing/2014/main" id="{9A56F9DC-5077-33F8-886A-27402A3CD559}"/>
                </a:ext>
              </a:extLst>
            </p:cNvPr>
            <p:cNvSpPr>
              <a:spLocks/>
            </p:cNvSpPr>
            <p:nvPr/>
          </p:nvSpPr>
          <p:spPr bwMode="auto">
            <a:xfrm>
              <a:off x="5451249" y="2178906"/>
              <a:ext cx="1206500" cy="1611313"/>
            </a:xfrm>
            <a:custGeom>
              <a:avLst/>
              <a:gdLst>
                <a:gd name="T0" fmla="*/ 308 w 760"/>
                <a:gd name="T1" fmla="*/ 0 h 1015"/>
                <a:gd name="T2" fmla="*/ 428 w 760"/>
                <a:gd name="T3" fmla="*/ 16 h 1015"/>
                <a:gd name="T4" fmla="*/ 538 w 760"/>
                <a:gd name="T5" fmla="*/ 63 h 1015"/>
                <a:gd name="T6" fmla="*/ 633 w 760"/>
                <a:gd name="T7" fmla="*/ 143 h 1015"/>
                <a:gd name="T8" fmla="*/ 714 w 760"/>
                <a:gd name="T9" fmla="*/ 256 h 1015"/>
                <a:gd name="T10" fmla="*/ 754 w 760"/>
                <a:gd name="T11" fmla="*/ 390 h 1015"/>
                <a:gd name="T12" fmla="*/ 756 w 760"/>
                <a:gd name="T13" fmla="*/ 519 h 1015"/>
                <a:gd name="T14" fmla="*/ 724 w 760"/>
                <a:gd name="T15" fmla="*/ 628 h 1015"/>
                <a:gd name="T16" fmla="*/ 696 w 760"/>
                <a:gd name="T17" fmla="*/ 711 h 1015"/>
                <a:gd name="T18" fmla="*/ 680 w 760"/>
                <a:gd name="T19" fmla="*/ 780 h 1015"/>
                <a:gd name="T20" fmla="*/ 627 w 760"/>
                <a:gd name="T21" fmla="*/ 835 h 1015"/>
                <a:gd name="T22" fmla="*/ 562 w 760"/>
                <a:gd name="T23" fmla="*/ 867 h 1015"/>
                <a:gd name="T24" fmla="*/ 509 w 760"/>
                <a:gd name="T25" fmla="*/ 870 h 1015"/>
                <a:gd name="T26" fmla="*/ 368 w 760"/>
                <a:gd name="T27" fmla="*/ 934 h 1015"/>
                <a:gd name="T28" fmla="*/ 289 w 760"/>
                <a:gd name="T29" fmla="*/ 978 h 1015"/>
                <a:gd name="T30" fmla="*/ 220 w 760"/>
                <a:gd name="T31" fmla="*/ 1010 h 1015"/>
                <a:gd name="T32" fmla="*/ 144 w 760"/>
                <a:gd name="T33" fmla="*/ 1010 h 1015"/>
                <a:gd name="T34" fmla="*/ 76 w 760"/>
                <a:gd name="T35" fmla="*/ 976 h 1015"/>
                <a:gd name="T36" fmla="*/ 0 w 760"/>
                <a:gd name="T37" fmla="*/ 936 h 1015"/>
                <a:gd name="T38" fmla="*/ 40 w 760"/>
                <a:gd name="T39" fmla="*/ 939 h 1015"/>
                <a:gd name="T40" fmla="*/ 114 w 760"/>
                <a:gd name="T41" fmla="*/ 946 h 1015"/>
                <a:gd name="T42" fmla="*/ 240 w 760"/>
                <a:gd name="T43" fmla="*/ 929 h 1015"/>
                <a:gd name="T44" fmla="*/ 352 w 760"/>
                <a:gd name="T45" fmla="*/ 877 h 1015"/>
                <a:gd name="T46" fmla="*/ 453 w 760"/>
                <a:gd name="T47" fmla="*/ 791 h 1015"/>
                <a:gd name="T48" fmla="*/ 529 w 760"/>
                <a:gd name="T49" fmla="*/ 674 h 1015"/>
                <a:gd name="T50" fmla="*/ 566 w 760"/>
                <a:gd name="T51" fmla="*/ 549 h 1015"/>
                <a:gd name="T52" fmla="*/ 568 w 760"/>
                <a:gd name="T53" fmla="*/ 425 h 1015"/>
                <a:gd name="T54" fmla="*/ 536 w 760"/>
                <a:gd name="T55" fmla="*/ 309 h 1015"/>
                <a:gd name="T56" fmla="*/ 472 w 760"/>
                <a:gd name="T57" fmla="*/ 205 h 1015"/>
                <a:gd name="T58" fmla="*/ 375 w 760"/>
                <a:gd name="T59" fmla="*/ 113 h 1015"/>
                <a:gd name="T60" fmla="*/ 280 w 760"/>
                <a:gd name="T61" fmla="*/ 63 h 1015"/>
                <a:gd name="T62" fmla="*/ 178 w 760"/>
                <a:gd name="T63" fmla="*/ 47 h 1015"/>
                <a:gd name="T64" fmla="*/ 102 w 760"/>
                <a:gd name="T65" fmla="*/ 58 h 1015"/>
                <a:gd name="T66" fmla="*/ 91 w 760"/>
                <a:gd name="T67" fmla="*/ 51 h 1015"/>
                <a:gd name="T68" fmla="*/ 178 w 760"/>
                <a:gd name="T69" fmla="*/ 17 h 1015"/>
                <a:gd name="T70" fmla="*/ 299 w 760"/>
                <a:gd name="T71" fmla="*/ 0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1015">
                  <a:moveTo>
                    <a:pt x="299" y="0"/>
                  </a:moveTo>
                  <a:lnTo>
                    <a:pt x="308" y="0"/>
                  </a:lnTo>
                  <a:lnTo>
                    <a:pt x="370" y="3"/>
                  </a:lnTo>
                  <a:lnTo>
                    <a:pt x="428" y="16"/>
                  </a:lnTo>
                  <a:lnTo>
                    <a:pt x="485" y="35"/>
                  </a:lnTo>
                  <a:lnTo>
                    <a:pt x="538" y="63"/>
                  </a:lnTo>
                  <a:lnTo>
                    <a:pt x="587" y="99"/>
                  </a:lnTo>
                  <a:lnTo>
                    <a:pt x="633" y="143"/>
                  </a:lnTo>
                  <a:lnTo>
                    <a:pt x="677" y="194"/>
                  </a:lnTo>
                  <a:lnTo>
                    <a:pt x="714" y="256"/>
                  </a:lnTo>
                  <a:lnTo>
                    <a:pt x="740" y="321"/>
                  </a:lnTo>
                  <a:lnTo>
                    <a:pt x="754" y="390"/>
                  </a:lnTo>
                  <a:lnTo>
                    <a:pt x="760" y="461"/>
                  </a:lnTo>
                  <a:lnTo>
                    <a:pt x="756" y="519"/>
                  </a:lnTo>
                  <a:lnTo>
                    <a:pt x="744" y="574"/>
                  </a:lnTo>
                  <a:lnTo>
                    <a:pt x="724" y="628"/>
                  </a:lnTo>
                  <a:lnTo>
                    <a:pt x="696" y="680"/>
                  </a:lnTo>
                  <a:lnTo>
                    <a:pt x="696" y="711"/>
                  </a:lnTo>
                  <a:lnTo>
                    <a:pt x="693" y="747"/>
                  </a:lnTo>
                  <a:lnTo>
                    <a:pt x="680" y="780"/>
                  </a:lnTo>
                  <a:lnTo>
                    <a:pt x="657" y="809"/>
                  </a:lnTo>
                  <a:lnTo>
                    <a:pt x="627" y="835"/>
                  </a:lnTo>
                  <a:lnTo>
                    <a:pt x="589" y="860"/>
                  </a:lnTo>
                  <a:lnTo>
                    <a:pt x="562" y="867"/>
                  </a:lnTo>
                  <a:lnTo>
                    <a:pt x="539" y="870"/>
                  </a:lnTo>
                  <a:lnTo>
                    <a:pt x="509" y="870"/>
                  </a:lnTo>
                  <a:lnTo>
                    <a:pt x="425" y="915"/>
                  </a:lnTo>
                  <a:lnTo>
                    <a:pt x="368" y="934"/>
                  </a:lnTo>
                  <a:lnTo>
                    <a:pt x="315" y="950"/>
                  </a:lnTo>
                  <a:lnTo>
                    <a:pt x="289" y="978"/>
                  </a:lnTo>
                  <a:lnTo>
                    <a:pt x="257" y="998"/>
                  </a:lnTo>
                  <a:lnTo>
                    <a:pt x="220" y="1010"/>
                  </a:lnTo>
                  <a:lnTo>
                    <a:pt x="180" y="1015"/>
                  </a:lnTo>
                  <a:lnTo>
                    <a:pt x="144" y="1010"/>
                  </a:lnTo>
                  <a:lnTo>
                    <a:pt x="109" y="998"/>
                  </a:lnTo>
                  <a:lnTo>
                    <a:pt x="76" y="976"/>
                  </a:lnTo>
                  <a:lnTo>
                    <a:pt x="44" y="946"/>
                  </a:lnTo>
                  <a:lnTo>
                    <a:pt x="0" y="936"/>
                  </a:lnTo>
                  <a:lnTo>
                    <a:pt x="0" y="930"/>
                  </a:lnTo>
                  <a:lnTo>
                    <a:pt x="40" y="939"/>
                  </a:lnTo>
                  <a:lnTo>
                    <a:pt x="79" y="945"/>
                  </a:lnTo>
                  <a:lnTo>
                    <a:pt x="114" y="946"/>
                  </a:lnTo>
                  <a:lnTo>
                    <a:pt x="178" y="943"/>
                  </a:lnTo>
                  <a:lnTo>
                    <a:pt x="240" y="929"/>
                  </a:lnTo>
                  <a:lnTo>
                    <a:pt x="298" y="907"/>
                  </a:lnTo>
                  <a:lnTo>
                    <a:pt x="352" y="877"/>
                  </a:lnTo>
                  <a:lnTo>
                    <a:pt x="404" y="839"/>
                  </a:lnTo>
                  <a:lnTo>
                    <a:pt x="453" y="791"/>
                  </a:lnTo>
                  <a:lnTo>
                    <a:pt x="497" y="736"/>
                  </a:lnTo>
                  <a:lnTo>
                    <a:pt x="529" y="674"/>
                  </a:lnTo>
                  <a:lnTo>
                    <a:pt x="552" y="613"/>
                  </a:lnTo>
                  <a:lnTo>
                    <a:pt x="566" y="549"/>
                  </a:lnTo>
                  <a:lnTo>
                    <a:pt x="571" y="487"/>
                  </a:lnTo>
                  <a:lnTo>
                    <a:pt x="568" y="425"/>
                  </a:lnTo>
                  <a:lnTo>
                    <a:pt x="555" y="365"/>
                  </a:lnTo>
                  <a:lnTo>
                    <a:pt x="536" y="309"/>
                  </a:lnTo>
                  <a:lnTo>
                    <a:pt x="508" y="256"/>
                  </a:lnTo>
                  <a:lnTo>
                    <a:pt x="472" y="205"/>
                  </a:lnTo>
                  <a:lnTo>
                    <a:pt x="428" y="157"/>
                  </a:lnTo>
                  <a:lnTo>
                    <a:pt x="375" y="113"/>
                  </a:lnTo>
                  <a:lnTo>
                    <a:pt x="329" y="85"/>
                  </a:lnTo>
                  <a:lnTo>
                    <a:pt x="280" y="63"/>
                  </a:lnTo>
                  <a:lnTo>
                    <a:pt x="229" y="51"/>
                  </a:lnTo>
                  <a:lnTo>
                    <a:pt x="178" y="47"/>
                  </a:lnTo>
                  <a:lnTo>
                    <a:pt x="143" y="51"/>
                  </a:lnTo>
                  <a:lnTo>
                    <a:pt x="102" y="58"/>
                  </a:lnTo>
                  <a:lnTo>
                    <a:pt x="58" y="74"/>
                  </a:lnTo>
                  <a:lnTo>
                    <a:pt x="91" y="51"/>
                  </a:lnTo>
                  <a:lnTo>
                    <a:pt x="130" y="33"/>
                  </a:lnTo>
                  <a:lnTo>
                    <a:pt x="178" y="17"/>
                  </a:lnTo>
                  <a:lnTo>
                    <a:pt x="232" y="5"/>
                  </a:lnTo>
                  <a:lnTo>
                    <a:pt x="299"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8" name="Freeform 784">
              <a:extLst>
                <a:ext uri="{FF2B5EF4-FFF2-40B4-BE49-F238E27FC236}">
                  <a16:creationId xmlns:a16="http://schemas.microsoft.com/office/drawing/2014/main" id="{4FF0E9A2-DC80-051A-6386-5B6D6A6C343E}"/>
                </a:ext>
              </a:extLst>
            </p:cNvPr>
            <p:cNvSpPr>
              <a:spLocks/>
            </p:cNvSpPr>
            <p:nvPr/>
          </p:nvSpPr>
          <p:spPr bwMode="auto">
            <a:xfrm>
              <a:off x="4697186" y="2456718"/>
              <a:ext cx="1620837" cy="1198563"/>
            </a:xfrm>
            <a:custGeom>
              <a:avLst/>
              <a:gdLst>
                <a:gd name="T0" fmla="*/ 949 w 1021"/>
                <a:gd name="T1" fmla="*/ 54 h 755"/>
                <a:gd name="T2" fmla="*/ 1004 w 1021"/>
                <a:gd name="T3" fmla="*/ 171 h 755"/>
                <a:gd name="T4" fmla="*/ 1021 w 1021"/>
                <a:gd name="T5" fmla="*/ 298 h 755"/>
                <a:gd name="T6" fmla="*/ 1005 w 1021"/>
                <a:gd name="T7" fmla="*/ 420 h 755"/>
                <a:gd name="T8" fmla="*/ 958 w 1021"/>
                <a:gd name="T9" fmla="*/ 531 h 755"/>
                <a:gd name="T10" fmla="*/ 879 w 1021"/>
                <a:gd name="T11" fmla="*/ 628 h 755"/>
                <a:gd name="T12" fmla="*/ 766 w 1021"/>
                <a:gd name="T13" fmla="*/ 710 h 755"/>
                <a:gd name="T14" fmla="*/ 632 w 1021"/>
                <a:gd name="T15" fmla="*/ 750 h 755"/>
                <a:gd name="T16" fmla="*/ 501 w 1021"/>
                <a:gd name="T17" fmla="*/ 752 h 755"/>
                <a:gd name="T18" fmla="*/ 388 w 1021"/>
                <a:gd name="T19" fmla="*/ 722 h 755"/>
                <a:gd name="T20" fmla="*/ 302 w 1021"/>
                <a:gd name="T21" fmla="*/ 695 h 755"/>
                <a:gd name="T22" fmla="*/ 230 w 1021"/>
                <a:gd name="T23" fmla="*/ 678 h 755"/>
                <a:gd name="T24" fmla="*/ 175 w 1021"/>
                <a:gd name="T25" fmla="*/ 623 h 755"/>
                <a:gd name="T26" fmla="*/ 147 w 1021"/>
                <a:gd name="T27" fmla="*/ 565 h 755"/>
                <a:gd name="T28" fmla="*/ 141 w 1021"/>
                <a:gd name="T29" fmla="*/ 519 h 755"/>
                <a:gd name="T30" fmla="*/ 111 w 1021"/>
                <a:gd name="T31" fmla="*/ 445 h 755"/>
                <a:gd name="T32" fmla="*/ 66 w 1021"/>
                <a:gd name="T33" fmla="*/ 316 h 755"/>
                <a:gd name="T34" fmla="*/ 16 w 1021"/>
                <a:gd name="T35" fmla="*/ 256 h 755"/>
                <a:gd name="T36" fmla="*/ 0 w 1021"/>
                <a:gd name="T37" fmla="*/ 189 h 755"/>
                <a:gd name="T38" fmla="*/ 4 w 1021"/>
                <a:gd name="T39" fmla="*/ 139 h 755"/>
                <a:gd name="T40" fmla="*/ 37 w 1021"/>
                <a:gd name="T41" fmla="*/ 72 h 755"/>
                <a:gd name="T42" fmla="*/ 67 w 1021"/>
                <a:gd name="T43" fmla="*/ 28 h 755"/>
                <a:gd name="T44" fmla="*/ 67 w 1021"/>
                <a:gd name="T45" fmla="*/ 70 h 755"/>
                <a:gd name="T46" fmla="*/ 69 w 1021"/>
                <a:gd name="T47" fmla="*/ 176 h 755"/>
                <a:gd name="T48" fmla="*/ 104 w 1021"/>
                <a:gd name="T49" fmla="*/ 296 h 755"/>
                <a:gd name="T50" fmla="*/ 173 w 1021"/>
                <a:gd name="T51" fmla="*/ 402 h 755"/>
                <a:gd name="T52" fmla="*/ 275 w 1021"/>
                <a:gd name="T53" fmla="*/ 496 h 755"/>
                <a:gd name="T54" fmla="*/ 399 w 1021"/>
                <a:gd name="T55" fmla="*/ 551 h 755"/>
                <a:gd name="T56" fmla="*/ 524 w 1021"/>
                <a:gd name="T57" fmla="*/ 568 h 755"/>
                <a:gd name="T58" fmla="*/ 648 w 1021"/>
                <a:gd name="T59" fmla="*/ 552 h 755"/>
                <a:gd name="T60" fmla="*/ 760 w 1021"/>
                <a:gd name="T61" fmla="*/ 501 h 755"/>
                <a:gd name="T62" fmla="*/ 863 w 1021"/>
                <a:gd name="T63" fmla="*/ 416 h 755"/>
                <a:gd name="T64" fmla="*/ 931 w 1021"/>
                <a:gd name="T65" fmla="*/ 316 h 755"/>
                <a:gd name="T66" fmla="*/ 960 w 1021"/>
                <a:gd name="T67" fmla="*/ 233 h 755"/>
                <a:gd name="T68" fmla="*/ 963 w 1021"/>
                <a:gd name="T69" fmla="*/ 169 h 755"/>
                <a:gd name="T70" fmla="*/ 938 w 1021"/>
                <a:gd name="T71" fmla="*/ 58 h 755"/>
                <a:gd name="T72" fmla="*/ 908 w 1021"/>
                <a:gd name="T73"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1" h="755">
                  <a:moveTo>
                    <a:pt x="908" y="0"/>
                  </a:moveTo>
                  <a:lnTo>
                    <a:pt x="949" y="54"/>
                  </a:lnTo>
                  <a:lnTo>
                    <a:pt x="981" y="111"/>
                  </a:lnTo>
                  <a:lnTo>
                    <a:pt x="1004" y="171"/>
                  </a:lnTo>
                  <a:lnTo>
                    <a:pt x="1016" y="233"/>
                  </a:lnTo>
                  <a:lnTo>
                    <a:pt x="1021" y="298"/>
                  </a:lnTo>
                  <a:lnTo>
                    <a:pt x="1018" y="362"/>
                  </a:lnTo>
                  <a:lnTo>
                    <a:pt x="1005" y="420"/>
                  </a:lnTo>
                  <a:lnTo>
                    <a:pt x="986" y="476"/>
                  </a:lnTo>
                  <a:lnTo>
                    <a:pt x="958" y="531"/>
                  </a:lnTo>
                  <a:lnTo>
                    <a:pt x="923" y="581"/>
                  </a:lnTo>
                  <a:lnTo>
                    <a:pt x="879" y="628"/>
                  </a:lnTo>
                  <a:lnTo>
                    <a:pt x="827" y="672"/>
                  </a:lnTo>
                  <a:lnTo>
                    <a:pt x="766" y="710"/>
                  </a:lnTo>
                  <a:lnTo>
                    <a:pt x="700" y="736"/>
                  </a:lnTo>
                  <a:lnTo>
                    <a:pt x="632" y="750"/>
                  </a:lnTo>
                  <a:lnTo>
                    <a:pt x="561" y="755"/>
                  </a:lnTo>
                  <a:lnTo>
                    <a:pt x="501" y="752"/>
                  </a:lnTo>
                  <a:lnTo>
                    <a:pt x="443" y="741"/>
                  </a:lnTo>
                  <a:lnTo>
                    <a:pt x="388" y="722"/>
                  </a:lnTo>
                  <a:lnTo>
                    <a:pt x="337" y="695"/>
                  </a:lnTo>
                  <a:lnTo>
                    <a:pt x="302" y="695"/>
                  </a:lnTo>
                  <a:lnTo>
                    <a:pt x="265" y="690"/>
                  </a:lnTo>
                  <a:lnTo>
                    <a:pt x="230" y="678"/>
                  </a:lnTo>
                  <a:lnTo>
                    <a:pt x="200" y="655"/>
                  </a:lnTo>
                  <a:lnTo>
                    <a:pt x="175" y="623"/>
                  </a:lnTo>
                  <a:lnTo>
                    <a:pt x="152" y="581"/>
                  </a:lnTo>
                  <a:lnTo>
                    <a:pt x="147" y="565"/>
                  </a:lnTo>
                  <a:lnTo>
                    <a:pt x="143" y="544"/>
                  </a:lnTo>
                  <a:lnTo>
                    <a:pt x="141" y="519"/>
                  </a:lnTo>
                  <a:lnTo>
                    <a:pt x="141" y="499"/>
                  </a:lnTo>
                  <a:lnTo>
                    <a:pt x="111" y="445"/>
                  </a:lnTo>
                  <a:lnTo>
                    <a:pt x="85" y="383"/>
                  </a:lnTo>
                  <a:lnTo>
                    <a:pt x="66" y="316"/>
                  </a:lnTo>
                  <a:lnTo>
                    <a:pt x="37" y="287"/>
                  </a:lnTo>
                  <a:lnTo>
                    <a:pt x="16" y="256"/>
                  </a:lnTo>
                  <a:lnTo>
                    <a:pt x="4" y="224"/>
                  </a:lnTo>
                  <a:lnTo>
                    <a:pt x="0" y="189"/>
                  </a:lnTo>
                  <a:lnTo>
                    <a:pt x="0" y="178"/>
                  </a:lnTo>
                  <a:lnTo>
                    <a:pt x="4" y="139"/>
                  </a:lnTo>
                  <a:lnTo>
                    <a:pt x="16" y="104"/>
                  </a:lnTo>
                  <a:lnTo>
                    <a:pt x="37" y="72"/>
                  </a:lnTo>
                  <a:lnTo>
                    <a:pt x="66" y="42"/>
                  </a:lnTo>
                  <a:lnTo>
                    <a:pt x="67" y="28"/>
                  </a:lnTo>
                  <a:lnTo>
                    <a:pt x="73" y="28"/>
                  </a:lnTo>
                  <a:lnTo>
                    <a:pt x="67" y="70"/>
                  </a:lnTo>
                  <a:lnTo>
                    <a:pt x="66" y="111"/>
                  </a:lnTo>
                  <a:lnTo>
                    <a:pt x="69" y="176"/>
                  </a:lnTo>
                  <a:lnTo>
                    <a:pt x="83" y="238"/>
                  </a:lnTo>
                  <a:lnTo>
                    <a:pt x="104" y="296"/>
                  </a:lnTo>
                  <a:lnTo>
                    <a:pt x="134" y="351"/>
                  </a:lnTo>
                  <a:lnTo>
                    <a:pt x="173" y="402"/>
                  </a:lnTo>
                  <a:lnTo>
                    <a:pt x="221" y="450"/>
                  </a:lnTo>
                  <a:lnTo>
                    <a:pt x="275" y="496"/>
                  </a:lnTo>
                  <a:lnTo>
                    <a:pt x="337" y="528"/>
                  </a:lnTo>
                  <a:lnTo>
                    <a:pt x="399" y="551"/>
                  </a:lnTo>
                  <a:lnTo>
                    <a:pt x="461" y="565"/>
                  </a:lnTo>
                  <a:lnTo>
                    <a:pt x="524" y="568"/>
                  </a:lnTo>
                  <a:lnTo>
                    <a:pt x="588" y="565"/>
                  </a:lnTo>
                  <a:lnTo>
                    <a:pt x="648" y="552"/>
                  </a:lnTo>
                  <a:lnTo>
                    <a:pt x="706" y="531"/>
                  </a:lnTo>
                  <a:lnTo>
                    <a:pt x="760" y="501"/>
                  </a:lnTo>
                  <a:lnTo>
                    <a:pt x="813" y="464"/>
                  </a:lnTo>
                  <a:lnTo>
                    <a:pt x="863" y="416"/>
                  </a:lnTo>
                  <a:lnTo>
                    <a:pt x="908" y="362"/>
                  </a:lnTo>
                  <a:lnTo>
                    <a:pt x="931" y="316"/>
                  </a:lnTo>
                  <a:lnTo>
                    <a:pt x="949" y="273"/>
                  </a:lnTo>
                  <a:lnTo>
                    <a:pt x="960" y="233"/>
                  </a:lnTo>
                  <a:lnTo>
                    <a:pt x="963" y="194"/>
                  </a:lnTo>
                  <a:lnTo>
                    <a:pt x="963" y="169"/>
                  </a:lnTo>
                  <a:lnTo>
                    <a:pt x="956" y="113"/>
                  </a:lnTo>
                  <a:lnTo>
                    <a:pt x="938" y="58"/>
                  </a:lnTo>
                  <a:lnTo>
                    <a:pt x="908" y="1"/>
                  </a:lnTo>
                  <a:lnTo>
                    <a:pt x="908"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sp>
          <p:nvSpPr>
            <p:cNvPr id="9" name="Freeform 785">
              <a:extLst>
                <a:ext uri="{FF2B5EF4-FFF2-40B4-BE49-F238E27FC236}">
                  <a16:creationId xmlns:a16="http://schemas.microsoft.com/office/drawing/2014/main" id="{AC30467D-B216-D23E-06D5-F99C22F6C907}"/>
                </a:ext>
              </a:extLst>
            </p:cNvPr>
            <p:cNvSpPr>
              <a:spLocks noEditPoints="1"/>
            </p:cNvSpPr>
            <p:nvPr/>
          </p:nvSpPr>
          <p:spPr bwMode="auto">
            <a:xfrm>
              <a:off x="5367111" y="2366231"/>
              <a:ext cx="747712" cy="749300"/>
            </a:xfrm>
            <a:custGeom>
              <a:avLst/>
              <a:gdLst>
                <a:gd name="T0" fmla="*/ 116 w 471"/>
                <a:gd name="T1" fmla="*/ 237 h 472"/>
                <a:gd name="T2" fmla="*/ 120 w 471"/>
                <a:gd name="T3" fmla="*/ 267 h 472"/>
                <a:gd name="T4" fmla="*/ 130 w 471"/>
                <a:gd name="T5" fmla="*/ 293 h 472"/>
                <a:gd name="T6" fmla="*/ 146 w 471"/>
                <a:gd name="T7" fmla="*/ 316 h 472"/>
                <a:gd name="T8" fmla="*/ 171 w 471"/>
                <a:gd name="T9" fmla="*/ 336 h 472"/>
                <a:gd name="T10" fmla="*/ 203 w 471"/>
                <a:gd name="T11" fmla="*/ 350 h 472"/>
                <a:gd name="T12" fmla="*/ 240 w 471"/>
                <a:gd name="T13" fmla="*/ 355 h 472"/>
                <a:gd name="T14" fmla="*/ 270 w 471"/>
                <a:gd name="T15" fmla="*/ 352 h 472"/>
                <a:gd name="T16" fmla="*/ 296 w 471"/>
                <a:gd name="T17" fmla="*/ 341 h 472"/>
                <a:gd name="T18" fmla="*/ 319 w 471"/>
                <a:gd name="T19" fmla="*/ 321 h 472"/>
                <a:gd name="T20" fmla="*/ 337 w 471"/>
                <a:gd name="T21" fmla="*/ 295 h 472"/>
                <a:gd name="T22" fmla="*/ 352 w 471"/>
                <a:gd name="T23" fmla="*/ 261 h 472"/>
                <a:gd name="T24" fmla="*/ 354 w 471"/>
                <a:gd name="T25" fmla="*/ 235 h 472"/>
                <a:gd name="T26" fmla="*/ 351 w 471"/>
                <a:gd name="T27" fmla="*/ 203 h 472"/>
                <a:gd name="T28" fmla="*/ 338 w 471"/>
                <a:gd name="T29" fmla="*/ 175 h 472"/>
                <a:gd name="T30" fmla="*/ 319 w 471"/>
                <a:gd name="T31" fmla="*/ 152 h 472"/>
                <a:gd name="T32" fmla="*/ 291 w 471"/>
                <a:gd name="T33" fmla="*/ 134 h 472"/>
                <a:gd name="T34" fmla="*/ 255 w 471"/>
                <a:gd name="T35" fmla="*/ 118 h 472"/>
                <a:gd name="T36" fmla="*/ 236 w 471"/>
                <a:gd name="T37" fmla="*/ 117 h 472"/>
                <a:gd name="T38" fmla="*/ 206 w 471"/>
                <a:gd name="T39" fmla="*/ 120 h 472"/>
                <a:gd name="T40" fmla="*/ 178 w 471"/>
                <a:gd name="T41" fmla="*/ 131 h 472"/>
                <a:gd name="T42" fmla="*/ 155 w 471"/>
                <a:gd name="T43" fmla="*/ 150 h 472"/>
                <a:gd name="T44" fmla="*/ 136 w 471"/>
                <a:gd name="T45" fmla="*/ 175 h 472"/>
                <a:gd name="T46" fmla="*/ 120 w 471"/>
                <a:gd name="T47" fmla="*/ 208 h 472"/>
                <a:gd name="T48" fmla="*/ 116 w 471"/>
                <a:gd name="T49" fmla="*/ 237 h 472"/>
                <a:gd name="T50" fmla="*/ 236 w 471"/>
                <a:gd name="T51" fmla="*/ 0 h 472"/>
                <a:gd name="T52" fmla="*/ 280 w 471"/>
                <a:gd name="T53" fmla="*/ 4 h 472"/>
                <a:gd name="T54" fmla="*/ 321 w 471"/>
                <a:gd name="T55" fmla="*/ 14 h 472"/>
                <a:gd name="T56" fmla="*/ 358 w 471"/>
                <a:gd name="T57" fmla="*/ 34 h 472"/>
                <a:gd name="T58" fmla="*/ 391 w 471"/>
                <a:gd name="T59" fmla="*/ 58 h 472"/>
                <a:gd name="T60" fmla="*/ 421 w 471"/>
                <a:gd name="T61" fmla="*/ 92 h 472"/>
                <a:gd name="T62" fmla="*/ 448 w 471"/>
                <a:gd name="T63" fmla="*/ 133 h 472"/>
                <a:gd name="T64" fmla="*/ 464 w 471"/>
                <a:gd name="T65" fmla="*/ 178 h 472"/>
                <a:gd name="T66" fmla="*/ 471 w 471"/>
                <a:gd name="T67" fmla="*/ 226 h 472"/>
                <a:gd name="T68" fmla="*/ 471 w 471"/>
                <a:gd name="T69" fmla="*/ 249 h 472"/>
                <a:gd name="T70" fmla="*/ 465 w 471"/>
                <a:gd name="T71" fmla="*/ 295 h 472"/>
                <a:gd name="T72" fmla="*/ 449 w 471"/>
                <a:gd name="T73" fmla="*/ 339 h 472"/>
                <a:gd name="T74" fmla="*/ 423 w 471"/>
                <a:gd name="T75" fmla="*/ 380 h 472"/>
                <a:gd name="T76" fmla="*/ 388 w 471"/>
                <a:gd name="T77" fmla="*/ 415 h 472"/>
                <a:gd name="T78" fmla="*/ 342 w 471"/>
                <a:gd name="T79" fmla="*/ 449 h 472"/>
                <a:gd name="T80" fmla="*/ 308 w 471"/>
                <a:gd name="T81" fmla="*/ 461 h 472"/>
                <a:gd name="T82" fmla="*/ 278 w 471"/>
                <a:gd name="T83" fmla="*/ 470 h 472"/>
                <a:gd name="T84" fmla="*/ 247 w 471"/>
                <a:gd name="T85" fmla="*/ 472 h 472"/>
                <a:gd name="T86" fmla="*/ 226 w 471"/>
                <a:gd name="T87" fmla="*/ 472 h 472"/>
                <a:gd name="T88" fmla="*/ 178 w 471"/>
                <a:gd name="T89" fmla="*/ 466 h 472"/>
                <a:gd name="T90" fmla="*/ 136 w 471"/>
                <a:gd name="T91" fmla="*/ 452 h 472"/>
                <a:gd name="T92" fmla="*/ 95 w 471"/>
                <a:gd name="T93" fmla="*/ 427 h 472"/>
                <a:gd name="T94" fmla="*/ 60 w 471"/>
                <a:gd name="T95" fmla="*/ 392 h 472"/>
                <a:gd name="T96" fmla="*/ 28 w 471"/>
                <a:gd name="T97" fmla="*/ 348 h 472"/>
                <a:gd name="T98" fmla="*/ 12 w 471"/>
                <a:gd name="T99" fmla="*/ 313 h 472"/>
                <a:gd name="T100" fmla="*/ 3 w 471"/>
                <a:gd name="T101" fmla="*/ 276 h 472"/>
                <a:gd name="T102" fmla="*/ 0 w 471"/>
                <a:gd name="T103" fmla="*/ 237 h 472"/>
                <a:gd name="T104" fmla="*/ 3 w 471"/>
                <a:gd name="T105" fmla="*/ 187 h 472"/>
                <a:gd name="T106" fmla="*/ 17 w 471"/>
                <a:gd name="T107" fmla="*/ 141 h 472"/>
                <a:gd name="T108" fmla="*/ 40 w 471"/>
                <a:gd name="T109" fmla="*/ 101 h 472"/>
                <a:gd name="T110" fmla="*/ 72 w 471"/>
                <a:gd name="T111" fmla="*/ 67 h 472"/>
                <a:gd name="T112" fmla="*/ 114 w 471"/>
                <a:gd name="T113" fmla="*/ 35 h 472"/>
                <a:gd name="T114" fmla="*/ 164 w 471"/>
                <a:gd name="T115" fmla="*/ 11 h 472"/>
                <a:gd name="T116" fmla="*/ 201 w 471"/>
                <a:gd name="T117" fmla="*/ 4 h 472"/>
                <a:gd name="T118" fmla="*/ 236 w 471"/>
                <a:gd name="T11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 h="472">
                  <a:moveTo>
                    <a:pt x="116" y="237"/>
                  </a:moveTo>
                  <a:lnTo>
                    <a:pt x="120" y="267"/>
                  </a:lnTo>
                  <a:lnTo>
                    <a:pt x="130" y="293"/>
                  </a:lnTo>
                  <a:lnTo>
                    <a:pt x="146" y="316"/>
                  </a:lnTo>
                  <a:lnTo>
                    <a:pt x="171" y="336"/>
                  </a:lnTo>
                  <a:lnTo>
                    <a:pt x="203" y="350"/>
                  </a:lnTo>
                  <a:lnTo>
                    <a:pt x="240" y="355"/>
                  </a:lnTo>
                  <a:lnTo>
                    <a:pt x="270" y="352"/>
                  </a:lnTo>
                  <a:lnTo>
                    <a:pt x="296" y="341"/>
                  </a:lnTo>
                  <a:lnTo>
                    <a:pt x="319" y="321"/>
                  </a:lnTo>
                  <a:lnTo>
                    <a:pt x="337" y="295"/>
                  </a:lnTo>
                  <a:lnTo>
                    <a:pt x="352" y="261"/>
                  </a:lnTo>
                  <a:lnTo>
                    <a:pt x="354" y="235"/>
                  </a:lnTo>
                  <a:lnTo>
                    <a:pt x="351" y="203"/>
                  </a:lnTo>
                  <a:lnTo>
                    <a:pt x="338" y="175"/>
                  </a:lnTo>
                  <a:lnTo>
                    <a:pt x="319" y="152"/>
                  </a:lnTo>
                  <a:lnTo>
                    <a:pt x="291" y="134"/>
                  </a:lnTo>
                  <a:lnTo>
                    <a:pt x="255" y="118"/>
                  </a:lnTo>
                  <a:lnTo>
                    <a:pt x="236" y="117"/>
                  </a:lnTo>
                  <a:lnTo>
                    <a:pt x="206" y="120"/>
                  </a:lnTo>
                  <a:lnTo>
                    <a:pt x="178" y="131"/>
                  </a:lnTo>
                  <a:lnTo>
                    <a:pt x="155" y="150"/>
                  </a:lnTo>
                  <a:lnTo>
                    <a:pt x="136" y="175"/>
                  </a:lnTo>
                  <a:lnTo>
                    <a:pt x="120" y="208"/>
                  </a:lnTo>
                  <a:lnTo>
                    <a:pt x="116" y="237"/>
                  </a:lnTo>
                  <a:close/>
                  <a:moveTo>
                    <a:pt x="236" y="0"/>
                  </a:moveTo>
                  <a:lnTo>
                    <a:pt x="280" y="4"/>
                  </a:lnTo>
                  <a:lnTo>
                    <a:pt x="321" y="14"/>
                  </a:lnTo>
                  <a:lnTo>
                    <a:pt x="358" y="34"/>
                  </a:lnTo>
                  <a:lnTo>
                    <a:pt x="391" y="58"/>
                  </a:lnTo>
                  <a:lnTo>
                    <a:pt x="421" y="92"/>
                  </a:lnTo>
                  <a:lnTo>
                    <a:pt x="448" y="133"/>
                  </a:lnTo>
                  <a:lnTo>
                    <a:pt x="464" y="178"/>
                  </a:lnTo>
                  <a:lnTo>
                    <a:pt x="471" y="226"/>
                  </a:lnTo>
                  <a:lnTo>
                    <a:pt x="471" y="249"/>
                  </a:lnTo>
                  <a:lnTo>
                    <a:pt x="465" y="295"/>
                  </a:lnTo>
                  <a:lnTo>
                    <a:pt x="449" y="339"/>
                  </a:lnTo>
                  <a:lnTo>
                    <a:pt x="423" y="380"/>
                  </a:lnTo>
                  <a:lnTo>
                    <a:pt x="388" y="415"/>
                  </a:lnTo>
                  <a:lnTo>
                    <a:pt x="342" y="449"/>
                  </a:lnTo>
                  <a:lnTo>
                    <a:pt x="308" y="461"/>
                  </a:lnTo>
                  <a:lnTo>
                    <a:pt x="278" y="470"/>
                  </a:lnTo>
                  <a:lnTo>
                    <a:pt x="247" y="472"/>
                  </a:lnTo>
                  <a:lnTo>
                    <a:pt x="226" y="472"/>
                  </a:lnTo>
                  <a:lnTo>
                    <a:pt x="178" y="466"/>
                  </a:lnTo>
                  <a:lnTo>
                    <a:pt x="136" y="452"/>
                  </a:lnTo>
                  <a:lnTo>
                    <a:pt x="95" y="427"/>
                  </a:lnTo>
                  <a:lnTo>
                    <a:pt x="60" y="392"/>
                  </a:lnTo>
                  <a:lnTo>
                    <a:pt x="28" y="348"/>
                  </a:lnTo>
                  <a:lnTo>
                    <a:pt x="12" y="313"/>
                  </a:lnTo>
                  <a:lnTo>
                    <a:pt x="3" y="276"/>
                  </a:lnTo>
                  <a:lnTo>
                    <a:pt x="0" y="237"/>
                  </a:lnTo>
                  <a:lnTo>
                    <a:pt x="3" y="187"/>
                  </a:lnTo>
                  <a:lnTo>
                    <a:pt x="17" y="141"/>
                  </a:lnTo>
                  <a:lnTo>
                    <a:pt x="40" y="101"/>
                  </a:lnTo>
                  <a:lnTo>
                    <a:pt x="72" y="67"/>
                  </a:lnTo>
                  <a:lnTo>
                    <a:pt x="114" y="35"/>
                  </a:lnTo>
                  <a:lnTo>
                    <a:pt x="164" y="11"/>
                  </a:lnTo>
                  <a:lnTo>
                    <a:pt x="201" y="4"/>
                  </a:lnTo>
                  <a:lnTo>
                    <a:pt x="236" y="0"/>
                  </a:lnTo>
                  <a:close/>
                </a:path>
              </a:pathLst>
            </a:custGeom>
            <a:solidFill>
              <a:schemeClr val="tx2">
                <a:lumMod val="50000"/>
              </a:schemeClr>
            </a:solidFill>
            <a:ln w="0">
              <a:solidFill>
                <a:schemeClr val="tx2">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cs typeface="B Nazanin" panose="00000400000000000000" pitchFamily="2" charset="-78"/>
              </a:endParaRPr>
            </a:p>
          </p:txBody>
        </p:sp>
      </p:grpSp>
      <p:sp>
        <p:nvSpPr>
          <p:cNvPr id="10" name="Rectangle 9">
            <a:extLst>
              <a:ext uri="{FF2B5EF4-FFF2-40B4-BE49-F238E27FC236}">
                <a16:creationId xmlns:a16="http://schemas.microsoft.com/office/drawing/2014/main" id="{9BE3F95A-71EE-FA0D-19F9-7D987E4ADB15}"/>
              </a:ext>
            </a:extLst>
          </p:cNvPr>
          <p:cNvSpPr/>
          <p:nvPr/>
        </p:nvSpPr>
        <p:spPr>
          <a:xfrm>
            <a:off x="8220478" y="2440877"/>
            <a:ext cx="3744382" cy="400110"/>
          </a:xfrm>
          <a:prstGeom prst="rect">
            <a:avLst/>
          </a:prstGeom>
        </p:spPr>
        <p:txBody>
          <a:bodyPr wrap="square">
            <a:spAutoFit/>
          </a:bodyPr>
          <a:lstStyle/>
          <a:p>
            <a:r>
              <a:rPr lang="fa-IR" sz="2000" b="1" dirty="0">
                <a:solidFill>
                  <a:srgbClr val="0070C0"/>
                </a:solidFill>
                <a:cs typeface="B Nazanin" panose="00000400000000000000" pitchFamily="2" charset="-78"/>
              </a:rPr>
              <a:t>2009</a:t>
            </a:r>
            <a:endParaRPr lang="en-US" sz="2000" b="1" dirty="0">
              <a:solidFill>
                <a:srgbClr val="0070C0"/>
              </a:solidFill>
              <a:cs typeface="B Nazanin" panose="00000400000000000000" pitchFamily="2" charset="-78"/>
            </a:endParaRPr>
          </a:p>
        </p:txBody>
      </p:sp>
      <p:sp>
        <p:nvSpPr>
          <p:cNvPr id="11" name="TextBox 10">
            <a:extLst>
              <a:ext uri="{FF2B5EF4-FFF2-40B4-BE49-F238E27FC236}">
                <a16:creationId xmlns:a16="http://schemas.microsoft.com/office/drawing/2014/main" id="{398D2109-AB6D-67F1-3CA7-23EB8BB9CA47}"/>
              </a:ext>
            </a:extLst>
          </p:cNvPr>
          <p:cNvSpPr txBox="1"/>
          <p:nvPr/>
        </p:nvSpPr>
        <p:spPr>
          <a:xfrm>
            <a:off x="8220479" y="1980114"/>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سال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2" name="Rectangle 11">
            <a:extLst>
              <a:ext uri="{FF2B5EF4-FFF2-40B4-BE49-F238E27FC236}">
                <a16:creationId xmlns:a16="http://schemas.microsoft.com/office/drawing/2014/main" id="{74FE05E7-6CFE-9467-0555-D425E0C4F60A}"/>
              </a:ext>
            </a:extLst>
          </p:cNvPr>
          <p:cNvSpPr/>
          <p:nvPr/>
        </p:nvSpPr>
        <p:spPr>
          <a:xfrm>
            <a:off x="219376" y="2428177"/>
            <a:ext cx="3744381" cy="338554"/>
          </a:xfrm>
          <a:prstGeom prst="rect">
            <a:avLst/>
          </a:prstGeom>
        </p:spPr>
        <p:txBody>
          <a:bodyPr wrap="square">
            <a:spAutoFit/>
          </a:bodyPr>
          <a:lstStyle/>
          <a:p>
            <a:pPr algn="r"/>
            <a:r>
              <a:rPr lang="fa-IR" sz="2000" b="1" dirty="0">
                <a:solidFill>
                  <a:srgbClr val="0070C0"/>
                </a:solidFill>
                <a:cs typeface="B Nazanin" panose="00000400000000000000" pitchFamily="2" charset="-78"/>
              </a:rPr>
              <a:t>تمام خودروسازان</a:t>
            </a:r>
            <a:endParaRPr lang="en-US" sz="2000" b="1" dirty="0">
              <a:solidFill>
                <a:srgbClr val="0070C0"/>
              </a:solidFill>
              <a:cs typeface="B Nazanin" panose="00000400000000000000" pitchFamily="2" charset="-78"/>
            </a:endParaRPr>
          </a:p>
        </p:txBody>
      </p:sp>
      <p:sp>
        <p:nvSpPr>
          <p:cNvPr id="13" name="TextBox 12">
            <a:extLst>
              <a:ext uri="{FF2B5EF4-FFF2-40B4-BE49-F238E27FC236}">
                <a16:creationId xmlns:a16="http://schemas.microsoft.com/office/drawing/2014/main" id="{0B373231-28BC-630D-3318-8B01FF429AC4}"/>
              </a:ext>
            </a:extLst>
          </p:cNvPr>
          <p:cNvSpPr txBox="1"/>
          <p:nvPr/>
        </p:nvSpPr>
        <p:spPr>
          <a:xfrm>
            <a:off x="219377" y="1980114"/>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شرکت مورد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4" name="Rectangle 13">
            <a:extLst>
              <a:ext uri="{FF2B5EF4-FFF2-40B4-BE49-F238E27FC236}">
                <a16:creationId xmlns:a16="http://schemas.microsoft.com/office/drawing/2014/main" id="{D233CB04-436A-751D-A529-AB8EEFF0567F}"/>
              </a:ext>
            </a:extLst>
          </p:cNvPr>
          <p:cNvSpPr/>
          <p:nvPr/>
        </p:nvSpPr>
        <p:spPr>
          <a:xfrm>
            <a:off x="8220478" y="3724495"/>
            <a:ext cx="3744381" cy="707886"/>
          </a:xfrm>
          <a:prstGeom prst="rect">
            <a:avLst/>
          </a:prstGeom>
        </p:spPr>
        <p:txBody>
          <a:bodyPr wrap="square">
            <a:spAutoFit/>
          </a:bodyPr>
          <a:lstStyle/>
          <a:p>
            <a:r>
              <a:rPr lang="fa-IR" sz="2000" b="1" dirty="0">
                <a:solidFill>
                  <a:srgbClr val="0070C0"/>
                </a:solidFill>
                <a:cs typeface="B Nazanin" panose="00000400000000000000" pitchFamily="2" charset="-78"/>
              </a:rPr>
              <a:t>ذیل بسته 420 میلیارد دلاری جهش اقتصادی ژاپن</a:t>
            </a:r>
            <a:endParaRPr lang="en-US" sz="2000" b="1" dirty="0">
              <a:solidFill>
                <a:srgbClr val="0070C0"/>
              </a:solidFill>
              <a:cs typeface="B Nazanin" panose="00000400000000000000" pitchFamily="2" charset="-78"/>
            </a:endParaRPr>
          </a:p>
        </p:txBody>
      </p:sp>
      <p:sp>
        <p:nvSpPr>
          <p:cNvPr id="15" name="TextBox 14">
            <a:extLst>
              <a:ext uri="{FF2B5EF4-FFF2-40B4-BE49-F238E27FC236}">
                <a16:creationId xmlns:a16="http://schemas.microsoft.com/office/drawing/2014/main" id="{E973D89E-594F-4E69-B893-22CA05AC65B8}"/>
              </a:ext>
            </a:extLst>
          </p:cNvPr>
          <p:cNvSpPr txBox="1"/>
          <p:nvPr/>
        </p:nvSpPr>
        <p:spPr>
          <a:xfrm>
            <a:off x="8220479" y="3301832"/>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میزان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6" name="Rectangle 15">
            <a:extLst>
              <a:ext uri="{FF2B5EF4-FFF2-40B4-BE49-F238E27FC236}">
                <a16:creationId xmlns:a16="http://schemas.microsoft.com/office/drawing/2014/main" id="{EC2DF08A-2F46-21BB-582F-304FAE8E2208}"/>
              </a:ext>
            </a:extLst>
          </p:cNvPr>
          <p:cNvSpPr/>
          <p:nvPr/>
        </p:nvSpPr>
        <p:spPr>
          <a:xfrm>
            <a:off x="172994" y="3647550"/>
            <a:ext cx="3848701" cy="923330"/>
          </a:xfrm>
          <a:prstGeom prst="rect">
            <a:avLst/>
          </a:prstGeom>
        </p:spPr>
        <p:txBody>
          <a:bodyPr wrap="square">
            <a:spAutoFit/>
          </a:bodyPr>
          <a:lstStyle/>
          <a:p>
            <a:pPr algn="r"/>
            <a:r>
              <a:rPr lang="fa-IR" b="1" dirty="0">
                <a:solidFill>
                  <a:srgbClr val="0070C0"/>
                </a:solidFill>
                <a:cs typeface="B Nazanin" panose="00000400000000000000" pitchFamily="2" charset="-78"/>
              </a:rPr>
              <a:t>یارانه به خرید خودرو، مشوق مالیاتی- معاف از مالیات خرید خودرو و معاف از مالیات بر تناژ خودرو </a:t>
            </a:r>
            <a:endParaRPr lang="en-US" b="1" dirty="0">
              <a:solidFill>
                <a:srgbClr val="0070C0"/>
              </a:solidFill>
              <a:cs typeface="B Nazanin" panose="00000400000000000000" pitchFamily="2" charset="-78"/>
            </a:endParaRPr>
          </a:p>
        </p:txBody>
      </p:sp>
      <p:sp>
        <p:nvSpPr>
          <p:cNvPr id="17" name="TextBox 16">
            <a:extLst>
              <a:ext uri="{FF2B5EF4-FFF2-40B4-BE49-F238E27FC236}">
                <a16:creationId xmlns:a16="http://schemas.microsoft.com/office/drawing/2014/main" id="{63DDC149-2C14-FDC5-64DE-20D87EC97547}"/>
              </a:ext>
            </a:extLst>
          </p:cNvPr>
          <p:cNvSpPr txBox="1"/>
          <p:nvPr/>
        </p:nvSpPr>
        <p:spPr>
          <a:xfrm>
            <a:off x="219376" y="3238062"/>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نوع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18" name="Rectangle 17">
            <a:extLst>
              <a:ext uri="{FF2B5EF4-FFF2-40B4-BE49-F238E27FC236}">
                <a16:creationId xmlns:a16="http://schemas.microsoft.com/office/drawing/2014/main" id="{FB6F0F99-09FE-C4AB-7EDA-DA1976E6CC09}"/>
              </a:ext>
            </a:extLst>
          </p:cNvPr>
          <p:cNvSpPr/>
          <p:nvPr/>
        </p:nvSpPr>
        <p:spPr>
          <a:xfrm>
            <a:off x="8220477" y="5131358"/>
            <a:ext cx="3744381" cy="400110"/>
          </a:xfrm>
          <a:prstGeom prst="rect">
            <a:avLst/>
          </a:prstGeom>
        </p:spPr>
        <p:txBody>
          <a:bodyPr wrap="square">
            <a:spAutoFit/>
          </a:bodyPr>
          <a:lstStyle/>
          <a:p>
            <a:r>
              <a:rPr lang="fa-IR" sz="2000" b="1" dirty="0">
                <a:solidFill>
                  <a:srgbClr val="0070C0"/>
                </a:solidFill>
                <a:cs typeface="B Nazanin" panose="00000400000000000000" pitchFamily="2" charset="-78"/>
              </a:rPr>
              <a:t>بلند مدت</a:t>
            </a:r>
            <a:endParaRPr lang="en-US" sz="2000" b="1" dirty="0">
              <a:solidFill>
                <a:srgbClr val="0070C0"/>
              </a:solidFill>
              <a:cs typeface="B Nazanin" panose="00000400000000000000" pitchFamily="2" charset="-78"/>
            </a:endParaRPr>
          </a:p>
        </p:txBody>
      </p:sp>
      <p:sp>
        <p:nvSpPr>
          <p:cNvPr id="19" name="TextBox 18">
            <a:extLst>
              <a:ext uri="{FF2B5EF4-FFF2-40B4-BE49-F238E27FC236}">
                <a16:creationId xmlns:a16="http://schemas.microsoft.com/office/drawing/2014/main" id="{1179A5A1-7BD8-BB58-E905-C50DE7E568B1}"/>
              </a:ext>
            </a:extLst>
          </p:cNvPr>
          <p:cNvSpPr txBox="1"/>
          <p:nvPr/>
        </p:nvSpPr>
        <p:spPr>
          <a:xfrm>
            <a:off x="8220478" y="4657895"/>
            <a:ext cx="3744380" cy="461665"/>
          </a:xfrm>
          <a:prstGeom prst="rect">
            <a:avLst/>
          </a:prstGeom>
          <a:noFill/>
        </p:spPr>
        <p:txBody>
          <a:bodyPr wrap="square" rtlCol="0">
            <a:spAutoFit/>
          </a:bodyPr>
          <a:lstStyle/>
          <a:p>
            <a:r>
              <a:rPr lang="fa-IR" sz="2400" b="1">
                <a:solidFill>
                  <a:schemeClr val="tx2">
                    <a:lumMod val="50000"/>
                  </a:schemeClr>
                </a:solidFill>
                <a:latin typeface="Bebas Neue" panose="020B0606020202050201" pitchFamily="34" charset="0"/>
                <a:cs typeface="B Nazanin" panose="00000400000000000000" pitchFamily="2" charset="-78"/>
              </a:rPr>
              <a:t>دوره زمانی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0" name="Rectangle 19">
            <a:extLst>
              <a:ext uri="{FF2B5EF4-FFF2-40B4-BE49-F238E27FC236}">
                <a16:creationId xmlns:a16="http://schemas.microsoft.com/office/drawing/2014/main" id="{469FDAF1-90B4-239E-C1EE-1980D2A68B78}"/>
              </a:ext>
            </a:extLst>
          </p:cNvPr>
          <p:cNvSpPr/>
          <p:nvPr/>
        </p:nvSpPr>
        <p:spPr>
          <a:xfrm>
            <a:off x="-1533" y="5055158"/>
            <a:ext cx="3965290" cy="584775"/>
          </a:xfrm>
          <a:prstGeom prst="rect">
            <a:avLst/>
          </a:prstGeom>
        </p:spPr>
        <p:txBody>
          <a:bodyPr wrap="square">
            <a:spAutoFit/>
          </a:bodyPr>
          <a:lstStyle/>
          <a:p>
            <a:pPr algn="r"/>
            <a:r>
              <a:rPr lang="fa-IR" sz="2000" b="1" dirty="0">
                <a:solidFill>
                  <a:srgbClr val="0070C0"/>
                </a:solidFill>
                <a:cs typeface="B Nazanin" panose="00000400000000000000" pitchFamily="2" charset="-78"/>
              </a:rPr>
              <a:t>فروش تقریباً 690000 وسیله نقلیه جدید و ایجاد حدود 120000 شغل</a:t>
            </a:r>
            <a:endParaRPr lang="en-US" sz="2000" b="1" dirty="0">
              <a:solidFill>
                <a:srgbClr val="0070C0"/>
              </a:solidFill>
              <a:cs typeface="B Nazanin" panose="00000400000000000000" pitchFamily="2" charset="-78"/>
            </a:endParaRPr>
          </a:p>
        </p:txBody>
      </p:sp>
      <p:sp>
        <p:nvSpPr>
          <p:cNvPr id="21" name="TextBox 20">
            <a:extLst>
              <a:ext uri="{FF2B5EF4-FFF2-40B4-BE49-F238E27FC236}">
                <a16:creationId xmlns:a16="http://schemas.microsoft.com/office/drawing/2014/main" id="{E0BCDFE5-573A-0ED7-7A9F-F509FFB730A5}"/>
              </a:ext>
            </a:extLst>
          </p:cNvPr>
          <p:cNvSpPr txBox="1"/>
          <p:nvPr/>
        </p:nvSpPr>
        <p:spPr>
          <a:xfrm>
            <a:off x="219376" y="4657895"/>
            <a:ext cx="3744380" cy="461665"/>
          </a:xfrm>
          <a:prstGeom prst="rect">
            <a:avLst/>
          </a:prstGeom>
          <a:noFill/>
        </p:spPr>
        <p:txBody>
          <a:bodyPr wrap="square" rtlCol="0">
            <a:spAutoFit/>
          </a:bodyPr>
          <a:lstStyle/>
          <a:p>
            <a:pPr algn="r"/>
            <a:r>
              <a:rPr lang="fa-IR" sz="2400" b="1" dirty="0">
                <a:solidFill>
                  <a:schemeClr val="tx2">
                    <a:lumMod val="50000"/>
                  </a:schemeClr>
                </a:solidFill>
                <a:latin typeface="Bebas Neue" panose="020B0606020202050201" pitchFamily="34" charset="0"/>
                <a:cs typeface="B Nazanin" panose="00000400000000000000" pitchFamily="2" charset="-78"/>
              </a:rPr>
              <a:t>هدف حمایت</a:t>
            </a:r>
            <a:endParaRPr lang="en-US" sz="2400" b="1" dirty="0">
              <a:solidFill>
                <a:schemeClr val="tx2">
                  <a:lumMod val="50000"/>
                </a:schemeClr>
              </a:solidFill>
              <a:latin typeface="Bebas Neue" panose="020B0606020202050201" pitchFamily="34" charset="0"/>
              <a:cs typeface="B Nazanin" panose="00000400000000000000" pitchFamily="2" charset="-78"/>
            </a:endParaRPr>
          </a:p>
        </p:txBody>
      </p:sp>
      <p:sp>
        <p:nvSpPr>
          <p:cNvPr id="26" name="Rectangle 25">
            <a:extLst>
              <a:ext uri="{FF2B5EF4-FFF2-40B4-BE49-F238E27FC236}">
                <a16:creationId xmlns:a16="http://schemas.microsoft.com/office/drawing/2014/main" id="{25B6D12C-7254-BF7D-F90A-F1F779212A68}"/>
              </a:ext>
            </a:extLst>
          </p:cNvPr>
          <p:cNvSpPr/>
          <p:nvPr/>
        </p:nvSpPr>
        <p:spPr>
          <a:xfrm>
            <a:off x="4112589" y="6209378"/>
            <a:ext cx="3963755" cy="461665"/>
          </a:xfrm>
          <a:prstGeom prst="rect">
            <a:avLst/>
          </a:prstGeom>
        </p:spPr>
        <p:txBody>
          <a:bodyPr wrap="square">
            <a:spAutoFit/>
          </a:bodyPr>
          <a:lstStyle/>
          <a:p>
            <a:pPr algn="ctr" rtl="1"/>
            <a:r>
              <a:rPr lang="fa-IR" sz="1400" b="1" dirty="0">
                <a:solidFill>
                  <a:schemeClr val="accent2">
                    <a:lumMod val="75000"/>
                  </a:schemeClr>
                </a:solidFill>
                <a:cs typeface="B Nazanin" panose="00000400000000000000" pitchFamily="2" charset="-78"/>
              </a:rPr>
              <a:t>انجمن خودروسازان ژاپن</a:t>
            </a:r>
          </a:p>
          <a:p>
            <a:pPr algn="ctr" rtl="1"/>
            <a:r>
              <a:rPr lang="fa-IR" sz="1400" b="1" dirty="0">
                <a:solidFill>
                  <a:schemeClr val="accent2">
                    <a:lumMod val="75000"/>
                  </a:schemeClr>
                </a:solidFill>
                <a:cs typeface="B Nazanin" panose="00000400000000000000" pitchFamily="2" charset="-78"/>
              </a:rPr>
              <a:t> </a:t>
            </a:r>
            <a:r>
              <a:rPr lang="en-US" sz="1400" b="1" dirty="0" err="1">
                <a:solidFill>
                  <a:schemeClr val="accent2">
                    <a:lumMod val="75000"/>
                  </a:schemeClr>
                </a:solidFill>
                <a:cs typeface="B Nazanin" panose="00000400000000000000" pitchFamily="2" charset="-78"/>
              </a:rPr>
              <a:t>jama</a:t>
            </a:r>
            <a:endParaRPr lang="fa-IR" sz="1400" b="1" dirty="0">
              <a:solidFill>
                <a:schemeClr val="accent2">
                  <a:lumMod val="75000"/>
                </a:schemeClr>
              </a:solidFill>
              <a:cs typeface="B Nazanin" panose="00000400000000000000" pitchFamily="2" charset="-78"/>
            </a:endParaRPr>
          </a:p>
        </p:txBody>
      </p:sp>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CA420FB1-4070-5B60-EAAB-58090270214C}"/>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ژاپن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8D190B8F-4F35-7F1E-9BC2-428002A0B6CF}"/>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865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anose="00000400000000000000" pitchFamily="2" charset="-78"/>
            </a:endParaRPr>
          </a:p>
        </p:txBody>
      </p:sp>
      <p:sp>
        <p:nvSpPr>
          <p:cNvPr id="30" name="TextBox 29">
            <a:extLst>
              <a:ext uri="{FF2B5EF4-FFF2-40B4-BE49-F238E27FC236}">
                <a16:creationId xmlns:a16="http://schemas.microsoft.com/office/drawing/2014/main" id="{CA420FB1-4070-5B60-EAAB-58090270214C}"/>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حمایت از صنعت خودرو در ایران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31" name="Rectangle 30">
            <a:extLst>
              <a:ext uri="{FF2B5EF4-FFF2-40B4-BE49-F238E27FC236}">
                <a16:creationId xmlns:a16="http://schemas.microsoft.com/office/drawing/2014/main" id="{8D190B8F-4F35-7F1E-9BC2-428002A0B6CF}"/>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4968C42-E53C-96FD-7EF8-A25D081A0CCB}"/>
              </a:ext>
            </a:extLst>
          </p:cNvPr>
          <p:cNvSpPr txBox="1"/>
          <p:nvPr/>
        </p:nvSpPr>
        <p:spPr>
          <a:xfrm>
            <a:off x="502920" y="2178799"/>
            <a:ext cx="10846471" cy="2937727"/>
          </a:xfrm>
          <a:prstGeom prst="rect">
            <a:avLst/>
          </a:prstGeom>
        </p:spPr>
        <p:txBody>
          <a:bodyPr wrap="square">
            <a:spAutoFit/>
          </a:bodyPr>
          <a:lstStyle>
            <a:defPPr>
              <a:defRPr lang="en-US"/>
            </a:defPPr>
            <a:lvl1pPr algn="just" rtl="1">
              <a:lnSpc>
                <a:spcPct val="120000"/>
              </a:lnSpc>
              <a:defRPr sz="2800">
                <a:cs typeface="B Nazanin" panose="00000400000000000000" pitchFamily="2" charset="-78"/>
              </a:defRPr>
            </a:lvl1pPr>
          </a:lstStyle>
          <a:p>
            <a:r>
              <a:rPr lang="fa-IR" b="1" dirty="0"/>
              <a:t>چند سوال:</a:t>
            </a:r>
          </a:p>
          <a:p>
            <a:endParaRPr lang="fa-IR" sz="2400" dirty="0"/>
          </a:p>
          <a:p>
            <a:pPr marL="457200" indent="-457200">
              <a:lnSpc>
                <a:spcPct val="150000"/>
              </a:lnSpc>
              <a:buFont typeface="Arial" panose="020B0604020202020204" pitchFamily="34" charset="0"/>
              <a:buChar char="•"/>
            </a:pPr>
            <a:r>
              <a:rPr lang="fa-IR" dirty="0"/>
              <a:t>میزان </a:t>
            </a:r>
            <a:r>
              <a:rPr lang="fa-IR" b="1" dirty="0"/>
              <a:t>یارانه مستقیم </a:t>
            </a:r>
            <a:r>
              <a:rPr lang="fa-IR" dirty="0"/>
              <a:t>دولت به </a:t>
            </a:r>
            <a:r>
              <a:rPr lang="fa-IR" dirty="0" err="1"/>
              <a:t>شرکت‌های</a:t>
            </a:r>
            <a:r>
              <a:rPr lang="fa-IR" dirty="0"/>
              <a:t> </a:t>
            </a:r>
            <a:r>
              <a:rPr lang="fa-IR" dirty="0" err="1"/>
              <a:t>خودروسازی</a:t>
            </a:r>
            <a:r>
              <a:rPr lang="fa-IR" dirty="0"/>
              <a:t> داخلی چقدر بوده است؟</a:t>
            </a:r>
          </a:p>
          <a:p>
            <a:pPr marL="457200" indent="-457200">
              <a:lnSpc>
                <a:spcPct val="150000"/>
              </a:lnSpc>
              <a:buFont typeface="Arial" panose="020B0604020202020204" pitchFamily="34" charset="0"/>
              <a:buChar char="•"/>
            </a:pPr>
            <a:r>
              <a:rPr lang="fa-IR" dirty="0"/>
              <a:t>میزان </a:t>
            </a:r>
            <a:r>
              <a:rPr lang="fa-IR" b="1" dirty="0"/>
              <a:t>وام و تسهیلات ارزان قیمت </a:t>
            </a:r>
            <a:r>
              <a:rPr lang="fa-IR" dirty="0"/>
              <a:t>دولت به </a:t>
            </a:r>
            <a:r>
              <a:rPr lang="fa-IR" dirty="0" err="1"/>
              <a:t>شرکت‌های</a:t>
            </a:r>
            <a:r>
              <a:rPr lang="fa-IR" dirty="0"/>
              <a:t> </a:t>
            </a:r>
            <a:r>
              <a:rPr lang="fa-IR" dirty="0" err="1"/>
              <a:t>خودروسازی</a:t>
            </a:r>
            <a:r>
              <a:rPr lang="fa-IR" dirty="0"/>
              <a:t> داخلی چقدر بوده است؟</a:t>
            </a:r>
            <a:endParaRPr lang="fa-IR" b="1" dirty="0"/>
          </a:p>
          <a:p>
            <a:pPr marL="457200" indent="-457200">
              <a:lnSpc>
                <a:spcPct val="150000"/>
              </a:lnSpc>
              <a:buFont typeface="Arial" panose="020B0604020202020204" pitchFamily="34" charset="0"/>
              <a:buChar char="•"/>
            </a:pPr>
            <a:r>
              <a:rPr lang="fa-IR" dirty="0"/>
              <a:t>میزان </a:t>
            </a:r>
            <a:r>
              <a:rPr lang="fa-IR" b="1" dirty="0"/>
              <a:t>یارانه خرید </a:t>
            </a:r>
            <a:r>
              <a:rPr lang="fa-IR" dirty="0"/>
              <a:t>دولت به </a:t>
            </a:r>
            <a:r>
              <a:rPr lang="fa-IR" dirty="0" err="1"/>
              <a:t>مصرف‌کنندگان</a:t>
            </a:r>
            <a:r>
              <a:rPr lang="fa-IR" dirty="0"/>
              <a:t> خودرو داخلی چقدر بوده است؟</a:t>
            </a:r>
            <a:endParaRPr lang="fa-IR" b="1" dirty="0"/>
          </a:p>
        </p:txBody>
      </p:sp>
    </p:spTree>
    <p:extLst>
      <p:ext uri="{BB962C8B-B14F-4D97-AF65-F5344CB8AC3E}">
        <p14:creationId xmlns:p14="http://schemas.microsoft.com/office/powerpoint/2010/main" val="379314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2BFF227-5765-7336-18F6-D8D026A41176}"/>
              </a:ext>
            </a:extLst>
          </p:cNvPr>
          <p:cNvGrpSpPr/>
          <p:nvPr/>
        </p:nvGrpSpPr>
        <p:grpSpPr>
          <a:xfrm>
            <a:off x="3682606" y="1756414"/>
            <a:ext cx="4826787" cy="4903640"/>
            <a:chOff x="2955925" y="-236832"/>
            <a:chExt cx="5900738" cy="5994694"/>
          </a:xfrm>
        </p:grpSpPr>
        <p:sp>
          <p:nvSpPr>
            <p:cNvPr id="5" name="Freeform 7">
              <a:extLst>
                <a:ext uri="{FF2B5EF4-FFF2-40B4-BE49-F238E27FC236}">
                  <a16:creationId xmlns:a16="http://schemas.microsoft.com/office/drawing/2014/main" id="{02D19280-6BBC-2165-8A37-A5410E7DF45A}"/>
                </a:ext>
              </a:extLst>
            </p:cNvPr>
            <p:cNvSpPr>
              <a:spLocks/>
            </p:cNvSpPr>
            <p:nvPr/>
          </p:nvSpPr>
          <p:spPr bwMode="auto">
            <a:xfrm>
              <a:off x="3744913" y="1539875"/>
              <a:ext cx="1497013" cy="1476375"/>
            </a:xfrm>
            <a:custGeom>
              <a:avLst/>
              <a:gdLst>
                <a:gd name="T0" fmla="*/ 454 w 943"/>
                <a:gd name="T1" fmla="*/ 0 h 930"/>
                <a:gd name="T2" fmla="*/ 943 w 943"/>
                <a:gd name="T3" fmla="*/ 606 h 930"/>
                <a:gd name="T4" fmla="*/ 901 w 943"/>
                <a:gd name="T5" fmla="*/ 644 h 930"/>
                <a:gd name="T6" fmla="*/ 862 w 943"/>
                <a:gd name="T7" fmla="*/ 685 h 930"/>
                <a:gd name="T8" fmla="*/ 829 w 943"/>
                <a:gd name="T9" fmla="*/ 728 h 930"/>
                <a:gd name="T10" fmla="*/ 799 w 943"/>
                <a:gd name="T11" fmla="*/ 776 h 930"/>
                <a:gd name="T12" fmla="*/ 773 w 943"/>
                <a:gd name="T13" fmla="*/ 825 h 930"/>
                <a:gd name="T14" fmla="*/ 752 w 943"/>
                <a:gd name="T15" fmla="*/ 876 h 930"/>
                <a:gd name="T16" fmla="*/ 735 w 943"/>
                <a:gd name="T17" fmla="*/ 930 h 930"/>
                <a:gd name="T18" fmla="*/ 0 w 943"/>
                <a:gd name="T19" fmla="*/ 702 h 930"/>
                <a:gd name="T20" fmla="*/ 24 w 943"/>
                <a:gd name="T21" fmla="*/ 622 h 930"/>
                <a:gd name="T22" fmla="*/ 54 w 943"/>
                <a:gd name="T23" fmla="*/ 542 h 930"/>
                <a:gd name="T24" fmla="*/ 88 w 943"/>
                <a:gd name="T25" fmla="*/ 465 h 930"/>
                <a:gd name="T26" fmla="*/ 127 w 943"/>
                <a:gd name="T27" fmla="*/ 390 h 930"/>
                <a:gd name="T28" fmla="*/ 170 w 943"/>
                <a:gd name="T29" fmla="*/ 318 h 930"/>
                <a:gd name="T30" fmla="*/ 218 w 943"/>
                <a:gd name="T31" fmla="*/ 247 h 930"/>
                <a:gd name="T32" fmla="*/ 270 w 943"/>
                <a:gd name="T33" fmla="*/ 180 h 930"/>
                <a:gd name="T34" fmla="*/ 326 w 943"/>
                <a:gd name="T35" fmla="*/ 116 h 930"/>
                <a:gd name="T36" fmla="*/ 388 w 943"/>
                <a:gd name="T37" fmla="*/ 56 h 930"/>
                <a:gd name="T38" fmla="*/ 454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54" y="0"/>
                  </a:moveTo>
                  <a:lnTo>
                    <a:pt x="943" y="606"/>
                  </a:lnTo>
                  <a:lnTo>
                    <a:pt x="901" y="644"/>
                  </a:lnTo>
                  <a:lnTo>
                    <a:pt x="862" y="685"/>
                  </a:lnTo>
                  <a:lnTo>
                    <a:pt x="829" y="728"/>
                  </a:lnTo>
                  <a:lnTo>
                    <a:pt x="799" y="776"/>
                  </a:lnTo>
                  <a:lnTo>
                    <a:pt x="773" y="825"/>
                  </a:lnTo>
                  <a:lnTo>
                    <a:pt x="752" y="876"/>
                  </a:lnTo>
                  <a:lnTo>
                    <a:pt x="735" y="930"/>
                  </a:lnTo>
                  <a:lnTo>
                    <a:pt x="0" y="702"/>
                  </a:lnTo>
                  <a:lnTo>
                    <a:pt x="24" y="622"/>
                  </a:lnTo>
                  <a:lnTo>
                    <a:pt x="54" y="542"/>
                  </a:lnTo>
                  <a:lnTo>
                    <a:pt x="88" y="465"/>
                  </a:lnTo>
                  <a:lnTo>
                    <a:pt x="127" y="390"/>
                  </a:lnTo>
                  <a:lnTo>
                    <a:pt x="170" y="318"/>
                  </a:lnTo>
                  <a:lnTo>
                    <a:pt x="218" y="247"/>
                  </a:lnTo>
                  <a:lnTo>
                    <a:pt x="270" y="180"/>
                  </a:lnTo>
                  <a:lnTo>
                    <a:pt x="326" y="116"/>
                  </a:lnTo>
                  <a:lnTo>
                    <a:pt x="388" y="56"/>
                  </a:lnTo>
                  <a:lnTo>
                    <a:pt x="45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9">
              <a:extLst>
                <a:ext uri="{FF2B5EF4-FFF2-40B4-BE49-F238E27FC236}">
                  <a16:creationId xmlns:a16="http://schemas.microsoft.com/office/drawing/2014/main" id="{ABB64D59-58E5-A670-7B7D-CDAC7DB6A4ED}"/>
                </a:ext>
              </a:extLst>
            </p:cNvPr>
            <p:cNvSpPr>
              <a:spLocks/>
            </p:cNvSpPr>
            <p:nvPr/>
          </p:nvSpPr>
          <p:spPr bwMode="auto">
            <a:xfrm>
              <a:off x="3243263" y="2535238"/>
              <a:ext cx="1273175" cy="1574800"/>
            </a:xfrm>
            <a:custGeom>
              <a:avLst/>
              <a:gdLst>
                <a:gd name="T0" fmla="*/ 67 w 802"/>
                <a:gd name="T1" fmla="*/ 0 h 992"/>
                <a:gd name="T2" fmla="*/ 802 w 802"/>
                <a:gd name="T3" fmla="*/ 226 h 992"/>
                <a:gd name="T4" fmla="*/ 784 w 802"/>
                <a:gd name="T5" fmla="*/ 301 h 992"/>
                <a:gd name="T6" fmla="*/ 772 w 802"/>
                <a:gd name="T7" fmla="*/ 380 h 992"/>
                <a:gd name="T8" fmla="*/ 766 w 802"/>
                <a:gd name="T9" fmla="*/ 457 h 992"/>
                <a:gd name="T10" fmla="*/ 766 w 802"/>
                <a:gd name="T11" fmla="*/ 535 h 992"/>
                <a:gd name="T12" fmla="*/ 772 w 802"/>
                <a:gd name="T13" fmla="*/ 613 h 992"/>
                <a:gd name="T14" fmla="*/ 784 w 802"/>
                <a:gd name="T15" fmla="*/ 690 h 992"/>
                <a:gd name="T16" fmla="*/ 802 w 802"/>
                <a:gd name="T17" fmla="*/ 766 h 992"/>
                <a:gd name="T18" fmla="*/ 67 w 802"/>
                <a:gd name="T19" fmla="*/ 992 h 992"/>
                <a:gd name="T20" fmla="*/ 40 w 802"/>
                <a:gd name="T21" fmla="*/ 884 h 992"/>
                <a:gd name="T22" fmla="*/ 20 w 802"/>
                <a:gd name="T23" fmla="*/ 774 h 992"/>
                <a:gd name="T24" fmla="*/ 8 w 802"/>
                <a:gd name="T25" fmla="*/ 663 h 992"/>
                <a:gd name="T26" fmla="*/ 0 w 802"/>
                <a:gd name="T27" fmla="*/ 552 h 992"/>
                <a:gd name="T28" fmla="*/ 0 w 802"/>
                <a:gd name="T29" fmla="*/ 440 h 992"/>
                <a:gd name="T30" fmla="*/ 8 w 802"/>
                <a:gd name="T31" fmla="*/ 329 h 992"/>
                <a:gd name="T32" fmla="*/ 20 w 802"/>
                <a:gd name="T33" fmla="*/ 217 h 992"/>
                <a:gd name="T34" fmla="*/ 40 w 802"/>
                <a:gd name="T35" fmla="*/ 108 h 992"/>
                <a:gd name="T36" fmla="*/ 67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67" y="0"/>
                  </a:moveTo>
                  <a:lnTo>
                    <a:pt x="802" y="226"/>
                  </a:lnTo>
                  <a:lnTo>
                    <a:pt x="784" y="301"/>
                  </a:lnTo>
                  <a:lnTo>
                    <a:pt x="772" y="380"/>
                  </a:lnTo>
                  <a:lnTo>
                    <a:pt x="766" y="457"/>
                  </a:lnTo>
                  <a:lnTo>
                    <a:pt x="766" y="535"/>
                  </a:lnTo>
                  <a:lnTo>
                    <a:pt x="772" y="613"/>
                  </a:lnTo>
                  <a:lnTo>
                    <a:pt x="784" y="690"/>
                  </a:lnTo>
                  <a:lnTo>
                    <a:pt x="802" y="766"/>
                  </a:lnTo>
                  <a:lnTo>
                    <a:pt x="67" y="992"/>
                  </a:lnTo>
                  <a:lnTo>
                    <a:pt x="40" y="884"/>
                  </a:lnTo>
                  <a:lnTo>
                    <a:pt x="20" y="774"/>
                  </a:lnTo>
                  <a:lnTo>
                    <a:pt x="8" y="663"/>
                  </a:lnTo>
                  <a:lnTo>
                    <a:pt x="0" y="552"/>
                  </a:lnTo>
                  <a:lnTo>
                    <a:pt x="0" y="440"/>
                  </a:lnTo>
                  <a:lnTo>
                    <a:pt x="8" y="329"/>
                  </a:lnTo>
                  <a:lnTo>
                    <a:pt x="20" y="217"/>
                  </a:lnTo>
                  <a:lnTo>
                    <a:pt x="40" y="108"/>
                  </a:lnTo>
                  <a:lnTo>
                    <a:pt x="67"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10">
              <a:extLst>
                <a:ext uri="{FF2B5EF4-FFF2-40B4-BE49-F238E27FC236}">
                  <a16:creationId xmlns:a16="http://schemas.microsoft.com/office/drawing/2014/main" id="{BF397BF7-E016-D8F6-6D12-C8D90AF58E5B}"/>
                </a:ext>
              </a:extLst>
            </p:cNvPr>
            <p:cNvSpPr>
              <a:spLocks/>
            </p:cNvSpPr>
            <p:nvPr/>
          </p:nvSpPr>
          <p:spPr bwMode="auto">
            <a:xfrm>
              <a:off x="4246563" y="2816225"/>
              <a:ext cx="741363" cy="1644650"/>
            </a:xfrm>
            <a:custGeom>
              <a:avLst/>
              <a:gdLst>
                <a:gd name="T0" fmla="*/ 11 w 467"/>
                <a:gd name="T1" fmla="*/ 0 h 1036"/>
                <a:gd name="T2" fmla="*/ 343 w 467"/>
                <a:gd name="T3" fmla="*/ 102 h 1036"/>
                <a:gd name="T4" fmla="*/ 318 w 467"/>
                <a:gd name="T5" fmla="*/ 155 h 1036"/>
                <a:gd name="T6" fmla="*/ 297 w 467"/>
                <a:gd name="T7" fmla="*/ 213 h 1036"/>
                <a:gd name="T8" fmla="*/ 279 w 467"/>
                <a:gd name="T9" fmla="*/ 272 h 1036"/>
                <a:gd name="T10" fmla="*/ 267 w 467"/>
                <a:gd name="T11" fmla="*/ 334 h 1036"/>
                <a:gd name="T12" fmla="*/ 260 w 467"/>
                <a:gd name="T13" fmla="*/ 397 h 1036"/>
                <a:gd name="T14" fmla="*/ 256 w 467"/>
                <a:gd name="T15" fmla="*/ 463 h 1036"/>
                <a:gd name="T16" fmla="*/ 257 w 467"/>
                <a:gd name="T17" fmla="*/ 529 h 1036"/>
                <a:gd name="T18" fmla="*/ 263 w 467"/>
                <a:gd name="T19" fmla="*/ 595 h 1036"/>
                <a:gd name="T20" fmla="*/ 276 w 467"/>
                <a:gd name="T21" fmla="*/ 661 h 1036"/>
                <a:gd name="T22" fmla="*/ 292 w 467"/>
                <a:gd name="T23" fmla="*/ 726 h 1036"/>
                <a:gd name="T24" fmla="*/ 315 w 467"/>
                <a:gd name="T25" fmla="*/ 792 h 1036"/>
                <a:gd name="T26" fmla="*/ 344 w 467"/>
                <a:gd name="T27" fmla="*/ 856 h 1036"/>
                <a:gd name="T28" fmla="*/ 379 w 467"/>
                <a:gd name="T29" fmla="*/ 918 h 1036"/>
                <a:gd name="T30" fmla="*/ 420 w 467"/>
                <a:gd name="T31" fmla="*/ 979 h 1036"/>
                <a:gd name="T32" fmla="*/ 467 w 467"/>
                <a:gd name="T33" fmla="*/ 1036 h 1036"/>
                <a:gd name="T34" fmla="*/ 407 w 467"/>
                <a:gd name="T35" fmla="*/ 998 h 1036"/>
                <a:gd name="T36" fmla="*/ 350 w 467"/>
                <a:gd name="T37" fmla="*/ 956 h 1036"/>
                <a:gd name="T38" fmla="*/ 298 w 467"/>
                <a:gd name="T39" fmla="*/ 909 h 1036"/>
                <a:gd name="T40" fmla="*/ 250 w 467"/>
                <a:gd name="T41" fmla="*/ 858 h 1036"/>
                <a:gd name="T42" fmla="*/ 205 w 467"/>
                <a:gd name="T43" fmla="*/ 802 h 1036"/>
                <a:gd name="T44" fmla="*/ 164 w 467"/>
                <a:gd name="T45" fmla="*/ 741 h 1036"/>
                <a:gd name="T46" fmla="*/ 127 w 467"/>
                <a:gd name="T47" fmla="*/ 678 h 1036"/>
                <a:gd name="T48" fmla="*/ 94 w 467"/>
                <a:gd name="T49" fmla="*/ 612 h 1036"/>
                <a:gd name="T50" fmla="*/ 66 w 467"/>
                <a:gd name="T51" fmla="*/ 543 h 1036"/>
                <a:gd name="T52" fmla="*/ 44 w 467"/>
                <a:gd name="T53" fmla="*/ 471 h 1036"/>
                <a:gd name="T54" fmla="*/ 25 w 467"/>
                <a:gd name="T55" fmla="*/ 396 h 1036"/>
                <a:gd name="T56" fmla="*/ 11 w 467"/>
                <a:gd name="T57" fmla="*/ 319 h 1036"/>
                <a:gd name="T58" fmla="*/ 4 w 467"/>
                <a:gd name="T59" fmla="*/ 241 h 1036"/>
                <a:gd name="T60" fmla="*/ 0 w 467"/>
                <a:gd name="T61" fmla="*/ 162 h 1036"/>
                <a:gd name="T62" fmla="*/ 4 w 467"/>
                <a:gd name="T63" fmla="*/ 81 h 1036"/>
                <a:gd name="T64" fmla="*/ 11 w 467"/>
                <a:gd name="T65"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7" h="1036">
                  <a:moveTo>
                    <a:pt x="11" y="0"/>
                  </a:moveTo>
                  <a:lnTo>
                    <a:pt x="343" y="102"/>
                  </a:lnTo>
                  <a:lnTo>
                    <a:pt x="318" y="155"/>
                  </a:lnTo>
                  <a:lnTo>
                    <a:pt x="297" y="213"/>
                  </a:lnTo>
                  <a:lnTo>
                    <a:pt x="279" y="272"/>
                  </a:lnTo>
                  <a:lnTo>
                    <a:pt x="267" y="334"/>
                  </a:lnTo>
                  <a:lnTo>
                    <a:pt x="260" y="397"/>
                  </a:lnTo>
                  <a:lnTo>
                    <a:pt x="256" y="463"/>
                  </a:lnTo>
                  <a:lnTo>
                    <a:pt x="257" y="529"/>
                  </a:lnTo>
                  <a:lnTo>
                    <a:pt x="263" y="595"/>
                  </a:lnTo>
                  <a:lnTo>
                    <a:pt x="276" y="661"/>
                  </a:lnTo>
                  <a:lnTo>
                    <a:pt x="292" y="726"/>
                  </a:lnTo>
                  <a:lnTo>
                    <a:pt x="315" y="792"/>
                  </a:lnTo>
                  <a:lnTo>
                    <a:pt x="344" y="856"/>
                  </a:lnTo>
                  <a:lnTo>
                    <a:pt x="379" y="918"/>
                  </a:lnTo>
                  <a:lnTo>
                    <a:pt x="420" y="979"/>
                  </a:lnTo>
                  <a:lnTo>
                    <a:pt x="467" y="1036"/>
                  </a:lnTo>
                  <a:lnTo>
                    <a:pt x="407" y="998"/>
                  </a:lnTo>
                  <a:lnTo>
                    <a:pt x="350" y="956"/>
                  </a:lnTo>
                  <a:lnTo>
                    <a:pt x="298" y="909"/>
                  </a:lnTo>
                  <a:lnTo>
                    <a:pt x="250" y="858"/>
                  </a:lnTo>
                  <a:lnTo>
                    <a:pt x="205" y="802"/>
                  </a:lnTo>
                  <a:lnTo>
                    <a:pt x="164" y="741"/>
                  </a:lnTo>
                  <a:lnTo>
                    <a:pt x="127" y="678"/>
                  </a:lnTo>
                  <a:lnTo>
                    <a:pt x="94" y="612"/>
                  </a:lnTo>
                  <a:lnTo>
                    <a:pt x="66" y="543"/>
                  </a:lnTo>
                  <a:lnTo>
                    <a:pt x="44" y="471"/>
                  </a:lnTo>
                  <a:lnTo>
                    <a:pt x="25" y="396"/>
                  </a:lnTo>
                  <a:lnTo>
                    <a:pt x="11" y="319"/>
                  </a:lnTo>
                  <a:lnTo>
                    <a:pt x="4" y="241"/>
                  </a:lnTo>
                  <a:lnTo>
                    <a:pt x="0" y="162"/>
                  </a:lnTo>
                  <a:lnTo>
                    <a:pt x="4" y="81"/>
                  </a:lnTo>
                  <a:lnTo>
                    <a:pt x="11"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1">
              <a:extLst>
                <a:ext uri="{FF2B5EF4-FFF2-40B4-BE49-F238E27FC236}">
                  <a16:creationId xmlns:a16="http://schemas.microsoft.com/office/drawing/2014/main" id="{A0FDB50C-67AE-89DB-ACDE-91DE4179F880}"/>
                </a:ext>
              </a:extLst>
            </p:cNvPr>
            <p:cNvSpPr>
              <a:spLocks/>
            </p:cNvSpPr>
            <p:nvPr/>
          </p:nvSpPr>
          <p:spPr bwMode="auto">
            <a:xfrm>
              <a:off x="2955925" y="3873500"/>
              <a:ext cx="1760538" cy="1884362"/>
            </a:xfrm>
            <a:custGeom>
              <a:avLst/>
              <a:gdLst>
                <a:gd name="T0" fmla="*/ 735 w 1109"/>
                <a:gd name="T1" fmla="*/ 0 h 1187"/>
                <a:gd name="T2" fmla="*/ 757 w 1109"/>
                <a:gd name="T3" fmla="*/ 74 h 1187"/>
                <a:gd name="T4" fmla="*/ 786 w 1109"/>
                <a:gd name="T5" fmla="*/ 146 h 1187"/>
                <a:gd name="T6" fmla="*/ 818 w 1109"/>
                <a:gd name="T7" fmla="*/ 217 h 1187"/>
                <a:gd name="T8" fmla="*/ 855 w 1109"/>
                <a:gd name="T9" fmla="*/ 285 h 1187"/>
                <a:gd name="T10" fmla="*/ 896 w 1109"/>
                <a:gd name="T11" fmla="*/ 350 h 1187"/>
                <a:gd name="T12" fmla="*/ 942 w 1109"/>
                <a:gd name="T13" fmla="*/ 413 h 1187"/>
                <a:gd name="T14" fmla="*/ 993 w 1109"/>
                <a:gd name="T15" fmla="*/ 473 h 1187"/>
                <a:gd name="T16" fmla="*/ 1049 w 1109"/>
                <a:gd name="T17" fmla="*/ 527 h 1187"/>
                <a:gd name="T18" fmla="*/ 1109 w 1109"/>
                <a:gd name="T19" fmla="*/ 579 h 1187"/>
                <a:gd name="T20" fmla="*/ 619 w 1109"/>
                <a:gd name="T21" fmla="*/ 1187 h 1187"/>
                <a:gd name="T22" fmla="*/ 538 w 1109"/>
                <a:gd name="T23" fmla="*/ 1116 h 1187"/>
                <a:gd name="T24" fmla="*/ 461 w 1109"/>
                <a:gd name="T25" fmla="*/ 1043 h 1187"/>
                <a:gd name="T26" fmla="*/ 389 w 1109"/>
                <a:gd name="T27" fmla="*/ 964 h 1187"/>
                <a:gd name="T28" fmla="*/ 323 w 1109"/>
                <a:gd name="T29" fmla="*/ 882 h 1187"/>
                <a:gd name="T30" fmla="*/ 261 w 1109"/>
                <a:gd name="T31" fmla="*/ 797 h 1187"/>
                <a:gd name="T32" fmla="*/ 205 w 1109"/>
                <a:gd name="T33" fmla="*/ 707 h 1187"/>
                <a:gd name="T34" fmla="*/ 154 w 1109"/>
                <a:gd name="T35" fmla="*/ 617 h 1187"/>
                <a:gd name="T36" fmla="*/ 107 w 1109"/>
                <a:gd name="T37" fmla="*/ 522 h 1187"/>
                <a:gd name="T38" fmla="*/ 66 w 1109"/>
                <a:gd name="T39" fmla="*/ 425 h 1187"/>
                <a:gd name="T40" fmla="*/ 31 w 1109"/>
                <a:gd name="T41" fmla="*/ 326 h 1187"/>
                <a:gd name="T42" fmla="*/ 0 w 1109"/>
                <a:gd name="T43" fmla="*/ 226 h 1187"/>
                <a:gd name="T44" fmla="*/ 735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735" y="0"/>
                  </a:moveTo>
                  <a:lnTo>
                    <a:pt x="757" y="74"/>
                  </a:lnTo>
                  <a:lnTo>
                    <a:pt x="786" y="146"/>
                  </a:lnTo>
                  <a:lnTo>
                    <a:pt x="818" y="217"/>
                  </a:lnTo>
                  <a:lnTo>
                    <a:pt x="855" y="285"/>
                  </a:lnTo>
                  <a:lnTo>
                    <a:pt x="896" y="350"/>
                  </a:lnTo>
                  <a:lnTo>
                    <a:pt x="942" y="413"/>
                  </a:lnTo>
                  <a:lnTo>
                    <a:pt x="993" y="473"/>
                  </a:lnTo>
                  <a:lnTo>
                    <a:pt x="1049" y="527"/>
                  </a:lnTo>
                  <a:lnTo>
                    <a:pt x="1109" y="579"/>
                  </a:lnTo>
                  <a:lnTo>
                    <a:pt x="619" y="1187"/>
                  </a:lnTo>
                  <a:lnTo>
                    <a:pt x="538" y="1116"/>
                  </a:lnTo>
                  <a:lnTo>
                    <a:pt x="461" y="1043"/>
                  </a:lnTo>
                  <a:lnTo>
                    <a:pt x="389" y="964"/>
                  </a:lnTo>
                  <a:lnTo>
                    <a:pt x="323" y="882"/>
                  </a:lnTo>
                  <a:lnTo>
                    <a:pt x="261" y="797"/>
                  </a:lnTo>
                  <a:lnTo>
                    <a:pt x="205" y="707"/>
                  </a:lnTo>
                  <a:lnTo>
                    <a:pt x="154" y="617"/>
                  </a:lnTo>
                  <a:lnTo>
                    <a:pt x="107" y="522"/>
                  </a:lnTo>
                  <a:lnTo>
                    <a:pt x="66" y="425"/>
                  </a:lnTo>
                  <a:lnTo>
                    <a:pt x="31" y="326"/>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2">
              <a:extLst>
                <a:ext uri="{FF2B5EF4-FFF2-40B4-BE49-F238E27FC236}">
                  <a16:creationId xmlns:a16="http://schemas.microsoft.com/office/drawing/2014/main" id="{8BCA173D-60E5-707C-4D7C-55E2D6CD7F51}"/>
                </a:ext>
              </a:extLst>
            </p:cNvPr>
            <p:cNvSpPr>
              <a:spLocks/>
            </p:cNvSpPr>
            <p:nvPr/>
          </p:nvSpPr>
          <p:spPr bwMode="auto">
            <a:xfrm>
              <a:off x="3870325" y="3787775"/>
              <a:ext cx="2036763" cy="1392237"/>
            </a:xfrm>
            <a:custGeom>
              <a:avLst/>
              <a:gdLst>
                <a:gd name="T0" fmla="*/ 331 w 1283"/>
                <a:gd name="T1" fmla="*/ 0 h 877"/>
                <a:gd name="T2" fmla="*/ 340 w 1283"/>
                <a:gd name="T3" fmla="*/ 57 h 877"/>
                <a:gd name="T4" fmla="*/ 351 w 1283"/>
                <a:gd name="T5" fmla="*/ 113 h 877"/>
                <a:gd name="T6" fmla="*/ 368 w 1283"/>
                <a:gd name="T7" fmla="*/ 169 h 877"/>
                <a:gd name="T8" fmla="*/ 386 w 1283"/>
                <a:gd name="T9" fmla="*/ 225 h 877"/>
                <a:gd name="T10" fmla="*/ 407 w 1283"/>
                <a:gd name="T11" fmla="*/ 281 h 877"/>
                <a:gd name="T12" fmla="*/ 433 w 1283"/>
                <a:gd name="T13" fmla="*/ 334 h 877"/>
                <a:gd name="T14" fmla="*/ 462 w 1283"/>
                <a:gd name="T15" fmla="*/ 388 h 877"/>
                <a:gd name="T16" fmla="*/ 495 w 1283"/>
                <a:gd name="T17" fmla="*/ 440 h 877"/>
                <a:gd name="T18" fmla="*/ 531 w 1283"/>
                <a:gd name="T19" fmla="*/ 489 h 877"/>
                <a:gd name="T20" fmla="*/ 571 w 1283"/>
                <a:gd name="T21" fmla="*/ 537 h 877"/>
                <a:gd name="T22" fmla="*/ 616 w 1283"/>
                <a:gd name="T23" fmla="*/ 583 h 877"/>
                <a:gd name="T24" fmla="*/ 663 w 1283"/>
                <a:gd name="T25" fmla="*/ 626 h 877"/>
                <a:gd name="T26" fmla="*/ 715 w 1283"/>
                <a:gd name="T27" fmla="*/ 667 h 877"/>
                <a:gd name="T28" fmla="*/ 771 w 1283"/>
                <a:gd name="T29" fmla="*/ 705 h 877"/>
                <a:gd name="T30" fmla="*/ 832 w 1283"/>
                <a:gd name="T31" fmla="*/ 740 h 877"/>
                <a:gd name="T32" fmla="*/ 895 w 1283"/>
                <a:gd name="T33" fmla="*/ 771 h 877"/>
                <a:gd name="T34" fmla="*/ 965 w 1283"/>
                <a:gd name="T35" fmla="*/ 800 h 877"/>
                <a:gd name="T36" fmla="*/ 1037 w 1283"/>
                <a:gd name="T37" fmla="*/ 823 h 877"/>
                <a:gd name="T38" fmla="*/ 1115 w 1283"/>
                <a:gd name="T39" fmla="*/ 843 h 877"/>
                <a:gd name="T40" fmla="*/ 1196 w 1283"/>
                <a:gd name="T41" fmla="*/ 859 h 877"/>
                <a:gd name="T42" fmla="*/ 1283 w 1283"/>
                <a:gd name="T43" fmla="*/ 871 h 877"/>
                <a:gd name="T44" fmla="*/ 1186 w 1283"/>
                <a:gd name="T45" fmla="*/ 877 h 877"/>
                <a:gd name="T46" fmla="*/ 1091 w 1283"/>
                <a:gd name="T47" fmla="*/ 877 h 877"/>
                <a:gd name="T48" fmla="*/ 1001 w 1283"/>
                <a:gd name="T49" fmla="*/ 871 h 877"/>
                <a:gd name="T50" fmla="*/ 913 w 1283"/>
                <a:gd name="T51" fmla="*/ 859 h 877"/>
                <a:gd name="T52" fmla="*/ 827 w 1283"/>
                <a:gd name="T53" fmla="*/ 841 h 877"/>
                <a:gd name="T54" fmla="*/ 745 w 1283"/>
                <a:gd name="T55" fmla="*/ 818 h 877"/>
                <a:gd name="T56" fmla="*/ 665 w 1283"/>
                <a:gd name="T57" fmla="*/ 790 h 877"/>
                <a:gd name="T58" fmla="*/ 590 w 1283"/>
                <a:gd name="T59" fmla="*/ 756 h 877"/>
                <a:gd name="T60" fmla="*/ 518 w 1283"/>
                <a:gd name="T61" fmla="*/ 718 h 877"/>
                <a:gd name="T62" fmla="*/ 449 w 1283"/>
                <a:gd name="T63" fmla="*/ 674 h 877"/>
                <a:gd name="T64" fmla="*/ 384 w 1283"/>
                <a:gd name="T65" fmla="*/ 626 h 877"/>
                <a:gd name="T66" fmla="*/ 322 w 1283"/>
                <a:gd name="T67" fmla="*/ 574 h 877"/>
                <a:gd name="T68" fmla="*/ 264 w 1283"/>
                <a:gd name="T69" fmla="*/ 518 h 877"/>
                <a:gd name="T70" fmla="*/ 210 w 1283"/>
                <a:gd name="T71" fmla="*/ 457 h 877"/>
                <a:gd name="T72" fmla="*/ 160 w 1283"/>
                <a:gd name="T73" fmla="*/ 393 h 877"/>
                <a:gd name="T74" fmla="*/ 113 w 1283"/>
                <a:gd name="T75" fmla="*/ 326 h 877"/>
                <a:gd name="T76" fmla="*/ 72 w 1283"/>
                <a:gd name="T77" fmla="*/ 254 h 877"/>
                <a:gd name="T78" fmla="*/ 34 w 1283"/>
                <a:gd name="T79" fmla="*/ 179 h 877"/>
                <a:gd name="T80" fmla="*/ 0 w 1283"/>
                <a:gd name="T81" fmla="*/ 102 h 877"/>
                <a:gd name="T82" fmla="*/ 331 w 1283"/>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3" h="877">
                  <a:moveTo>
                    <a:pt x="331" y="0"/>
                  </a:moveTo>
                  <a:lnTo>
                    <a:pt x="340" y="57"/>
                  </a:lnTo>
                  <a:lnTo>
                    <a:pt x="351" y="113"/>
                  </a:lnTo>
                  <a:lnTo>
                    <a:pt x="368" y="169"/>
                  </a:lnTo>
                  <a:lnTo>
                    <a:pt x="386" y="225"/>
                  </a:lnTo>
                  <a:lnTo>
                    <a:pt x="407" y="281"/>
                  </a:lnTo>
                  <a:lnTo>
                    <a:pt x="433" y="334"/>
                  </a:lnTo>
                  <a:lnTo>
                    <a:pt x="462" y="388"/>
                  </a:lnTo>
                  <a:lnTo>
                    <a:pt x="495" y="440"/>
                  </a:lnTo>
                  <a:lnTo>
                    <a:pt x="531" y="489"/>
                  </a:lnTo>
                  <a:lnTo>
                    <a:pt x="571" y="537"/>
                  </a:lnTo>
                  <a:lnTo>
                    <a:pt x="616" y="583"/>
                  </a:lnTo>
                  <a:lnTo>
                    <a:pt x="663" y="626"/>
                  </a:lnTo>
                  <a:lnTo>
                    <a:pt x="715" y="667"/>
                  </a:lnTo>
                  <a:lnTo>
                    <a:pt x="771" y="705"/>
                  </a:lnTo>
                  <a:lnTo>
                    <a:pt x="832" y="740"/>
                  </a:lnTo>
                  <a:lnTo>
                    <a:pt x="895" y="771"/>
                  </a:lnTo>
                  <a:lnTo>
                    <a:pt x="965" y="800"/>
                  </a:lnTo>
                  <a:lnTo>
                    <a:pt x="1037" y="823"/>
                  </a:lnTo>
                  <a:lnTo>
                    <a:pt x="1115" y="843"/>
                  </a:lnTo>
                  <a:lnTo>
                    <a:pt x="1196" y="859"/>
                  </a:lnTo>
                  <a:lnTo>
                    <a:pt x="1283" y="871"/>
                  </a:lnTo>
                  <a:lnTo>
                    <a:pt x="1186" y="877"/>
                  </a:lnTo>
                  <a:lnTo>
                    <a:pt x="1091" y="877"/>
                  </a:lnTo>
                  <a:lnTo>
                    <a:pt x="1001" y="871"/>
                  </a:lnTo>
                  <a:lnTo>
                    <a:pt x="913" y="859"/>
                  </a:lnTo>
                  <a:lnTo>
                    <a:pt x="827" y="841"/>
                  </a:lnTo>
                  <a:lnTo>
                    <a:pt x="745" y="818"/>
                  </a:lnTo>
                  <a:lnTo>
                    <a:pt x="665" y="790"/>
                  </a:lnTo>
                  <a:lnTo>
                    <a:pt x="590" y="756"/>
                  </a:lnTo>
                  <a:lnTo>
                    <a:pt x="518" y="718"/>
                  </a:lnTo>
                  <a:lnTo>
                    <a:pt x="449" y="674"/>
                  </a:lnTo>
                  <a:lnTo>
                    <a:pt x="384" y="626"/>
                  </a:lnTo>
                  <a:lnTo>
                    <a:pt x="322" y="574"/>
                  </a:lnTo>
                  <a:lnTo>
                    <a:pt x="264" y="518"/>
                  </a:lnTo>
                  <a:lnTo>
                    <a:pt x="210" y="457"/>
                  </a:lnTo>
                  <a:lnTo>
                    <a:pt x="160" y="393"/>
                  </a:lnTo>
                  <a:lnTo>
                    <a:pt x="113" y="326"/>
                  </a:lnTo>
                  <a:lnTo>
                    <a:pt x="72" y="254"/>
                  </a:lnTo>
                  <a:lnTo>
                    <a:pt x="34" y="179"/>
                  </a:lnTo>
                  <a:lnTo>
                    <a:pt x="0" y="102"/>
                  </a:lnTo>
                  <a:lnTo>
                    <a:pt x="331"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3">
              <a:extLst>
                <a:ext uri="{FF2B5EF4-FFF2-40B4-BE49-F238E27FC236}">
                  <a16:creationId xmlns:a16="http://schemas.microsoft.com/office/drawing/2014/main" id="{4B559DC2-7518-FF5B-A4BD-7A1DFEF3E6D3}"/>
                </a:ext>
              </a:extLst>
            </p:cNvPr>
            <p:cNvSpPr>
              <a:spLocks/>
            </p:cNvSpPr>
            <p:nvPr/>
          </p:nvSpPr>
          <p:spPr bwMode="auto">
            <a:xfrm>
              <a:off x="3607215" y="-236828"/>
              <a:ext cx="2308119" cy="2634301"/>
            </a:xfrm>
            <a:custGeom>
              <a:avLst/>
              <a:gdLst>
                <a:gd name="T0" fmla="*/ 743 w 743"/>
                <a:gd name="T1" fmla="*/ 0 h 848"/>
                <a:gd name="T2" fmla="*/ 743 w 743"/>
                <a:gd name="T3" fmla="*/ 766 h 848"/>
                <a:gd name="T4" fmla="*/ 692 w 743"/>
                <a:gd name="T5" fmla="*/ 769 h 848"/>
                <a:gd name="T6" fmla="*/ 644 w 743"/>
                <a:gd name="T7" fmla="*/ 776 h 848"/>
                <a:gd name="T8" fmla="*/ 601 w 743"/>
                <a:gd name="T9" fmla="*/ 789 h 848"/>
                <a:gd name="T10" fmla="*/ 560 w 743"/>
                <a:gd name="T11" fmla="*/ 805 h 848"/>
                <a:gd name="T12" fmla="*/ 524 w 743"/>
                <a:gd name="T13" fmla="*/ 825 h 848"/>
                <a:gd name="T14" fmla="*/ 490 w 743"/>
                <a:gd name="T15" fmla="*/ 848 h 848"/>
                <a:gd name="T16" fmla="*/ 0 w 743"/>
                <a:gd name="T17" fmla="*/ 243 h 848"/>
                <a:gd name="T18" fmla="*/ 58 w 743"/>
                <a:gd name="T19" fmla="*/ 199 h 848"/>
                <a:gd name="T20" fmla="*/ 119 w 743"/>
                <a:gd name="T21" fmla="*/ 159 h 848"/>
                <a:gd name="T22" fmla="*/ 184 w 743"/>
                <a:gd name="T23" fmla="*/ 125 h 848"/>
                <a:gd name="T24" fmla="*/ 252 w 743"/>
                <a:gd name="T25" fmla="*/ 94 h 848"/>
                <a:gd name="T26" fmla="*/ 325 w 743"/>
                <a:gd name="T27" fmla="*/ 66 h 848"/>
                <a:gd name="T28" fmla="*/ 401 w 743"/>
                <a:gd name="T29" fmla="*/ 43 h 848"/>
                <a:gd name="T30" fmla="*/ 481 w 743"/>
                <a:gd name="T31" fmla="*/ 25 h 848"/>
                <a:gd name="T32" fmla="*/ 565 w 743"/>
                <a:gd name="T33" fmla="*/ 12 h 848"/>
                <a:gd name="T34" fmla="*/ 652 w 743"/>
                <a:gd name="T35" fmla="*/ 4 h 848"/>
                <a:gd name="T36" fmla="*/ 743 w 743"/>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3" h="848">
                  <a:moveTo>
                    <a:pt x="743" y="0"/>
                  </a:moveTo>
                  <a:lnTo>
                    <a:pt x="743" y="766"/>
                  </a:lnTo>
                  <a:lnTo>
                    <a:pt x="692" y="769"/>
                  </a:lnTo>
                  <a:lnTo>
                    <a:pt x="644" y="776"/>
                  </a:lnTo>
                  <a:lnTo>
                    <a:pt x="601" y="789"/>
                  </a:lnTo>
                  <a:lnTo>
                    <a:pt x="560" y="805"/>
                  </a:lnTo>
                  <a:lnTo>
                    <a:pt x="524" y="825"/>
                  </a:lnTo>
                  <a:lnTo>
                    <a:pt x="490" y="848"/>
                  </a:lnTo>
                  <a:lnTo>
                    <a:pt x="0" y="243"/>
                  </a:lnTo>
                  <a:lnTo>
                    <a:pt x="58" y="199"/>
                  </a:lnTo>
                  <a:lnTo>
                    <a:pt x="119" y="159"/>
                  </a:lnTo>
                  <a:lnTo>
                    <a:pt x="184" y="125"/>
                  </a:lnTo>
                  <a:lnTo>
                    <a:pt x="252" y="94"/>
                  </a:lnTo>
                  <a:lnTo>
                    <a:pt x="325" y="66"/>
                  </a:lnTo>
                  <a:lnTo>
                    <a:pt x="401" y="43"/>
                  </a:lnTo>
                  <a:lnTo>
                    <a:pt x="481" y="25"/>
                  </a:lnTo>
                  <a:lnTo>
                    <a:pt x="565" y="12"/>
                  </a:lnTo>
                  <a:lnTo>
                    <a:pt x="652" y="4"/>
                  </a:lnTo>
                  <a:lnTo>
                    <a:pt x="743"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5">
              <a:extLst>
                <a:ext uri="{FF2B5EF4-FFF2-40B4-BE49-F238E27FC236}">
                  <a16:creationId xmlns:a16="http://schemas.microsoft.com/office/drawing/2014/main" id="{9322E611-9EF9-AEA0-7FE0-83684388A90D}"/>
                </a:ext>
              </a:extLst>
            </p:cNvPr>
            <p:cNvSpPr>
              <a:spLocks/>
            </p:cNvSpPr>
            <p:nvPr/>
          </p:nvSpPr>
          <p:spPr bwMode="auto">
            <a:xfrm>
              <a:off x="6570663" y="1539875"/>
              <a:ext cx="1497013" cy="1476375"/>
            </a:xfrm>
            <a:custGeom>
              <a:avLst/>
              <a:gdLst>
                <a:gd name="T0" fmla="*/ 489 w 943"/>
                <a:gd name="T1" fmla="*/ 0 h 930"/>
                <a:gd name="T2" fmla="*/ 555 w 943"/>
                <a:gd name="T3" fmla="*/ 56 h 930"/>
                <a:gd name="T4" fmla="*/ 617 w 943"/>
                <a:gd name="T5" fmla="*/ 116 h 930"/>
                <a:gd name="T6" fmla="*/ 673 w 943"/>
                <a:gd name="T7" fmla="*/ 180 h 930"/>
                <a:gd name="T8" fmla="*/ 725 w 943"/>
                <a:gd name="T9" fmla="*/ 247 h 930"/>
                <a:gd name="T10" fmla="*/ 773 w 943"/>
                <a:gd name="T11" fmla="*/ 318 h 930"/>
                <a:gd name="T12" fmla="*/ 816 w 943"/>
                <a:gd name="T13" fmla="*/ 390 h 930"/>
                <a:gd name="T14" fmla="*/ 854 w 943"/>
                <a:gd name="T15" fmla="*/ 465 h 930"/>
                <a:gd name="T16" fmla="*/ 889 w 943"/>
                <a:gd name="T17" fmla="*/ 542 h 930"/>
                <a:gd name="T18" fmla="*/ 919 w 943"/>
                <a:gd name="T19" fmla="*/ 622 h 930"/>
                <a:gd name="T20" fmla="*/ 943 w 943"/>
                <a:gd name="T21" fmla="*/ 702 h 930"/>
                <a:gd name="T22" fmla="*/ 208 w 943"/>
                <a:gd name="T23" fmla="*/ 930 h 930"/>
                <a:gd name="T24" fmla="*/ 191 w 943"/>
                <a:gd name="T25" fmla="*/ 876 h 930"/>
                <a:gd name="T26" fmla="*/ 170 w 943"/>
                <a:gd name="T27" fmla="*/ 825 h 930"/>
                <a:gd name="T28" fmla="*/ 144 w 943"/>
                <a:gd name="T29" fmla="*/ 776 h 930"/>
                <a:gd name="T30" fmla="*/ 114 w 943"/>
                <a:gd name="T31" fmla="*/ 728 h 930"/>
                <a:gd name="T32" fmla="*/ 81 w 943"/>
                <a:gd name="T33" fmla="*/ 685 h 930"/>
                <a:gd name="T34" fmla="*/ 42 w 943"/>
                <a:gd name="T35" fmla="*/ 644 h 930"/>
                <a:gd name="T36" fmla="*/ 0 w 943"/>
                <a:gd name="T37" fmla="*/ 606 h 930"/>
                <a:gd name="T38" fmla="*/ 489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89" y="0"/>
                  </a:moveTo>
                  <a:lnTo>
                    <a:pt x="555" y="56"/>
                  </a:lnTo>
                  <a:lnTo>
                    <a:pt x="617" y="116"/>
                  </a:lnTo>
                  <a:lnTo>
                    <a:pt x="673" y="180"/>
                  </a:lnTo>
                  <a:lnTo>
                    <a:pt x="725" y="247"/>
                  </a:lnTo>
                  <a:lnTo>
                    <a:pt x="773" y="318"/>
                  </a:lnTo>
                  <a:lnTo>
                    <a:pt x="816" y="390"/>
                  </a:lnTo>
                  <a:lnTo>
                    <a:pt x="854" y="465"/>
                  </a:lnTo>
                  <a:lnTo>
                    <a:pt x="889" y="542"/>
                  </a:lnTo>
                  <a:lnTo>
                    <a:pt x="919" y="622"/>
                  </a:lnTo>
                  <a:lnTo>
                    <a:pt x="943" y="702"/>
                  </a:lnTo>
                  <a:lnTo>
                    <a:pt x="208" y="930"/>
                  </a:lnTo>
                  <a:lnTo>
                    <a:pt x="191" y="876"/>
                  </a:lnTo>
                  <a:lnTo>
                    <a:pt x="170" y="825"/>
                  </a:lnTo>
                  <a:lnTo>
                    <a:pt x="144" y="776"/>
                  </a:lnTo>
                  <a:lnTo>
                    <a:pt x="114" y="728"/>
                  </a:lnTo>
                  <a:lnTo>
                    <a:pt x="81" y="685"/>
                  </a:lnTo>
                  <a:lnTo>
                    <a:pt x="42" y="644"/>
                  </a:lnTo>
                  <a:lnTo>
                    <a:pt x="0" y="606"/>
                  </a:lnTo>
                  <a:lnTo>
                    <a:pt x="489"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7">
              <a:extLst>
                <a:ext uri="{FF2B5EF4-FFF2-40B4-BE49-F238E27FC236}">
                  <a16:creationId xmlns:a16="http://schemas.microsoft.com/office/drawing/2014/main" id="{0FB96685-DD7B-D7B1-9358-30BF15A90B1A}"/>
                </a:ext>
              </a:extLst>
            </p:cNvPr>
            <p:cNvSpPr>
              <a:spLocks/>
            </p:cNvSpPr>
            <p:nvPr/>
          </p:nvSpPr>
          <p:spPr bwMode="auto">
            <a:xfrm>
              <a:off x="7248523" y="2535238"/>
              <a:ext cx="1320802" cy="1574800"/>
            </a:xfrm>
            <a:custGeom>
              <a:avLst/>
              <a:gdLst>
                <a:gd name="T0" fmla="*/ 735 w 802"/>
                <a:gd name="T1" fmla="*/ 0 h 992"/>
                <a:gd name="T2" fmla="*/ 762 w 802"/>
                <a:gd name="T3" fmla="*/ 108 h 992"/>
                <a:gd name="T4" fmla="*/ 782 w 802"/>
                <a:gd name="T5" fmla="*/ 217 h 992"/>
                <a:gd name="T6" fmla="*/ 794 w 802"/>
                <a:gd name="T7" fmla="*/ 329 h 992"/>
                <a:gd name="T8" fmla="*/ 802 w 802"/>
                <a:gd name="T9" fmla="*/ 440 h 992"/>
                <a:gd name="T10" fmla="*/ 802 w 802"/>
                <a:gd name="T11" fmla="*/ 552 h 992"/>
                <a:gd name="T12" fmla="*/ 794 w 802"/>
                <a:gd name="T13" fmla="*/ 663 h 992"/>
                <a:gd name="T14" fmla="*/ 782 w 802"/>
                <a:gd name="T15" fmla="*/ 774 h 992"/>
                <a:gd name="T16" fmla="*/ 762 w 802"/>
                <a:gd name="T17" fmla="*/ 884 h 992"/>
                <a:gd name="T18" fmla="*/ 735 w 802"/>
                <a:gd name="T19" fmla="*/ 992 h 992"/>
                <a:gd name="T20" fmla="*/ 0 w 802"/>
                <a:gd name="T21" fmla="*/ 766 h 992"/>
                <a:gd name="T22" fmla="*/ 18 w 802"/>
                <a:gd name="T23" fmla="*/ 690 h 992"/>
                <a:gd name="T24" fmla="*/ 30 w 802"/>
                <a:gd name="T25" fmla="*/ 613 h 992"/>
                <a:gd name="T26" fmla="*/ 36 w 802"/>
                <a:gd name="T27" fmla="*/ 535 h 992"/>
                <a:gd name="T28" fmla="*/ 36 w 802"/>
                <a:gd name="T29" fmla="*/ 457 h 992"/>
                <a:gd name="T30" fmla="*/ 30 w 802"/>
                <a:gd name="T31" fmla="*/ 380 h 992"/>
                <a:gd name="T32" fmla="*/ 18 w 802"/>
                <a:gd name="T33" fmla="*/ 301 h 992"/>
                <a:gd name="T34" fmla="*/ 0 w 802"/>
                <a:gd name="T35" fmla="*/ 226 h 992"/>
                <a:gd name="T36" fmla="*/ 735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735" y="0"/>
                  </a:moveTo>
                  <a:lnTo>
                    <a:pt x="762" y="108"/>
                  </a:lnTo>
                  <a:lnTo>
                    <a:pt x="782" y="217"/>
                  </a:lnTo>
                  <a:lnTo>
                    <a:pt x="794" y="329"/>
                  </a:lnTo>
                  <a:lnTo>
                    <a:pt x="802" y="440"/>
                  </a:lnTo>
                  <a:lnTo>
                    <a:pt x="802" y="552"/>
                  </a:lnTo>
                  <a:lnTo>
                    <a:pt x="794" y="663"/>
                  </a:lnTo>
                  <a:lnTo>
                    <a:pt x="782" y="774"/>
                  </a:lnTo>
                  <a:lnTo>
                    <a:pt x="762" y="884"/>
                  </a:lnTo>
                  <a:lnTo>
                    <a:pt x="735" y="992"/>
                  </a:lnTo>
                  <a:lnTo>
                    <a:pt x="0" y="766"/>
                  </a:lnTo>
                  <a:lnTo>
                    <a:pt x="18" y="690"/>
                  </a:lnTo>
                  <a:lnTo>
                    <a:pt x="30" y="613"/>
                  </a:lnTo>
                  <a:lnTo>
                    <a:pt x="36" y="535"/>
                  </a:lnTo>
                  <a:lnTo>
                    <a:pt x="36" y="457"/>
                  </a:lnTo>
                  <a:lnTo>
                    <a:pt x="30" y="380"/>
                  </a:lnTo>
                  <a:lnTo>
                    <a:pt x="18" y="301"/>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9">
              <a:extLst>
                <a:ext uri="{FF2B5EF4-FFF2-40B4-BE49-F238E27FC236}">
                  <a16:creationId xmlns:a16="http://schemas.microsoft.com/office/drawing/2014/main" id="{0C6AF36F-A52D-06D2-F4C4-628F3FC7AF9A}"/>
                </a:ext>
              </a:extLst>
            </p:cNvPr>
            <p:cNvSpPr>
              <a:spLocks/>
            </p:cNvSpPr>
            <p:nvPr/>
          </p:nvSpPr>
          <p:spPr bwMode="auto">
            <a:xfrm>
              <a:off x="7096125" y="3873500"/>
              <a:ext cx="1760538" cy="1884362"/>
            </a:xfrm>
            <a:custGeom>
              <a:avLst/>
              <a:gdLst>
                <a:gd name="T0" fmla="*/ 374 w 1109"/>
                <a:gd name="T1" fmla="*/ 0 h 1187"/>
                <a:gd name="T2" fmla="*/ 1109 w 1109"/>
                <a:gd name="T3" fmla="*/ 226 h 1187"/>
                <a:gd name="T4" fmla="*/ 1078 w 1109"/>
                <a:gd name="T5" fmla="*/ 326 h 1187"/>
                <a:gd name="T6" fmla="*/ 1043 w 1109"/>
                <a:gd name="T7" fmla="*/ 425 h 1187"/>
                <a:gd name="T8" fmla="*/ 1002 w 1109"/>
                <a:gd name="T9" fmla="*/ 522 h 1187"/>
                <a:gd name="T10" fmla="*/ 955 w 1109"/>
                <a:gd name="T11" fmla="*/ 617 h 1187"/>
                <a:gd name="T12" fmla="*/ 904 w 1109"/>
                <a:gd name="T13" fmla="*/ 707 h 1187"/>
                <a:gd name="T14" fmla="*/ 848 w 1109"/>
                <a:gd name="T15" fmla="*/ 797 h 1187"/>
                <a:gd name="T16" fmla="*/ 786 w 1109"/>
                <a:gd name="T17" fmla="*/ 882 h 1187"/>
                <a:gd name="T18" fmla="*/ 720 w 1109"/>
                <a:gd name="T19" fmla="*/ 964 h 1187"/>
                <a:gd name="T20" fmla="*/ 648 w 1109"/>
                <a:gd name="T21" fmla="*/ 1043 h 1187"/>
                <a:gd name="T22" fmla="*/ 571 w 1109"/>
                <a:gd name="T23" fmla="*/ 1116 h 1187"/>
                <a:gd name="T24" fmla="*/ 490 w 1109"/>
                <a:gd name="T25" fmla="*/ 1187 h 1187"/>
                <a:gd name="T26" fmla="*/ 0 w 1109"/>
                <a:gd name="T27" fmla="*/ 579 h 1187"/>
                <a:gd name="T28" fmla="*/ 60 w 1109"/>
                <a:gd name="T29" fmla="*/ 527 h 1187"/>
                <a:gd name="T30" fmla="*/ 116 w 1109"/>
                <a:gd name="T31" fmla="*/ 473 h 1187"/>
                <a:gd name="T32" fmla="*/ 167 w 1109"/>
                <a:gd name="T33" fmla="*/ 413 h 1187"/>
                <a:gd name="T34" fmla="*/ 213 w 1109"/>
                <a:gd name="T35" fmla="*/ 350 h 1187"/>
                <a:gd name="T36" fmla="*/ 254 w 1109"/>
                <a:gd name="T37" fmla="*/ 285 h 1187"/>
                <a:gd name="T38" fmla="*/ 291 w 1109"/>
                <a:gd name="T39" fmla="*/ 217 h 1187"/>
                <a:gd name="T40" fmla="*/ 323 w 1109"/>
                <a:gd name="T41" fmla="*/ 146 h 1187"/>
                <a:gd name="T42" fmla="*/ 352 w 1109"/>
                <a:gd name="T43" fmla="*/ 74 h 1187"/>
                <a:gd name="T44" fmla="*/ 374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374" y="0"/>
                  </a:moveTo>
                  <a:lnTo>
                    <a:pt x="1109" y="226"/>
                  </a:lnTo>
                  <a:lnTo>
                    <a:pt x="1078" y="326"/>
                  </a:lnTo>
                  <a:lnTo>
                    <a:pt x="1043" y="425"/>
                  </a:lnTo>
                  <a:lnTo>
                    <a:pt x="1002" y="522"/>
                  </a:lnTo>
                  <a:lnTo>
                    <a:pt x="955" y="617"/>
                  </a:lnTo>
                  <a:lnTo>
                    <a:pt x="904" y="707"/>
                  </a:lnTo>
                  <a:lnTo>
                    <a:pt x="848" y="797"/>
                  </a:lnTo>
                  <a:lnTo>
                    <a:pt x="786" y="882"/>
                  </a:lnTo>
                  <a:lnTo>
                    <a:pt x="720" y="964"/>
                  </a:lnTo>
                  <a:lnTo>
                    <a:pt x="648" y="1043"/>
                  </a:lnTo>
                  <a:lnTo>
                    <a:pt x="571" y="1116"/>
                  </a:lnTo>
                  <a:lnTo>
                    <a:pt x="490" y="1187"/>
                  </a:lnTo>
                  <a:lnTo>
                    <a:pt x="0" y="579"/>
                  </a:lnTo>
                  <a:lnTo>
                    <a:pt x="60" y="527"/>
                  </a:lnTo>
                  <a:lnTo>
                    <a:pt x="116" y="473"/>
                  </a:lnTo>
                  <a:lnTo>
                    <a:pt x="167" y="413"/>
                  </a:lnTo>
                  <a:lnTo>
                    <a:pt x="213" y="350"/>
                  </a:lnTo>
                  <a:lnTo>
                    <a:pt x="254" y="285"/>
                  </a:lnTo>
                  <a:lnTo>
                    <a:pt x="291" y="217"/>
                  </a:lnTo>
                  <a:lnTo>
                    <a:pt x="323" y="146"/>
                  </a:lnTo>
                  <a:lnTo>
                    <a:pt x="352" y="74"/>
                  </a:lnTo>
                  <a:lnTo>
                    <a:pt x="37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0">
              <a:extLst>
                <a:ext uri="{FF2B5EF4-FFF2-40B4-BE49-F238E27FC236}">
                  <a16:creationId xmlns:a16="http://schemas.microsoft.com/office/drawing/2014/main" id="{B4730665-3E06-FF24-895A-78E10A151D58}"/>
                </a:ext>
              </a:extLst>
            </p:cNvPr>
            <p:cNvSpPr>
              <a:spLocks/>
            </p:cNvSpPr>
            <p:nvPr/>
          </p:nvSpPr>
          <p:spPr bwMode="auto">
            <a:xfrm>
              <a:off x="5907088" y="3787775"/>
              <a:ext cx="2035175" cy="1392237"/>
            </a:xfrm>
            <a:custGeom>
              <a:avLst/>
              <a:gdLst>
                <a:gd name="T0" fmla="*/ 951 w 1282"/>
                <a:gd name="T1" fmla="*/ 0 h 877"/>
                <a:gd name="T2" fmla="*/ 1282 w 1282"/>
                <a:gd name="T3" fmla="*/ 102 h 877"/>
                <a:gd name="T4" fmla="*/ 1248 w 1282"/>
                <a:gd name="T5" fmla="*/ 179 h 877"/>
                <a:gd name="T6" fmla="*/ 1210 w 1282"/>
                <a:gd name="T7" fmla="*/ 254 h 877"/>
                <a:gd name="T8" fmla="*/ 1169 w 1282"/>
                <a:gd name="T9" fmla="*/ 326 h 877"/>
                <a:gd name="T10" fmla="*/ 1122 w 1282"/>
                <a:gd name="T11" fmla="*/ 393 h 877"/>
                <a:gd name="T12" fmla="*/ 1072 w 1282"/>
                <a:gd name="T13" fmla="*/ 457 h 877"/>
                <a:gd name="T14" fmla="*/ 1018 w 1282"/>
                <a:gd name="T15" fmla="*/ 518 h 877"/>
                <a:gd name="T16" fmla="*/ 960 w 1282"/>
                <a:gd name="T17" fmla="*/ 574 h 877"/>
                <a:gd name="T18" fmla="*/ 898 w 1282"/>
                <a:gd name="T19" fmla="*/ 626 h 877"/>
                <a:gd name="T20" fmla="*/ 833 w 1282"/>
                <a:gd name="T21" fmla="*/ 674 h 877"/>
                <a:gd name="T22" fmla="*/ 764 w 1282"/>
                <a:gd name="T23" fmla="*/ 718 h 877"/>
                <a:gd name="T24" fmla="*/ 692 w 1282"/>
                <a:gd name="T25" fmla="*/ 756 h 877"/>
                <a:gd name="T26" fmla="*/ 617 w 1282"/>
                <a:gd name="T27" fmla="*/ 790 h 877"/>
                <a:gd name="T28" fmla="*/ 537 w 1282"/>
                <a:gd name="T29" fmla="*/ 818 h 877"/>
                <a:gd name="T30" fmla="*/ 455 w 1282"/>
                <a:gd name="T31" fmla="*/ 841 h 877"/>
                <a:gd name="T32" fmla="*/ 369 w 1282"/>
                <a:gd name="T33" fmla="*/ 859 h 877"/>
                <a:gd name="T34" fmla="*/ 281 w 1282"/>
                <a:gd name="T35" fmla="*/ 871 h 877"/>
                <a:gd name="T36" fmla="*/ 191 w 1282"/>
                <a:gd name="T37" fmla="*/ 877 h 877"/>
                <a:gd name="T38" fmla="*/ 96 w 1282"/>
                <a:gd name="T39" fmla="*/ 877 h 877"/>
                <a:gd name="T40" fmla="*/ 0 w 1282"/>
                <a:gd name="T41" fmla="*/ 871 h 877"/>
                <a:gd name="T42" fmla="*/ 86 w 1282"/>
                <a:gd name="T43" fmla="*/ 859 h 877"/>
                <a:gd name="T44" fmla="*/ 167 w 1282"/>
                <a:gd name="T45" fmla="*/ 843 h 877"/>
                <a:gd name="T46" fmla="*/ 245 w 1282"/>
                <a:gd name="T47" fmla="*/ 823 h 877"/>
                <a:gd name="T48" fmla="*/ 317 w 1282"/>
                <a:gd name="T49" fmla="*/ 800 h 877"/>
                <a:gd name="T50" fmla="*/ 387 w 1282"/>
                <a:gd name="T51" fmla="*/ 771 h 877"/>
                <a:gd name="T52" fmla="*/ 450 w 1282"/>
                <a:gd name="T53" fmla="*/ 740 h 877"/>
                <a:gd name="T54" fmla="*/ 511 w 1282"/>
                <a:gd name="T55" fmla="*/ 705 h 877"/>
                <a:gd name="T56" fmla="*/ 567 w 1282"/>
                <a:gd name="T57" fmla="*/ 667 h 877"/>
                <a:gd name="T58" fmla="*/ 619 w 1282"/>
                <a:gd name="T59" fmla="*/ 626 h 877"/>
                <a:gd name="T60" fmla="*/ 666 w 1282"/>
                <a:gd name="T61" fmla="*/ 583 h 877"/>
                <a:gd name="T62" fmla="*/ 711 w 1282"/>
                <a:gd name="T63" fmla="*/ 537 h 877"/>
                <a:gd name="T64" fmla="*/ 751 w 1282"/>
                <a:gd name="T65" fmla="*/ 489 h 877"/>
                <a:gd name="T66" fmla="*/ 787 w 1282"/>
                <a:gd name="T67" fmla="*/ 440 h 877"/>
                <a:gd name="T68" fmla="*/ 820 w 1282"/>
                <a:gd name="T69" fmla="*/ 388 h 877"/>
                <a:gd name="T70" fmla="*/ 849 w 1282"/>
                <a:gd name="T71" fmla="*/ 334 h 877"/>
                <a:gd name="T72" fmla="*/ 875 w 1282"/>
                <a:gd name="T73" fmla="*/ 281 h 877"/>
                <a:gd name="T74" fmla="*/ 896 w 1282"/>
                <a:gd name="T75" fmla="*/ 225 h 877"/>
                <a:gd name="T76" fmla="*/ 914 w 1282"/>
                <a:gd name="T77" fmla="*/ 169 h 877"/>
                <a:gd name="T78" fmla="*/ 931 w 1282"/>
                <a:gd name="T79" fmla="*/ 113 h 877"/>
                <a:gd name="T80" fmla="*/ 942 w 1282"/>
                <a:gd name="T81" fmla="*/ 57 h 877"/>
                <a:gd name="T82" fmla="*/ 951 w 1282"/>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2" h="877">
                  <a:moveTo>
                    <a:pt x="951" y="0"/>
                  </a:moveTo>
                  <a:lnTo>
                    <a:pt x="1282" y="102"/>
                  </a:lnTo>
                  <a:lnTo>
                    <a:pt x="1248" y="179"/>
                  </a:lnTo>
                  <a:lnTo>
                    <a:pt x="1210" y="254"/>
                  </a:lnTo>
                  <a:lnTo>
                    <a:pt x="1169" y="326"/>
                  </a:lnTo>
                  <a:lnTo>
                    <a:pt x="1122" y="393"/>
                  </a:lnTo>
                  <a:lnTo>
                    <a:pt x="1072" y="457"/>
                  </a:lnTo>
                  <a:lnTo>
                    <a:pt x="1018" y="518"/>
                  </a:lnTo>
                  <a:lnTo>
                    <a:pt x="960" y="574"/>
                  </a:lnTo>
                  <a:lnTo>
                    <a:pt x="898" y="626"/>
                  </a:lnTo>
                  <a:lnTo>
                    <a:pt x="833" y="674"/>
                  </a:lnTo>
                  <a:lnTo>
                    <a:pt x="764" y="718"/>
                  </a:lnTo>
                  <a:lnTo>
                    <a:pt x="692" y="756"/>
                  </a:lnTo>
                  <a:lnTo>
                    <a:pt x="617" y="790"/>
                  </a:lnTo>
                  <a:lnTo>
                    <a:pt x="537" y="818"/>
                  </a:lnTo>
                  <a:lnTo>
                    <a:pt x="455" y="841"/>
                  </a:lnTo>
                  <a:lnTo>
                    <a:pt x="369" y="859"/>
                  </a:lnTo>
                  <a:lnTo>
                    <a:pt x="281" y="871"/>
                  </a:lnTo>
                  <a:lnTo>
                    <a:pt x="191" y="877"/>
                  </a:lnTo>
                  <a:lnTo>
                    <a:pt x="96" y="877"/>
                  </a:lnTo>
                  <a:lnTo>
                    <a:pt x="0" y="871"/>
                  </a:lnTo>
                  <a:lnTo>
                    <a:pt x="86" y="859"/>
                  </a:lnTo>
                  <a:lnTo>
                    <a:pt x="167" y="843"/>
                  </a:lnTo>
                  <a:lnTo>
                    <a:pt x="245" y="823"/>
                  </a:lnTo>
                  <a:lnTo>
                    <a:pt x="317" y="800"/>
                  </a:lnTo>
                  <a:lnTo>
                    <a:pt x="387" y="771"/>
                  </a:lnTo>
                  <a:lnTo>
                    <a:pt x="450" y="740"/>
                  </a:lnTo>
                  <a:lnTo>
                    <a:pt x="511" y="705"/>
                  </a:lnTo>
                  <a:lnTo>
                    <a:pt x="567" y="667"/>
                  </a:lnTo>
                  <a:lnTo>
                    <a:pt x="619" y="626"/>
                  </a:lnTo>
                  <a:lnTo>
                    <a:pt x="666" y="583"/>
                  </a:lnTo>
                  <a:lnTo>
                    <a:pt x="711" y="537"/>
                  </a:lnTo>
                  <a:lnTo>
                    <a:pt x="751" y="489"/>
                  </a:lnTo>
                  <a:lnTo>
                    <a:pt x="787" y="440"/>
                  </a:lnTo>
                  <a:lnTo>
                    <a:pt x="820" y="388"/>
                  </a:lnTo>
                  <a:lnTo>
                    <a:pt x="849" y="334"/>
                  </a:lnTo>
                  <a:lnTo>
                    <a:pt x="875" y="281"/>
                  </a:lnTo>
                  <a:lnTo>
                    <a:pt x="896" y="225"/>
                  </a:lnTo>
                  <a:lnTo>
                    <a:pt x="914" y="169"/>
                  </a:lnTo>
                  <a:lnTo>
                    <a:pt x="931" y="113"/>
                  </a:lnTo>
                  <a:lnTo>
                    <a:pt x="942" y="57"/>
                  </a:lnTo>
                  <a:lnTo>
                    <a:pt x="951"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21">
              <a:extLst>
                <a:ext uri="{FF2B5EF4-FFF2-40B4-BE49-F238E27FC236}">
                  <a16:creationId xmlns:a16="http://schemas.microsoft.com/office/drawing/2014/main" id="{972DBC39-3E44-F1FC-58EB-1FEE589717B0}"/>
                </a:ext>
              </a:extLst>
            </p:cNvPr>
            <p:cNvSpPr>
              <a:spLocks/>
            </p:cNvSpPr>
            <p:nvPr/>
          </p:nvSpPr>
          <p:spPr bwMode="auto">
            <a:xfrm>
              <a:off x="5915835" y="-236832"/>
              <a:ext cx="2305012" cy="2634302"/>
            </a:xfrm>
            <a:custGeom>
              <a:avLst/>
              <a:gdLst>
                <a:gd name="T0" fmla="*/ 0 w 742"/>
                <a:gd name="T1" fmla="*/ 0 h 848"/>
                <a:gd name="T2" fmla="*/ 90 w 742"/>
                <a:gd name="T3" fmla="*/ 4 h 848"/>
                <a:gd name="T4" fmla="*/ 177 w 742"/>
                <a:gd name="T5" fmla="*/ 12 h 848"/>
                <a:gd name="T6" fmla="*/ 261 w 742"/>
                <a:gd name="T7" fmla="*/ 25 h 848"/>
                <a:gd name="T8" fmla="*/ 341 w 742"/>
                <a:gd name="T9" fmla="*/ 43 h 848"/>
                <a:gd name="T10" fmla="*/ 417 w 742"/>
                <a:gd name="T11" fmla="*/ 66 h 848"/>
                <a:gd name="T12" fmla="*/ 490 w 742"/>
                <a:gd name="T13" fmla="*/ 94 h 848"/>
                <a:gd name="T14" fmla="*/ 558 w 742"/>
                <a:gd name="T15" fmla="*/ 125 h 848"/>
                <a:gd name="T16" fmla="*/ 623 w 742"/>
                <a:gd name="T17" fmla="*/ 159 h 848"/>
                <a:gd name="T18" fmla="*/ 684 w 742"/>
                <a:gd name="T19" fmla="*/ 199 h 848"/>
                <a:gd name="T20" fmla="*/ 742 w 742"/>
                <a:gd name="T21" fmla="*/ 243 h 848"/>
                <a:gd name="T22" fmla="*/ 252 w 742"/>
                <a:gd name="T23" fmla="*/ 848 h 848"/>
                <a:gd name="T24" fmla="*/ 218 w 742"/>
                <a:gd name="T25" fmla="*/ 825 h 848"/>
                <a:gd name="T26" fmla="*/ 182 w 742"/>
                <a:gd name="T27" fmla="*/ 805 h 848"/>
                <a:gd name="T28" fmla="*/ 141 w 742"/>
                <a:gd name="T29" fmla="*/ 789 h 848"/>
                <a:gd name="T30" fmla="*/ 98 w 742"/>
                <a:gd name="T31" fmla="*/ 776 h 848"/>
                <a:gd name="T32" fmla="*/ 50 w 742"/>
                <a:gd name="T33" fmla="*/ 769 h 848"/>
                <a:gd name="T34" fmla="*/ 0 w 742"/>
                <a:gd name="T35" fmla="*/ 766 h 848"/>
                <a:gd name="T36" fmla="*/ 0 w 742"/>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848">
                  <a:moveTo>
                    <a:pt x="0" y="0"/>
                  </a:moveTo>
                  <a:lnTo>
                    <a:pt x="90" y="4"/>
                  </a:lnTo>
                  <a:lnTo>
                    <a:pt x="177" y="12"/>
                  </a:lnTo>
                  <a:lnTo>
                    <a:pt x="261" y="25"/>
                  </a:lnTo>
                  <a:lnTo>
                    <a:pt x="341" y="43"/>
                  </a:lnTo>
                  <a:lnTo>
                    <a:pt x="417" y="66"/>
                  </a:lnTo>
                  <a:lnTo>
                    <a:pt x="490" y="94"/>
                  </a:lnTo>
                  <a:lnTo>
                    <a:pt x="558" y="125"/>
                  </a:lnTo>
                  <a:lnTo>
                    <a:pt x="623" y="159"/>
                  </a:lnTo>
                  <a:lnTo>
                    <a:pt x="684" y="199"/>
                  </a:lnTo>
                  <a:lnTo>
                    <a:pt x="742" y="243"/>
                  </a:lnTo>
                  <a:lnTo>
                    <a:pt x="252" y="848"/>
                  </a:lnTo>
                  <a:lnTo>
                    <a:pt x="218" y="825"/>
                  </a:lnTo>
                  <a:lnTo>
                    <a:pt x="182" y="805"/>
                  </a:lnTo>
                  <a:lnTo>
                    <a:pt x="141" y="789"/>
                  </a:lnTo>
                  <a:lnTo>
                    <a:pt x="98" y="776"/>
                  </a:lnTo>
                  <a:lnTo>
                    <a:pt x="50" y="769"/>
                  </a:lnTo>
                  <a:lnTo>
                    <a:pt x="0" y="766"/>
                  </a:lnTo>
                  <a:lnTo>
                    <a:pt x="0"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83">
              <a:extLst>
                <a:ext uri="{FF2B5EF4-FFF2-40B4-BE49-F238E27FC236}">
                  <a16:creationId xmlns:a16="http://schemas.microsoft.com/office/drawing/2014/main" id="{C042CAE6-85D2-9D56-FF9B-EF0A14A76A84}"/>
                </a:ext>
              </a:extLst>
            </p:cNvPr>
            <p:cNvSpPr>
              <a:spLocks/>
            </p:cNvSpPr>
            <p:nvPr/>
          </p:nvSpPr>
          <p:spPr bwMode="auto">
            <a:xfrm>
              <a:off x="4365625" y="2135188"/>
              <a:ext cx="3081338" cy="3084512"/>
            </a:xfrm>
            <a:custGeom>
              <a:avLst/>
              <a:gdLst>
                <a:gd name="T0" fmla="*/ 1055 w 1941"/>
                <a:gd name="T1" fmla="*/ 3 h 1943"/>
                <a:gd name="T2" fmla="*/ 1216 w 1941"/>
                <a:gd name="T3" fmla="*/ 31 h 1943"/>
                <a:gd name="T4" fmla="*/ 1367 w 1941"/>
                <a:gd name="T5" fmla="*/ 84 h 1943"/>
                <a:gd name="T6" fmla="*/ 1506 w 1941"/>
                <a:gd name="T7" fmla="*/ 160 h 1943"/>
                <a:gd name="T8" fmla="*/ 1629 w 1941"/>
                <a:gd name="T9" fmla="*/ 257 h 1943"/>
                <a:gd name="T10" fmla="*/ 1735 w 1941"/>
                <a:gd name="T11" fmla="*/ 372 h 1943"/>
                <a:gd name="T12" fmla="*/ 1822 w 1941"/>
                <a:gd name="T13" fmla="*/ 504 h 1943"/>
                <a:gd name="T14" fmla="*/ 1887 w 1941"/>
                <a:gd name="T15" fmla="*/ 649 h 1943"/>
                <a:gd name="T16" fmla="*/ 1928 w 1941"/>
                <a:gd name="T17" fmla="*/ 805 h 1943"/>
                <a:gd name="T18" fmla="*/ 1941 w 1941"/>
                <a:gd name="T19" fmla="*/ 971 h 1943"/>
                <a:gd name="T20" fmla="*/ 1928 w 1941"/>
                <a:gd name="T21" fmla="*/ 1137 h 1943"/>
                <a:gd name="T22" fmla="*/ 1887 w 1941"/>
                <a:gd name="T23" fmla="*/ 1293 h 1943"/>
                <a:gd name="T24" fmla="*/ 1822 w 1941"/>
                <a:gd name="T25" fmla="*/ 1439 h 1943"/>
                <a:gd name="T26" fmla="*/ 1735 w 1941"/>
                <a:gd name="T27" fmla="*/ 1570 h 1943"/>
                <a:gd name="T28" fmla="*/ 1629 w 1941"/>
                <a:gd name="T29" fmla="*/ 1684 h 1943"/>
                <a:gd name="T30" fmla="*/ 1506 w 1941"/>
                <a:gd name="T31" fmla="*/ 1782 h 1943"/>
                <a:gd name="T32" fmla="*/ 1367 w 1941"/>
                <a:gd name="T33" fmla="*/ 1858 h 1943"/>
                <a:gd name="T34" fmla="*/ 1216 w 1941"/>
                <a:gd name="T35" fmla="*/ 1912 h 1943"/>
                <a:gd name="T36" fmla="*/ 1055 w 1941"/>
                <a:gd name="T37" fmla="*/ 1939 h 1943"/>
                <a:gd name="T38" fmla="*/ 886 w 1941"/>
                <a:gd name="T39" fmla="*/ 1939 h 1943"/>
                <a:gd name="T40" fmla="*/ 725 w 1941"/>
                <a:gd name="T41" fmla="*/ 1912 h 1943"/>
                <a:gd name="T42" fmla="*/ 574 w 1941"/>
                <a:gd name="T43" fmla="*/ 1858 h 1943"/>
                <a:gd name="T44" fmla="*/ 435 w 1941"/>
                <a:gd name="T45" fmla="*/ 1782 h 1943"/>
                <a:gd name="T46" fmla="*/ 312 w 1941"/>
                <a:gd name="T47" fmla="*/ 1684 h 1943"/>
                <a:gd name="T48" fmla="*/ 206 w 1941"/>
                <a:gd name="T49" fmla="*/ 1570 h 1943"/>
                <a:gd name="T50" fmla="*/ 119 w 1941"/>
                <a:gd name="T51" fmla="*/ 1439 h 1943"/>
                <a:gd name="T52" fmla="*/ 54 w 1941"/>
                <a:gd name="T53" fmla="*/ 1293 h 1943"/>
                <a:gd name="T54" fmla="*/ 13 w 1941"/>
                <a:gd name="T55" fmla="*/ 1137 h 1943"/>
                <a:gd name="T56" fmla="*/ 0 w 1941"/>
                <a:gd name="T57" fmla="*/ 971 h 1943"/>
                <a:gd name="T58" fmla="*/ 13 w 1941"/>
                <a:gd name="T59" fmla="*/ 805 h 1943"/>
                <a:gd name="T60" fmla="*/ 54 w 1941"/>
                <a:gd name="T61" fmla="*/ 649 h 1943"/>
                <a:gd name="T62" fmla="*/ 119 w 1941"/>
                <a:gd name="T63" fmla="*/ 504 h 1943"/>
                <a:gd name="T64" fmla="*/ 206 w 1941"/>
                <a:gd name="T65" fmla="*/ 372 h 1943"/>
                <a:gd name="T66" fmla="*/ 312 w 1941"/>
                <a:gd name="T67" fmla="*/ 257 h 1943"/>
                <a:gd name="T68" fmla="*/ 435 w 1941"/>
                <a:gd name="T69" fmla="*/ 160 h 1943"/>
                <a:gd name="T70" fmla="*/ 574 w 1941"/>
                <a:gd name="T71" fmla="*/ 84 h 1943"/>
                <a:gd name="T72" fmla="*/ 725 w 1941"/>
                <a:gd name="T73" fmla="*/ 31 h 1943"/>
                <a:gd name="T74" fmla="*/ 886 w 1941"/>
                <a:gd name="T75" fmla="*/ 3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1" h="1943">
                  <a:moveTo>
                    <a:pt x="971" y="0"/>
                  </a:moveTo>
                  <a:lnTo>
                    <a:pt x="1055" y="3"/>
                  </a:lnTo>
                  <a:lnTo>
                    <a:pt x="1136" y="13"/>
                  </a:lnTo>
                  <a:lnTo>
                    <a:pt x="1216" y="31"/>
                  </a:lnTo>
                  <a:lnTo>
                    <a:pt x="1293" y="54"/>
                  </a:lnTo>
                  <a:lnTo>
                    <a:pt x="1367" y="84"/>
                  </a:lnTo>
                  <a:lnTo>
                    <a:pt x="1437" y="119"/>
                  </a:lnTo>
                  <a:lnTo>
                    <a:pt x="1506" y="160"/>
                  </a:lnTo>
                  <a:lnTo>
                    <a:pt x="1569" y="206"/>
                  </a:lnTo>
                  <a:lnTo>
                    <a:pt x="1629" y="257"/>
                  </a:lnTo>
                  <a:lnTo>
                    <a:pt x="1684" y="313"/>
                  </a:lnTo>
                  <a:lnTo>
                    <a:pt x="1735" y="372"/>
                  </a:lnTo>
                  <a:lnTo>
                    <a:pt x="1781" y="435"/>
                  </a:lnTo>
                  <a:lnTo>
                    <a:pt x="1822" y="504"/>
                  </a:lnTo>
                  <a:lnTo>
                    <a:pt x="1858" y="574"/>
                  </a:lnTo>
                  <a:lnTo>
                    <a:pt x="1887" y="649"/>
                  </a:lnTo>
                  <a:lnTo>
                    <a:pt x="1910" y="726"/>
                  </a:lnTo>
                  <a:lnTo>
                    <a:pt x="1928" y="805"/>
                  </a:lnTo>
                  <a:lnTo>
                    <a:pt x="1939" y="887"/>
                  </a:lnTo>
                  <a:lnTo>
                    <a:pt x="1941" y="971"/>
                  </a:lnTo>
                  <a:lnTo>
                    <a:pt x="1939" y="1055"/>
                  </a:lnTo>
                  <a:lnTo>
                    <a:pt x="1928" y="1137"/>
                  </a:lnTo>
                  <a:lnTo>
                    <a:pt x="1910" y="1216"/>
                  </a:lnTo>
                  <a:lnTo>
                    <a:pt x="1887" y="1293"/>
                  </a:lnTo>
                  <a:lnTo>
                    <a:pt x="1858" y="1368"/>
                  </a:lnTo>
                  <a:lnTo>
                    <a:pt x="1822" y="1439"/>
                  </a:lnTo>
                  <a:lnTo>
                    <a:pt x="1781" y="1506"/>
                  </a:lnTo>
                  <a:lnTo>
                    <a:pt x="1735" y="1570"/>
                  </a:lnTo>
                  <a:lnTo>
                    <a:pt x="1684" y="1630"/>
                  </a:lnTo>
                  <a:lnTo>
                    <a:pt x="1629" y="1684"/>
                  </a:lnTo>
                  <a:lnTo>
                    <a:pt x="1569" y="1735"/>
                  </a:lnTo>
                  <a:lnTo>
                    <a:pt x="1506" y="1782"/>
                  </a:lnTo>
                  <a:lnTo>
                    <a:pt x="1437" y="1822"/>
                  </a:lnTo>
                  <a:lnTo>
                    <a:pt x="1367" y="1858"/>
                  </a:lnTo>
                  <a:lnTo>
                    <a:pt x="1293" y="1888"/>
                  </a:lnTo>
                  <a:lnTo>
                    <a:pt x="1216" y="1912"/>
                  </a:lnTo>
                  <a:lnTo>
                    <a:pt x="1136" y="1928"/>
                  </a:lnTo>
                  <a:lnTo>
                    <a:pt x="1055" y="1939"/>
                  </a:lnTo>
                  <a:lnTo>
                    <a:pt x="971" y="1943"/>
                  </a:lnTo>
                  <a:lnTo>
                    <a:pt x="886" y="1939"/>
                  </a:lnTo>
                  <a:lnTo>
                    <a:pt x="805" y="1928"/>
                  </a:lnTo>
                  <a:lnTo>
                    <a:pt x="725" y="1912"/>
                  </a:lnTo>
                  <a:lnTo>
                    <a:pt x="648" y="1888"/>
                  </a:lnTo>
                  <a:lnTo>
                    <a:pt x="574" y="1858"/>
                  </a:lnTo>
                  <a:lnTo>
                    <a:pt x="504" y="1822"/>
                  </a:lnTo>
                  <a:lnTo>
                    <a:pt x="435" y="1782"/>
                  </a:lnTo>
                  <a:lnTo>
                    <a:pt x="372" y="1735"/>
                  </a:lnTo>
                  <a:lnTo>
                    <a:pt x="312" y="1684"/>
                  </a:lnTo>
                  <a:lnTo>
                    <a:pt x="257" y="1630"/>
                  </a:lnTo>
                  <a:lnTo>
                    <a:pt x="206" y="1570"/>
                  </a:lnTo>
                  <a:lnTo>
                    <a:pt x="160" y="1506"/>
                  </a:lnTo>
                  <a:lnTo>
                    <a:pt x="119" y="1439"/>
                  </a:lnTo>
                  <a:lnTo>
                    <a:pt x="83" y="1368"/>
                  </a:lnTo>
                  <a:lnTo>
                    <a:pt x="54" y="1293"/>
                  </a:lnTo>
                  <a:lnTo>
                    <a:pt x="31" y="1216"/>
                  </a:lnTo>
                  <a:lnTo>
                    <a:pt x="13" y="1137"/>
                  </a:lnTo>
                  <a:lnTo>
                    <a:pt x="2" y="1055"/>
                  </a:lnTo>
                  <a:lnTo>
                    <a:pt x="0" y="971"/>
                  </a:lnTo>
                  <a:lnTo>
                    <a:pt x="2" y="887"/>
                  </a:lnTo>
                  <a:lnTo>
                    <a:pt x="13" y="805"/>
                  </a:lnTo>
                  <a:lnTo>
                    <a:pt x="31" y="726"/>
                  </a:lnTo>
                  <a:lnTo>
                    <a:pt x="54" y="649"/>
                  </a:lnTo>
                  <a:lnTo>
                    <a:pt x="83" y="574"/>
                  </a:lnTo>
                  <a:lnTo>
                    <a:pt x="119" y="504"/>
                  </a:lnTo>
                  <a:lnTo>
                    <a:pt x="160" y="435"/>
                  </a:lnTo>
                  <a:lnTo>
                    <a:pt x="206" y="372"/>
                  </a:lnTo>
                  <a:lnTo>
                    <a:pt x="257" y="313"/>
                  </a:lnTo>
                  <a:lnTo>
                    <a:pt x="312" y="257"/>
                  </a:lnTo>
                  <a:lnTo>
                    <a:pt x="372" y="206"/>
                  </a:lnTo>
                  <a:lnTo>
                    <a:pt x="435" y="160"/>
                  </a:lnTo>
                  <a:lnTo>
                    <a:pt x="504" y="119"/>
                  </a:lnTo>
                  <a:lnTo>
                    <a:pt x="574" y="84"/>
                  </a:lnTo>
                  <a:lnTo>
                    <a:pt x="648" y="54"/>
                  </a:lnTo>
                  <a:lnTo>
                    <a:pt x="725" y="31"/>
                  </a:lnTo>
                  <a:lnTo>
                    <a:pt x="805" y="13"/>
                  </a:lnTo>
                  <a:lnTo>
                    <a:pt x="886" y="3"/>
                  </a:lnTo>
                  <a:lnTo>
                    <a:pt x="971" y="0"/>
                  </a:lnTo>
                  <a:close/>
                </a:path>
              </a:pathLst>
            </a:custGeom>
            <a:solidFill>
              <a:schemeClr val="accent1"/>
            </a:solid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 name="Group 16">
            <a:extLst>
              <a:ext uri="{FF2B5EF4-FFF2-40B4-BE49-F238E27FC236}">
                <a16:creationId xmlns:a16="http://schemas.microsoft.com/office/drawing/2014/main" id="{1F6ECEE8-B4A7-FEFC-B030-FFEE0AEF85F4}"/>
              </a:ext>
            </a:extLst>
          </p:cNvPr>
          <p:cNvGrpSpPr/>
          <p:nvPr/>
        </p:nvGrpSpPr>
        <p:grpSpPr>
          <a:xfrm>
            <a:off x="4247033" y="4030706"/>
            <a:ext cx="3633112" cy="738664"/>
            <a:chOff x="592428" y="600007"/>
            <a:chExt cx="3940935" cy="738664"/>
          </a:xfrm>
        </p:grpSpPr>
        <p:sp>
          <p:nvSpPr>
            <p:cNvPr id="18" name="TextBox 17">
              <a:extLst>
                <a:ext uri="{FF2B5EF4-FFF2-40B4-BE49-F238E27FC236}">
                  <a16:creationId xmlns:a16="http://schemas.microsoft.com/office/drawing/2014/main" id="{88F667F6-EDCD-B900-EA3E-CA75074B1011}"/>
                </a:ext>
              </a:extLst>
            </p:cNvPr>
            <p:cNvSpPr txBox="1"/>
            <p:nvPr/>
          </p:nvSpPr>
          <p:spPr>
            <a:xfrm>
              <a:off x="592428" y="600007"/>
              <a:ext cx="3940935" cy="584775"/>
            </a:xfrm>
            <a:prstGeom prst="rect">
              <a:avLst/>
            </a:prstGeom>
            <a:noFill/>
          </p:spPr>
          <p:txBody>
            <a:bodyPr wrap="square" rtlCol="0">
              <a:spAutoFit/>
            </a:bodyPr>
            <a:lstStyle/>
            <a:p>
              <a:pPr algn="ctr"/>
              <a:r>
                <a:rPr lang="fa-IR" sz="3200" dirty="0">
                  <a:solidFill>
                    <a:schemeClr val="bg1"/>
                  </a:solidFill>
                  <a:latin typeface="Bebas Neue" panose="020B0606020202050201" pitchFamily="34" charset="0"/>
                  <a:cs typeface="B Titr" panose="00000700000000000000" pitchFamily="2" charset="-78"/>
                </a:rPr>
                <a:t>خودرو</a:t>
              </a:r>
              <a:endParaRPr lang="en-US" sz="3200" dirty="0">
                <a:solidFill>
                  <a:schemeClr val="bg1"/>
                </a:solidFill>
                <a:latin typeface="Bebas Neue" panose="020B0606020202050201" pitchFamily="34" charset="0"/>
                <a:cs typeface="B Titr" panose="00000700000000000000" pitchFamily="2" charset="-78"/>
              </a:endParaRPr>
            </a:p>
          </p:txBody>
        </p:sp>
        <p:sp>
          <p:nvSpPr>
            <p:cNvPr id="19" name="Rectangle 18">
              <a:extLst>
                <a:ext uri="{FF2B5EF4-FFF2-40B4-BE49-F238E27FC236}">
                  <a16:creationId xmlns:a16="http://schemas.microsoft.com/office/drawing/2014/main" id="{F69B9DEF-7EAE-1693-CEE4-5BC228F13A7D}"/>
                </a:ext>
              </a:extLst>
            </p:cNvPr>
            <p:cNvSpPr/>
            <p:nvPr/>
          </p:nvSpPr>
          <p:spPr>
            <a:xfrm>
              <a:off x="592428" y="1030894"/>
              <a:ext cx="3940935" cy="307777"/>
            </a:xfrm>
            <a:prstGeom prst="rect">
              <a:avLst/>
            </a:prstGeom>
          </p:spPr>
          <p:txBody>
            <a:bodyPr wrap="square">
              <a:spAutoFit/>
            </a:bodyPr>
            <a:lstStyle/>
            <a:p>
              <a:pPr algn="ctr"/>
              <a:endParaRPr lang="en-US" sz="1400" b="0" i="0" dirty="0">
                <a:solidFill>
                  <a:schemeClr val="bg1"/>
                </a:solidFill>
                <a:effectLst/>
              </a:endParaRPr>
            </a:p>
          </p:txBody>
        </p:sp>
      </p:grpSp>
      <p:pic>
        <p:nvPicPr>
          <p:cNvPr id="20" name="Picture 19">
            <a:extLst>
              <a:ext uri="{FF2B5EF4-FFF2-40B4-BE49-F238E27FC236}">
                <a16:creationId xmlns:a16="http://schemas.microsoft.com/office/drawing/2014/main" id="{303C3830-E986-42F1-2C36-FC711ED059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0605" y="3018205"/>
            <a:ext cx="304800" cy="304800"/>
          </a:xfrm>
          <a:prstGeom prst="rect">
            <a:avLst/>
          </a:prstGeom>
        </p:spPr>
      </p:pic>
      <p:pic>
        <p:nvPicPr>
          <p:cNvPr id="21" name="Picture 20">
            <a:extLst>
              <a:ext uri="{FF2B5EF4-FFF2-40B4-BE49-F238E27FC236}">
                <a16:creationId xmlns:a16="http://schemas.microsoft.com/office/drawing/2014/main" id="{1535DA8B-763C-76E3-B1B0-0E70A476DA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7225" y="4299508"/>
            <a:ext cx="304800" cy="304800"/>
          </a:xfrm>
          <a:prstGeom prst="rect">
            <a:avLst/>
          </a:prstGeom>
        </p:spPr>
      </p:pic>
      <p:pic>
        <p:nvPicPr>
          <p:cNvPr id="28" name="Picture 27">
            <a:extLst>
              <a:ext uri="{FF2B5EF4-FFF2-40B4-BE49-F238E27FC236}">
                <a16:creationId xmlns:a16="http://schemas.microsoft.com/office/drawing/2014/main" id="{489F1A46-7E61-B348-825B-DC85650F78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1455" y="5307504"/>
            <a:ext cx="390411" cy="390411"/>
          </a:xfrm>
          <a:prstGeom prst="rect">
            <a:avLst/>
          </a:prstGeom>
        </p:spPr>
      </p:pic>
      <p:pic>
        <p:nvPicPr>
          <p:cNvPr id="29" name="Picture 28">
            <a:extLst>
              <a:ext uri="{FF2B5EF4-FFF2-40B4-BE49-F238E27FC236}">
                <a16:creationId xmlns:a16="http://schemas.microsoft.com/office/drawing/2014/main" id="{4C76264B-3F17-9732-AD08-0B1C01D4EB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4395" y="3338961"/>
            <a:ext cx="390259" cy="390259"/>
          </a:xfrm>
          <a:prstGeom prst="rect">
            <a:avLst/>
          </a:prstGeom>
        </p:spPr>
      </p:pic>
      <p:pic>
        <p:nvPicPr>
          <p:cNvPr id="30" name="Picture 29">
            <a:extLst>
              <a:ext uri="{FF2B5EF4-FFF2-40B4-BE49-F238E27FC236}">
                <a16:creationId xmlns:a16="http://schemas.microsoft.com/office/drawing/2014/main" id="{45B26375-098C-B582-9368-89F5875C07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56552" y="3357169"/>
            <a:ext cx="271320" cy="271320"/>
          </a:xfrm>
          <a:prstGeom prst="rect">
            <a:avLst/>
          </a:prstGeom>
        </p:spPr>
      </p:pic>
      <p:pic>
        <p:nvPicPr>
          <p:cNvPr id="31" name="Picture 30">
            <a:extLst>
              <a:ext uri="{FF2B5EF4-FFF2-40B4-BE49-F238E27FC236}">
                <a16:creationId xmlns:a16="http://schemas.microsoft.com/office/drawing/2014/main" id="{7B5FA3F3-DB1B-059F-64E6-C2BD2859EDD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975" y="4208234"/>
            <a:ext cx="304639" cy="304639"/>
          </a:xfrm>
          <a:prstGeom prst="rect">
            <a:avLst/>
          </a:prstGeom>
        </p:spPr>
      </p:pic>
      <p:pic>
        <p:nvPicPr>
          <p:cNvPr id="32" name="Picture 31">
            <a:extLst>
              <a:ext uri="{FF2B5EF4-FFF2-40B4-BE49-F238E27FC236}">
                <a16:creationId xmlns:a16="http://schemas.microsoft.com/office/drawing/2014/main" id="{7F4A5186-8A45-E40D-15CE-02B53E3CBE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70231" y="5330816"/>
            <a:ext cx="331197" cy="331197"/>
          </a:xfrm>
          <a:prstGeom prst="rect">
            <a:avLst/>
          </a:prstGeom>
        </p:spPr>
      </p:pic>
      <p:pic>
        <p:nvPicPr>
          <p:cNvPr id="33" name="Picture 32">
            <a:extLst>
              <a:ext uri="{FF2B5EF4-FFF2-40B4-BE49-F238E27FC236}">
                <a16:creationId xmlns:a16="http://schemas.microsoft.com/office/drawing/2014/main" id="{7926B2D6-9F64-80D8-51DE-3A13FF35A755}"/>
              </a:ext>
            </a:extLst>
          </p:cNvPr>
          <p:cNvPicPr>
            <a:picLocks noChangeAspect="1"/>
          </p:cNvPicPr>
          <p:nvPr/>
        </p:nvPicPr>
        <p:blipFill>
          <a:blip r:embed="rId9"/>
          <a:stretch>
            <a:fillRect/>
          </a:stretch>
        </p:blipFill>
        <p:spPr>
          <a:xfrm>
            <a:off x="845549" y="858575"/>
            <a:ext cx="897839" cy="897839"/>
          </a:xfrm>
          <a:prstGeom prst="rect">
            <a:avLst/>
          </a:prstGeom>
        </p:spPr>
      </p:pic>
      <p:sp>
        <p:nvSpPr>
          <p:cNvPr id="34" name="TextBox 33">
            <a:extLst>
              <a:ext uri="{FF2B5EF4-FFF2-40B4-BE49-F238E27FC236}">
                <a16:creationId xmlns:a16="http://schemas.microsoft.com/office/drawing/2014/main" id="{A5B31185-CE9A-969F-3887-B67469A67082}"/>
              </a:ext>
            </a:extLst>
          </p:cNvPr>
          <p:cNvSpPr txBox="1"/>
          <p:nvPr/>
        </p:nvSpPr>
        <p:spPr>
          <a:xfrm>
            <a:off x="4797072" y="2004068"/>
            <a:ext cx="2597854" cy="830997"/>
          </a:xfrm>
          <a:prstGeom prst="rect">
            <a:avLst/>
          </a:prstGeom>
          <a:noFill/>
        </p:spPr>
        <p:txBody>
          <a:bodyPr wrap="square" rtlCol="0">
            <a:spAutoFit/>
          </a:bodyPr>
          <a:lstStyle/>
          <a:p>
            <a:pPr marL="0" algn="ctr" rtl="1" eaLnBrk="1" latinLnBrk="0" hangingPunct="1">
              <a:spcBef>
                <a:spcPts val="0"/>
              </a:spcBef>
              <a:spcAft>
                <a:spcPts val="0"/>
              </a:spcAft>
            </a:pPr>
            <a:r>
              <a:rPr lang="fa-IR" sz="2400" dirty="0">
                <a:solidFill>
                  <a:schemeClr val="bg1"/>
                </a:solidFill>
                <a:latin typeface="Bebas Neue" panose="020B0606020202050201" pitchFamily="34" charset="0"/>
                <a:cs typeface="B Titr" panose="00000700000000000000" pitchFamily="2" charset="-78"/>
              </a:rPr>
              <a:t>سهامداران </a:t>
            </a:r>
            <a:r>
              <a:rPr lang="fa-IR" sz="2400" dirty="0" err="1">
                <a:solidFill>
                  <a:schemeClr val="bg1"/>
                </a:solidFill>
                <a:latin typeface="Bebas Neue" panose="020B0606020202050201" pitchFamily="34" charset="0"/>
                <a:cs typeface="B Titr" panose="00000700000000000000" pitchFamily="2" charset="-78"/>
              </a:rPr>
              <a:t>شرکت‌های</a:t>
            </a:r>
            <a:r>
              <a:rPr lang="fa-IR" sz="2400" dirty="0">
                <a:solidFill>
                  <a:schemeClr val="bg1"/>
                </a:solidFill>
                <a:latin typeface="Bebas Neue" panose="020B0606020202050201" pitchFamily="34" charset="0"/>
                <a:cs typeface="B Titr" panose="00000700000000000000" pitchFamily="2" charset="-78"/>
              </a:rPr>
              <a:t> </a:t>
            </a:r>
            <a:r>
              <a:rPr lang="fa-IR" sz="2400" dirty="0" err="1">
                <a:solidFill>
                  <a:schemeClr val="bg1"/>
                </a:solidFill>
                <a:latin typeface="Bebas Neue" panose="020B0606020202050201" pitchFamily="34" charset="0"/>
                <a:cs typeface="B Titr" panose="00000700000000000000" pitchFamily="2" charset="-78"/>
              </a:rPr>
              <a:t>خودروسازی</a:t>
            </a:r>
            <a:endParaRPr lang="en-US" sz="2800" dirty="0">
              <a:solidFill>
                <a:schemeClr val="bg1"/>
              </a:solidFill>
              <a:effectLst/>
              <a:cs typeface="B Titr" panose="00000700000000000000" pitchFamily="2" charset="-78"/>
            </a:endParaRPr>
          </a:p>
        </p:txBody>
      </p:sp>
      <p:pic>
        <p:nvPicPr>
          <p:cNvPr id="2" name="Picture 1">
            <a:extLst>
              <a:ext uri="{FF2B5EF4-FFF2-40B4-BE49-F238E27FC236}">
                <a16:creationId xmlns:a16="http://schemas.microsoft.com/office/drawing/2014/main" id="{B6AF4E91-CC1F-EC40-5B37-4812D823B063}"/>
              </a:ext>
            </a:extLst>
          </p:cNvPr>
          <p:cNvPicPr>
            <a:picLocks noChangeAspect="1"/>
          </p:cNvPicPr>
          <p:nvPr/>
        </p:nvPicPr>
        <p:blipFill>
          <a:blip r:embed="rId10"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231205" y="4800684"/>
            <a:ext cx="1729590" cy="881594"/>
          </a:xfrm>
          <a:prstGeom prst="rect">
            <a:avLst/>
          </a:prstGeom>
        </p:spPr>
      </p:pic>
      <p:sp>
        <p:nvSpPr>
          <p:cNvPr id="3" name="Rectangle 2">
            <a:extLst>
              <a:ext uri="{FF2B5EF4-FFF2-40B4-BE49-F238E27FC236}">
                <a16:creationId xmlns:a16="http://schemas.microsoft.com/office/drawing/2014/main" id="{8A415648-20B7-FEB1-53B3-54772A765732}"/>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4A092E2-4991-06F6-EC9A-B1ED2AF07E60}"/>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25B0653-BEC3-B698-D316-96AE183DEF44}"/>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AE2B087-2DE1-64EB-45E3-CA51B40B50BD}"/>
              </a:ext>
            </a:extLst>
          </p:cNvPr>
          <p:cNvSpPr txBox="1"/>
          <p:nvPr/>
        </p:nvSpPr>
        <p:spPr>
          <a:xfrm>
            <a:off x="0" y="278096"/>
            <a:ext cx="12192000" cy="954107"/>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آیا </a:t>
            </a:r>
            <a:r>
              <a:rPr lang="fa-IR" sz="2800" b="1" dirty="0" err="1">
                <a:solidFill>
                  <a:schemeClr val="accent2">
                    <a:lumMod val="75000"/>
                  </a:schemeClr>
                </a:solidFill>
                <a:latin typeface="A Gandom" panose="020B0603030804020204" pitchFamily="34" charset="0"/>
                <a:cs typeface="B Traffic" panose="00000400000000000000" pitchFamily="2" charset="-78"/>
              </a:rPr>
              <a:t>شرکت‌های</a:t>
            </a:r>
            <a:r>
              <a:rPr lang="fa-IR" sz="2800" b="1" dirty="0">
                <a:solidFill>
                  <a:schemeClr val="accent2">
                    <a:lumMod val="75000"/>
                  </a:schemeClr>
                </a:solidFill>
                <a:latin typeface="A Gandom" panose="020B0603030804020204" pitchFamily="34" charset="0"/>
                <a:cs typeface="B Traffic" panose="00000400000000000000" pitchFamily="2" charset="-78"/>
              </a:rPr>
              <a:t> </a:t>
            </a:r>
            <a:r>
              <a:rPr lang="fa-IR" sz="28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2800" b="1" dirty="0">
                <a:solidFill>
                  <a:schemeClr val="accent2">
                    <a:lumMod val="75000"/>
                  </a:schemeClr>
                </a:solidFill>
                <a:latin typeface="A Gandom" panose="020B0603030804020204" pitchFamily="34" charset="0"/>
                <a:cs typeface="B Traffic" panose="00000400000000000000" pitchFamily="2" charset="-78"/>
              </a:rPr>
              <a:t> در ایران دولتی هستند</a:t>
            </a:r>
          </a:p>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و </a:t>
            </a:r>
            <a:r>
              <a:rPr lang="fa-IR" sz="2800" b="1" dirty="0" err="1">
                <a:solidFill>
                  <a:schemeClr val="accent2">
                    <a:lumMod val="75000"/>
                  </a:schemeClr>
                </a:solidFill>
                <a:latin typeface="A Gandom" panose="020B0603030804020204" pitchFamily="34" charset="0"/>
                <a:cs typeface="B Traffic" panose="00000400000000000000" pitchFamily="2" charset="-78"/>
              </a:rPr>
              <a:t>شرکت‌های</a:t>
            </a:r>
            <a:r>
              <a:rPr lang="fa-IR" sz="2800" b="1" dirty="0">
                <a:solidFill>
                  <a:schemeClr val="accent2">
                    <a:lumMod val="75000"/>
                  </a:schemeClr>
                </a:solidFill>
                <a:latin typeface="A Gandom" panose="020B0603030804020204" pitchFamily="34" charset="0"/>
                <a:cs typeface="B Traffic" panose="00000400000000000000" pitchFamily="2" charset="-78"/>
              </a:rPr>
              <a:t> </a:t>
            </a:r>
            <a:r>
              <a:rPr lang="fa-IR" sz="28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2800" b="1" dirty="0">
                <a:solidFill>
                  <a:schemeClr val="accent2">
                    <a:lumMod val="75000"/>
                  </a:schemeClr>
                </a:solidFill>
                <a:latin typeface="A Gandom" panose="020B0603030804020204" pitchFamily="34" charset="0"/>
                <a:cs typeface="B Traffic" panose="00000400000000000000" pitchFamily="2" charset="-78"/>
              </a:rPr>
              <a:t> خارجی کاملا خصوصی هستند؟</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27" name="Rectangle 26">
            <a:extLst>
              <a:ext uri="{FF2B5EF4-FFF2-40B4-BE49-F238E27FC236}">
                <a16:creationId xmlns:a16="http://schemas.microsoft.com/office/drawing/2014/main" id="{3DBA8159-17BD-1348-C043-3ED9FAA7A674}"/>
              </a:ext>
            </a:extLst>
          </p:cNvPr>
          <p:cNvSpPr/>
          <p:nvPr/>
        </p:nvSpPr>
        <p:spPr>
          <a:xfrm>
            <a:off x="5127811" y="138986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344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2855" y="1723791"/>
            <a:ext cx="8043219" cy="4959785"/>
          </a:xfrm>
          <a:prstGeom prst="rect">
            <a:avLst/>
          </a:prstGeom>
        </p:spPr>
      </p:pic>
      <p:sp>
        <p:nvSpPr>
          <p:cNvPr id="5" name="TextBox 4">
            <a:extLst>
              <a:ext uri="{FF2B5EF4-FFF2-40B4-BE49-F238E27FC236}">
                <a16:creationId xmlns:a16="http://schemas.microsoft.com/office/drawing/2014/main" id="{44558E9A-0794-8187-6290-D96C8B06A9F6}"/>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rabic Typesetting" panose="03020402040406030203" pitchFamily="66" charset="-78"/>
                <a:cs typeface="B Traffic" panose="00000400000000000000" pitchFamily="2" charset="-78"/>
              </a:rPr>
              <a:t>سهامداران شرکت </a:t>
            </a:r>
            <a:r>
              <a:rPr lang="fa-IR" sz="3200" b="1" dirty="0" err="1">
                <a:solidFill>
                  <a:schemeClr val="accent2">
                    <a:lumMod val="75000"/>
                  </a:schemeClr>
                </a:solidFill>
                <a:latin typeface="Arabic Typesetting" panose="03020402040406030203" pitchFamily="66" charset="-78"/>
                <a:cs typeface="B Traffic" panose="00000400000000000000" pitchFamily="2" charset="-78"/>
              </a:rPr>
              <a:t>خودروسازی</a:t>
            </a:r>
            <a:r>
              <a:rPr lang="fa-IR" sz="3200" b="1" dirty="0">
                <a:solidFill>
                  <a:schemeClr val="accent2">
                    <a:lumMod val="75000"/>
                  </a:schemeClr>
                </a:solidFill>
                <a:latin typeface="Arabic Typesetting" panose="03020402040406030203" pitchFamily="66" charset="-78"/>
                <a:cs typeface="B Traffic" panose="00000400000000000000" pitchFamily="2" charset="-78"/>
              </a:rPr>
              <a:t> ایران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B93D54E3-C422-3689-53BD-6D55EEE9E06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565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8706" y="1748653"/>
            <a:ext cx="8611518" cy="4751997"/>
          </a:xfrm>
          <a:prstGeom prst="rect">
            <a:avLst/>
          </a:prstGeom>
        </p:spPr>
      </p:pic>
      <p:sp>
        <p:nvSpPr>
          <p:cNvPr id="5" name="TextBox 4">
            <a:extLst>
              <a:ext uri="{FF2B5EF4-FFF2-40B4-BE49-F238E27FC236}">
                <a16:creationId xmlns:a16="http://schemas.microsoft.com/office/drawing/2014/main" id="{B2A70B6B-2D00-ECAE-B877-E16A890B6211}"/>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سایپا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A88EFB93-2096-53A1-DFD4-5F045375498E}"/>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407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stretch>
            <a:fillRect/>
          </a:stretch>
        </p:blipFill>
        <p:spPr>
          <a:xfrm>
            <a:off x="2327458" y="1727772"/>
            <a:ext cx="7537084" cy="4859248"/>
          </a:xfrm>
          <a:prstGeom prst="rect">
            <a:avLst/>
          </a:prstGeom>
        </p:spPr>
      </p:pic>
      <p:sp>
        <p:nvSpPr>
          <p:cNvPr id="4" name="TextBox 3">
            <a:extLst>
              <a:ext uri="{FF2B5EF4-FFF2-40B4-BE49-F238E27FC236}">
                <a16:creationId xmlns:a16="http://schemas.microsoft.com/office/drawing/2014/main" id="{4B0F4727-1C12-D59A-19A6-E61B05DF2E8C}"/>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رنو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2E977329-E1D0-B2E7-BFD3-19E602B8DD8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889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stretch>
            <a:fillRect/>
          </a:stretch>
        </p:blipFill>
        <p:spPr>
          <a:xfrm>
            <a:off x="2245199" y="1756414"/>
            <a:ext cx="7701602" cy="4939495"/>
          </a:xfrm>
          <a:prstGeom prst="rect">
            <a:avLst/>
          </a:prstGeom>
        </p:spPr>
      </p:pic>
      <p:sp>
        <p:nvSpPr>
          <p:cNvPr id="5" name="TextBox 4">
            <a:extLst>
              <a:ext uri="{FF2B5EF4-FFF2-40B4-BE49-F238E27FC236}">
                <a16:creationId xmlns:a16="http://schemas.microsoft.com/office/drawing/2014/main" id="{277EEAC3-FF48-F966-1303-3329C6E02EF4}"/>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پژو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122BE3C7-3334-00A3-8D7D-D0B967DBD1B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42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287679" y="1756414"/>
            <a:ext cx="7613571" cy="4797890"/>
          </a:xfrm>
          <a:prstGeom prst="rect">
            <a:avLst/>
          </a:prstGeom>
        </p:spPr>
      </p:pic>
      <p:sp>
        <p:nvSpPr>
          <p:cNvPr id="4" name="TextBox 3">
            <a:extLst>
              <a:ext uri="{FF2B5EF4-FFF2-40B4-BE49-F238E27FC236}">
                <a16:creationId xmlns:a16="http://schemas.microsoft.com/office/drawing/2014/main" id="{7AA5E49E-7F4F-C51B-9DE3-522CF2068A96}"/>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فورد</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5204D639-6981-CF6C-BAAC-760F441EE8F9}"/>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57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1938845" y="1862987"/>
            <a:ext cx="8314309" cy="4686029"/>
          </a:xfrm>
          <a:prstGeom prst="rect">
            <a:avLst/>
          </a:prstGeom>
        </p:spPr>
      </p:pic>
      <p:sp>
        <p:nvSpPr>
          <p:cNvPr id="4" name="TextBox 3">
            <a:extLst>
              <a:ext uri="{FF2B5EF4-FFF2-40B4-BE49-F238E27FC236}">
                <a16:creationId xmlns:a16="http://schemas.microsoft.com/office/drawing/2014/main" id="{0DFF7B47-1612-C097-5225-A0D4D5881065}"/>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جنرال </a:t>
            </a:r>
            <a:r>
              <a:rPr lang="fa-IR" sz="3200" b="1" dirty="0" err="1">
                <a:solidFill>
                  <a:schemeClr val="accent2">
                    <a:lumMod val="75000"/>
                  </a:schemeClr>
                </a:solidFill>
                <a:latin typeface="A Gandom" panose="020B0603030804020204" pitchFamily="34" charset="0"/>
                <a:cs typeface="B Traffic" panose="00000400000000000000" pitchFamily="2" charset="-78"/>
              </a:rPr>
              <a:t>موتورز</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FBD1720F-B574-BA80-E732-80C14C504D9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581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1878939" y="1898884"/>
            <a:ext cx="8431052" cy="4722517"/>
          </a:xfrm>
          <a:prstGeom prst="rect">
            <a:avLst/>
          </a:prstGeom>
        </p:spPr>
      </p:pic>
      <p:sp>
        <p:nvSpPr>
          <p:cNvPr id="4" name="TextBox 3">
            <a:extLst>
              <a:ext uri="{FF2B5EF4-FFF2-40B4-BE49-F238E27FC236}">
                <a16:creationId xmlns:a16="http://schemas.microsoft.com/office/drawing/2014/main" id="{68BF8520-F39C-EF10-9FB9-3438A5824068}"/>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تویوتا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42E4D441-31E3-365E-319C-3C3AF4B3B15D}"/>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174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1845453" y="1859192"/>
            <a:ext cx="8498023" cy="4801902"/>
          </a:xfrm>
          <a:prstGeom prst="rect">
            <a:avLst/>
          </a:prstGeom>
        </p:spPr>
      </p:pic>
      <p:sp>
        <p:nvSpPr>
          <p:cNvPr id="4" name="TextBox 3">
            <a:extLst>
              <a:ext uri="{FF2B5EF4-FFF2-40B4-BE49-F238E27FC236}">
                <a16:creationId xmlns:a16="http://schemas.microsoft.com/office/drawing/2014/main" id="{5BDD58B4-862B-68A7-CB7E-48338D76DC03}"/>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سوزوکی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2EFAFEF2-5A15-F7BA-1ED4-18C1C7DA6DC3}"/>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241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108397" y="1778165"/>
            <a:ext cx="7972135" cy="4814100"/>
          </a:xfrm>
          <a:prstGeom prst="rect">
            <a:avLst/>
          </a:prstGeom>
        </p:spPr>
      </p:pic>
      <p:sp>
        <p:nvSpPr>
          <p:cNvPr id="4" name="TextBox 3">
            <a:extLst>
              <a:ext uri="{FF2B5EF4-FFF2-40B4-BE49-F238E27FC236}">
                <a16:creationId xmlns:a16="http://schemas.microsoft.com/office/drawing/2014/main" id="{0BBA056D-3EB0-C9FE-D063-63D55598C0A4}"/>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میتسوبیشی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B2C9E367-8CC1-B99B-B377-D747FC21327E}"/>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162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087754" y="1829672"/>
            <a:ext cx="8016492" cy="4827061"/>
          </a:xfrm>
          <a:prstGeom prst="rect">
            <a:avLst/>
          </a:prstGeom>
        </p:spPr>
      </p:pic>
      <p:sp>
        <p:nvSpPr>
          <p:cNvPr id="4" name="TextBox 3">
            <a:extLst>
              <a:ext uri="{FF2B5EF4-FFF2-40B4-BE49-F238E27FC236}">
                <a16:creationId xmlns:a16="http://schemas.microsoft.com/office/drawing/2014/main" id="{9D0A6650-C743-46F2-46FC-6B2829E6A655}"/>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هوندا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26AA6E97-B4DE-6A85-5810-AFFBAEE17F5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833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131517" y="1825058"/>
            <a:ext cx="7925896" cy="4767207"/>
          </a:xfrm>
          <a:prstGeom prst="rect">
            <a:avLst/>
          </a:prstGeom>
        </p:spPr>
      </p:pic>
      <p:sp>
        <p:nvSpPr>
          <p:cNvPr id="4" name="TextBox 3">
            <a:extLst>
              <a:ext uri="{FF2B5EF4-FFF2-40B4-BE49-F238E27FC236}">
                <a16:creationId xmlns:a16="http://schemas.microsoft.com/office/drawing/2014/main" id="{F1C51455-A64D-4DF8-F498-4816634BACD8}"/>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نیسان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D7CBD6D3-5A6D-B3AC-6030-2A5EA6B6093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0763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1915972" y="1822736"/>
            <a:ext cx="8356985" cy="4769529"/>
          </a:xfrm>
          <a:prstGeom prst="rect">
            <a:avLst/>
          </a:prstGeom>
        </p:spPr>
      </p:pic>
      <p:sp>
        <p:nvSpPr>
          <p:cNvPr id="4" name="TextBox 3">
            <a:extLst>
              <a:ext uri="{FF2B5EF4-FFF2-40B4-BE49-F238E27FC236}">
                <a16:creationId xmlns:a16="http://schemas.microsoft.com/office/drawing/2014/main" id="{382BD7F4-A58A-CD03-6C51-858B4593A736}"/>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کیا </a:t>
            </a:r>
            <a:r>
              <a:rPr lang="fa-IR" sz="3200" b="1" dirty="0" err="1">
                <a:solidFill>
                  <a:schemeClr val="accent2">
                    <a:lumMod val="75000"/>
                  </a:schemeClr>
                </a:solidFill>
                <a:latin typeface="A Gandom" panose="020B0603030804020204" pitchFamily="34" charset="0"/>
                <a:cs typeface="B Traffic" panose="00000400000000000000" pitchFamily="2" charset="-78"/>
              </a:rPr>
              <a:t>موتورز</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9B14186C-E5D7-DAA4-A4B1-4801957C04D2}"/>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342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200872" y="1824798"/>
            <a:ext cx="7790256" cy="4767467"/>
          </a:xfrm>
          <a:prstGeom prst="rect">
            <a:avLst/>
          </a:prstGeom>
        </p:spPr>
      </p:pic>
      <p:sp>
        <p:nvSpPr>
          <p:cNvPr id="4" name="TextBox 3">
            <a:extLst>
              <a:ext uri="{FF2B5EF4-FFF2-40B4-BE49-F238E27FC236}">
                <a16:creationId xmlns:a16="http://schemas.microsoft.com/office/drawing/2014/main" id="{99F05934-3106-C91A-C7EA-48CBE2018C70}"/>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فراری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C5A4A909-CCAD-0F44-6628-6472D1CFDD32}"/>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22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038863" y="1756414"/>
            <a:ext cx="8111203" cy="4794379"/>
          </a:xfrm>
          <a:prstGeom prst="rect">
            <a:avLst/>
          </a:prstGeom>
        </p:spPr>
      </p:pic>
      <p:sp>
        <p:nvSpPr>
          <p:cNvPr id="4" name="TextBox 3">
            <a:extLst>
              <a:ext uri="{FF2B5EF4-FFF2-40B4-BE49-F238E27FC236}">
                <a16:creationId xmlns:a16="http://schemas.microsoft.com/office/drawing/2014/main" id="{707469CB-42F2-FF8C-EB23-3606524CA7E1}"/>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مرسدس</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بنز</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6D37F980-2D67-FBD1-60DD-B13B9749B473}"/>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052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201221" y="1756414"/>
            <a:ext cx="7789557" cy="4818283"/>
          </a:xfrm>
          <a:prstGeom prst="rect">
            <a:avLst/>
          </a:prstGeom>
        </p:spPr>
      </p:pic>
      <p:sp>
        <p:nvSpPr>
          <p:cNvPr id="4" name="TextBox 3">
            <a:extLst>
              <a:ext uri="{FF2B5EF4-FFF2-40B4-BE49-F238E27FC236}">
                <a16:creationId xmlns:a16="http://schemas.microsoft.com/office/drawing/2014/main" id="{1CB752FA-89CB-65A1-BFCB-E4D954EEF005}"/>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ولوو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AC0C2A01-7816-C999-2152-5FF84D7DF03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031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012323" y="1756414"/>
            <a:ext cx="8167354" cy="4835851"/>
          </a:xfrm>
          <a:prstGeom prst="rect">
            <a:avLst/>
          </a:prstGeom>
        </p:spPr>
      </p:pic>
      <p:sp>
        <p:nvSpPr>
          <p:cNvPr id="4" name="TextBox 3">
            <a:extLst>
              <a:ext uri="{FF2B5EF4-FFF2-40B4-BE49-F238E27FC236}">
                <a16:creationId xmlns:a16="http://schemas.microsoft.com/office/drawing/2014/main" id="{A901E8C0-38C5-BFF7-54E7-9987B9D88149}"/>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بایک</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E8796766-7226-ED4F-C678-24317C9A1E56}"/>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083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274277" y="1756414"/>
            <a:ext cx="7643446" cy="4786040"/>
          </a:xfrm>
          <a:prstGeom prst="rect">
            <a:avLst/>
          </a:prstGeom>
        </p:spPr>
      </p:pic>
      <p:sp>
        <p:nvSpPr>
          <p:cNvPr id="4" name="TextBox 3">
            <a:extLst>
              <a:ext uri="{FF2B5EF4-FFF2-40B4-BE49-F238E27FC236}">
                <a16:creationId xmlns:a16="http://schemas.microsoft.com/office/drawing/2014/main" id="{8977B79A-88E0-A3DC-F254-549E2CEDD87D}"/>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جیلی</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420CF7BC-32C8-D616-3FB4-D6A9A49B9331}"/>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265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157046" y="1756414"/>
            <a:ext cx="7877907" cy="4743956"/>
          </a:xfrm>
          <a:prstGeom prst="rect">
            <a:avLst/>
          </a:prstGeom>
        </p:spPr>
      </p:pic>
      <p:sp>
        <p:nvSpPr>
          <p:cNvPr id="4" name="TextBox 3">
            <a:extLst>
              <a:ext uri="{FF2B5EF4-FFF2-40B4-BE49-F238E27FC236}">
                <a16:creationId xmlns:a16="http://schemas.microsoft.com/office/drawing/2014/main" id="{792C5FC5-625A-D237-0F5F-5599A4DFC87D}"/>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دانگ </a:t>
            </a:r>
            <a:r>
              <a:rPr lang="fa-IR" sz="3200" b="1" dirty="0" err="1">
                <a:solidFill>
                  <a:schemeClr val="accent2">
                    <a:lumMod val="75000"/>
                  </a:schemeClr>
                </a:solidFill>
                <a:latin typeface="A Gandom" panose="020B0603030804020204" pitchFamily="34" charset="0"/>
                <a:cs typeface="B Traffic" panose="00000400000000000000" pitchFamily="2" charset="-78"/>
              </a:rPr>
              <a:t>فنگ</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AD1039D3-516C-162C-9B2E-0B708ECD7236}"/>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588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178958" y="1807202"/>
            <a:ext cx="7831014" cy="4785063"/>
          </a:xfrm>
          <a:prstGeom prst="rect">
            <a:avLst/>
          </a:prstGeom>
        </p:spPr>
      </p:pic>
      <p:sp>
        <p:nvSpPr>
          <p:cNvPr id="4" name="TextBox 3">
            <a:extLst>
              <a:ext uri="{FF2B5EF4-FFF2-40B4-BE49-F238E27FC236}">
                <a16:creationId xmlns:a16="http://schemas.microsoft.com/office/drawing/2014/main" id="{AE9D3097-5FD2-EA7C-F039-5DA567475558}"/>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چانگان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38286534-AA42-7331-9A3A-EBC1B4DA070F}"/>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741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B5C68596-25D3-D021-0DF0-24C9AABB9783}"/>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77375" y="3769046"/>
            <a:ext cx="644495" cy="328507"/>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2252909" y="1756414"/>
            <a:ext cx="7686181" cy="4790989"/>
          </a:xfrm>
          <a:prstGeom prst="rect">
            <a:avLst/>
          </a:prstGeom>
        </p:spPr>
      </p:pic>
      <p:sp>
        <p:nvSpPr>
          <p:cNvPr id="4" name="TextBox 3">
            <a:extLst>
              <a:ext uri="{FF2B5EF4-FFF2-40B4-BE49-F238E27FC236}">
                <a16:creationId xmlns:a16="http://schemas.microsoft.com/office/drawing/2014/main" id="{B9B8A35A-D999-198A-4AFB-357076306096}"/>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شرکت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لیفان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FB132B58-9DF6-1690-6A85-D91361C232C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297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p:cNvGraphicFramePr>
            <a:graphicFrameLocks noGrp="1"/>
          </p:cNvGraphicFramePr>
          <p:nvPr>
            <p:extLst>
              <p:ext uri="{D42A27DB-BD31-4B8C-83A1-F6EECF244321}">
                <p14:modId xmlns:p14="http://schemas.microsoft.com/office/powerpoint/2010/main" val="665800133"/>
              </p:ext>
            </p:extLst>
          </p:nvPr>
        </p:nvGraphicFramePr>
        <p:xfrm>
          <a:off x="2551361" y="1634235"/>
          <a:ext cx="8795090" cy="5070522"/>
        </p:xfrm>
        <a:graphic>
          <a:graphicData uri="http://schemas.openxmlformats.org/drawingml/2006/table">
            <a:tbl>
              <a:tblPr rtl="1" firstRow="1" firstCol="1" bandRow="1"/>
              <a:tblGrid>
                <a:gridCol w="2439726">
                  <a:extLst>
                    <a:ext uri="{9D8B030D-6E8A-4147-A177-3AD203B41FA5}">
                      <a16:colId xmlns:a16="http://schemas.microsoft.com/office/drawing/2014/main" val="20000"/>
                    </a:ext>
                  </a:extLst>
                </a:gridCol>
                <a:gridCol w="1241854">
                  <a:extLst>
                    <a:ext uri="{9D8B030D-6E8A-4147-A177-3AD203B41FA5}">
                      <a16:colId xmlns:a16="http://schemas.microsoft.com/office/drawing/2014/main" val="20001"/>
                    </a:ext>
                  </a:extLst>
                </a:gridCol>
                <a:gridCol w="1661984">
                  <a:extLst>
                    <a:ext uri="{9D8B030D-6E8A-4147-A177-3AD203B41FA5}">
                      <a16:colId xmlns:a16="http://schemas.microsoft.com/office/drawing/2014/main" val="20002"/>
                    </a:ext>
                  </a:extLst>
                </a:gridCol>
                <a:gridCol w="1692876">
                  <a:extLst>
                    <a:ext uri="{9D8B030D-6E8A-4147-A177-3AD203B41FA5}">
                      <a16:colId xmlns:a16="http://schemas.microsoft.com/office/drawing/2014/main" val="20003"/>
                    </a:ext>
                  </a:extLst>
                </a:gridCol>
                <a:gridCol w="1758650">
                  <a:extLst>
                    <a:ext uri="{9D8B030D-6E8A-4147-A177-3AD203B41FA5}">
                      <a16:colId xmlns:a16="http://schemas.microsoft.com/office/drawing/2014/main" val="20004"/>
                    </a:ext>
                  </a:extLst>
                </a:gridCol>
              </a:tblGrid>
              <a:tr h="480379">
                <a:tc>
                  <a:txBody>
                    <a:bodyPr/>
                    <a:lstStyle/>
                    <a:p>
                      <a:pPr marL="0" marR="0" algn="ctr" rtl="1">
                        <a:lnSpc>
                          <a:spcPct val="107000"/>
                        </a:lnSpc>
                        <a:spcBef>
                          <a:spcPts val="0"/>
                        </a:spcBef>
                        <a:spcAft>
                          <a:spcPts val="0"/>
                        </a:spcAft>
                      </a:pPr>
                      <a:r>
                        <a:rPr lang="fa-IR" sz="1800" b="1" dirty="0" err="1">
                          <a:effectLst/>
                          <a:latin typeface="Calibri" panose="020F0502020204030204" pitchFamily="34" charset="0"/>
                          <a:ea typeface="Calibri" panose="020F0502020204030204" pitchFamily="34" charset="0"/>
                          <a:cs typeface="B Nazanin" panose="00000400000000000000" pitchFamily="2" charset="-78"/>
                        </a:rPr>
                        <a:t>شرکت‌های</a:t>
                      </a:r>
                      <a:r>
                        <a:rPr lang="fa-IR" sz="1800" b="1" dirty="0">
                          <a:effectLst/>
                          <a:latin typeface="Calibri" panose="020F0502020204030204" pitchFamily="34" charset="0"/>
                          <a:ea typeface="Calibri" panose="020F0502020204030204" pitchFamily="34" charset="0"/>
                          <a:cs typeface="B Nazanin" panose="00000400000000000000" pitchFamily="2" charset="-78"/>
                        </a:rPr>
                        <a:t> خودروسازی</a:t>
                      </a:r>
                      <a:endParaRPr lang="en-US" sz="1400" b="1"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rtl="1">
                        <a:lnSpc>
                          <a:spcPct val="107000"/>
                        </a:lnSpc>
                        <a:spcBef>
                          <a:spcPts val="0"/>
                        </a:spcBef>
                        <a:spcAft>
                          <a:spcPts val="0"/>
                        </a:spcAft>
                      </a:pPr>
                      <a:r>
                        <a:rPr lang="fa-IR" sz="1800" b="1" dirty="0">
                          <a:effectLst/>
                          <a:latin typeface="Calibri" panose="020F0502020204030204" pitchFamily="34" charset="0"/>
                          <a:ea typeface="Calibri" panose="020F0502020204030204" pitchFamily="34" charset="0"/>
                          <a:cs typeface="B Nazanin" panose="00000400000000000000" pitchFamily="2" charset="-78"/>
                        </a:rPr>
                        <a:t>درصد مالکیت شرکت </a:t>
                      </a:r>
                      <a:r>
                        <a:rPr lang="fa-IR" sz="1800" b="1" dirty="0" err="1">
                          <a:effectLst/>
                          <a:latin typeface="Calibri" panose="020F0502020204030204" pitchFamily="34" charset="0"/>
                          <a:ea typeface="Calibri" panose="020F0502020204030204" pitchFamily="34" charset="0"/>
                          <a:cs typeface="B Nazanin" panose="00000400000000000000" pitchFamily="2" charset="-78"/>
                        </a:rPr>
                        <a:t>ونگارد</a:t>
                      </a:r>
                      <a:endParaRPr lang="en-US" sz="1400" b="1"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rtl="1">
                        <a:lnSpc>
                          <a:spcPct val="107000"/>
                        </a:lnSpc>
                        <a:spcBef>
                          <a:spcPts val="0"/>
                        </a:spcBef>
                        <a:spcAft>
                          <a:spcPts val="0"/>
                        </a:spcAft>
                      </a:pPr>
                      <a:r>
                        <a:rPr lang="fa-IR" sz="1800" b="1" dirty="0">
                          <a:effectLst/>
                          <a:latin typeface="Calibri" panose="020F0502020204030204" pitchFamily="34" charset="0"/>
                          <a:ea typeface="Calibri" panose="020F0502020204030204" pitchFamily="34" charset="0"/>
                          <a:cs typeface="B Nazanin" panose="00000400000000000000" pitchFamily="2" charset="-78"/>
                        </a:rPr>
                        <a:t>درصد مالکیت شرکت بلک راک</a:t>
                      </a:r>
                      <a:endParaRPr lang="en-US" sz="1400" b="1"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rtl="1">
                        <a:lnSpc>
                          <a:spcPct val="107000"/>
                        </a:lnSpc>
                        <a:spcBef>
                          <a:spcPts val="0"/>
                        </a:spcBef>
                        <a:spcAft>
                          <a:spcPts val="0"/>
                        </a:spcAft>
                      </a:pPr>
                      <a:r>
                        <a:rPr lang="fa-IR" sz="1800" b="1" dirty="0">
                          <a:effectLst/>
                          <a:latin typeface="Calibri" panose="020F0502020204030204" pitchFamily="34" charset="0"/>
                          <a:ea typeface="Calibri" panose="020F0502020204030204" pitchFamily="34" charset="0"/>
                          <a:cs typeface="B Nazanin" panose="00000400000000000000" pitchFamily="2" charset="-78"/>
                        </a:rPr>
                        <a:t>درصد مالکیت شرکت </a:t>
                      </a:r>
                      <a:r>
                        <a:rPr lang="fa-IR" sz="1800" b="1" dirty="0" err="1">
                          <a:effectLst/>
                          <a:latin typeface="Calibri" panose="020F0502020204030204" pitchFamily="34" charset="0"/>
                          <a:ea typeface="Calibri" panose="020F0502020204030204" pitchFamily="34" charset="0"/>
                          <a:cs typeface="B Nazanin" panose="00000400000000000000" pitchFamily="2" charset="-78"/>
                        </a:rPr>
                        <a:t>مورگان</a:t>
                      </a:r>
                      <a:endParaRPr lang="en-US" sz="1400" b="1"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rtl="1">
                        <a:lnSpc>
                          <a:spcPct val="107000"/>
                        </a:lnSpc>
                        <a:spcBef>
                          <a:spcPts val="0"/>
                        </a:spcBef>
                        <a:spcAft>
                          <a:spcPts val="0"/>
                        </a:spcAft>
                      </a:pPr>
                      <a:r>
                        <a:rPr lang="fa-IR" sz="1800" b="1" dirty="0">
                          <a:effectLst/>
                          <a:latin typeface="Calibri" panose="020F0502020204030204" pitchFamily="34" charset="0"/>
                          <a:ea typeface="Calibri" panose="020F0502020204030204" pitchFamily="34" charset="0"/>
                          <a:cs typeface="B Nazanin" panose="00000400000000000000" pitchFamily="2" charset="-78"/>
                        </a:rPr>
                        <a:t>بانک مدیریت سرمایه گذاری </a:t>
                      </a:r>
                      <a:r>
                        <a:rPr lang="fa-IR" sz="1800" b="1" dirty="0" err="1">
                          <a:effectLst/>
                          <a:latin typeface="Calibri" panose="020F0502020204030204" pitchFamily="34" charset="0"/>
                          <a:ea typeface="Calibri" panose="020F0502020204030204" pitchFamily="34" charset="0"/>
                          <a:cs typeface="B Nazanin" panose="00000400000000000000" pitchFamily="2" charset="-78"/>
                        </a:rPr>
                        <a:t>نورگز</a:t>
                      </a:r>
                      <a:r>
                        <a:rPr lang="fa-IR" sz="1800" b="1" dirty="0">
                          <a:effectLst/>
                          <a:latin typeface="Calibri" panose="020F0502020204030204" pitchFamily="34" charset="0"/>
                          <a:ea typeface="Calibri" panose="020F0502020204030204" pitchFamily="34" charset="0"/>
                          <a:cs typeface="B Nazanin" panose="00000400000000000000" pitchFamily="2" charset="-78"/>
                        </a:rPr>
                        <a:t>  </a:t>
                      </a:r>
                      <a:endParaRPr lang="en-US" sz="1400" b="1"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20252">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شرکت خودروسازی رنو</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2.68%</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2.51%</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1.64%</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0252">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شرکت خودروسازی پژو</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2.426%</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1.42%</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فورد</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8.64%</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7.30%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1.33%</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0.92%</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جنرال موتورز</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10.20%</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8.14%</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تویوتا</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0.04%</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0.10%</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هوندا</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0.17%</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نیسان</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1.83%</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1.86%</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0.67%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کیا موتورز</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2.28%</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2.33%</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فراری</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2.40%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0.94%</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0.90%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ولو</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0.64%</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0.73%</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بایک</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1.14%</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1.5%</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جیلی</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2.18%</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1.91%</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0.63%</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دانگ فنگ</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1.4%</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1.27%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0.45%</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20252">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شرکت خودروسازی چانگان</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0.92%</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a:effectLst/>
                          <a:latin typeface="Calibri" panose="020F0502020204030204" pitchFamily="34" charset="0"/>
                          <a:ea typeface="Calibri" panose="020F0502020204030204" pitchFamily="34" charset="0"/>
                          <a:cs typeface="B Nazanin" panose="00000400000000000000" pitchFamily="2" charset="-78"/>
                        </a:rPr>
                        <a:t>*</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1800" dirty="0">
                          <a:effectLst/>
                          <a:latin typeface="Calibri" panose="020F0502020204030204" pitchFamily="34" charset="0"/>
                          <a:ea typeface="Calibri" panose="020F0502020204030204" pitchFamily="34" charset="0"/>
                          <a:cs typeface="B Nazanin" panose="00000400000000000000" pitchFamily="2" charset="-78"/>
                        </a:rPr>
                        <a:t>*</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38984" marR="389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pic>
        <p:nvPicPr>
          <p:cNvPr id="4" name="Picture 3"/>
          <p:cNvPicPr>
            <a:picLocks noChangeAspect="1"/>
          </p:cNvPicPr>
          <p:nvPr/>
        </p:nvPicPr>
        <p:blipFill>
          <a:blip r:embed="rId3"/>
          <a:stretch>
            <a:fillRect/>
          </a:stretch>
        </p:blipFill>
        <p:spPr>
          <a:xfrm>
            <a:off x="643524" y="2165420"/>
            <a:ext cx="1243332" cy="1170195"/>
          </a:xfrm>
          <a:prstGeom prst="rect">
            <a:avLst/>
          </a:prstGeom>
        </p:spPr>
      </p:pic>
      <p:pic>
        <p:nvPicPr>
          <p:cNvPr id="6" name="Picture 5"/>
          <p:cNvPicPr>
            <a:picLocks noChangeAspect="1"/>
          </p:cNvPicPr>
          <p:nvPr/>
        </p:nvPicPr>
        <p:blipFill rotWithShape="1">
          <a:blip r:embed="rId4"/>
          <a:srcRect t="29375" b="23513"/>
          <a:stretch/>
        </p:blipFill>
        <p:spPr>
          <a:xfrm>
            <a:off x="444183" y="4411735"/>
            <a:ext cx="1642014" cy="728081"/>
          </a:xfrm>
          <a:prstGeom prst="rect">
            <a:avLst/>
          </a:prstGeom>
        </p:spPr>
      </p:pic>
      <p:pic>
        <p:nvPicPr>
          <p:cNvPr id="7" name="Picture 6"/>
          <p:cNvPicPr>
            <a:picLocks noChangeAspect="1"/>
          </p:cNvPicPr>
          <p:nvPr/>
        </p:nvPicPr>
        <p:blipFill>
          <a:blip r:embed="rId5"/>
          <a:stretch>
            <a:fillRect/>
          </a:stretch>
        </p:blipFill>
        <p:spPr>
          <a:xfrm>
            <a:off x="350717" y="3508282"/>
            <a:ext cx="1887500" cy="494447"/>
          </a:xfrm>
          <a:prstGeom prst="rect">
            <a:avLst/>
          </a:prstGeom>
        </p:spPr>
      </p:pic>
      <p:pic>
        <p:nvPicPr>
          <p:cNvPr id="8" name="Picture 7"/>
          <p:cNvPicPr>
            <a:picLocks noChangeAspect="1"/>
          </p:cNvPicPr>
          <p:nvPr/>
        </p:nvPicPr>
        <p:blipFill>
          <a:blip r:embed="rId6"/>
          <a:stretch>
            <a:fillRect/>
          </a:stretch>
        </p:blipFill>
        <p:spPr>
          <a:xfrm>
            <a:off x="204586" y="5379924"/>
            <a:ext cx="2121207" cy="637918"/>
          </a:xfrm>
          <a:prstGeom prst="rect">
            <a:avLst/>
          </a:prstGeom>
        </p:spPr>
      </p:pic>
      <p:sp>
        <p:nvSpPr>
          <p:cNvPr id="9" name="TextBox 8">
            <a:extLst>
              <a:ext uri="{FF2B5EF4-FFF2-40B4-BE49-F238E27FC236}">
                <a16:creationId xmlns:a16="http://schemas.microsoft.com/office/drawing/2014/main" id="{C0B935B1-62B2-CEC9-2F81-4E8F28FDC725}"/>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a:t>
            </a:r>
            <a:r>
              <a:rPr lang="fa-IR" sz="3200" b="1" dirty="0" err="1">
                <a:solidFill>
                  <a:schemeClr val="accent2">
                    <a:lumMod val="75000"/>
                  </a:schemeClr>
                </a:solidFill>
                <a:latin typeface="A Gandom" panose="020B0603030804020204" pitchFamily="34" charset="0"/>
                <a:cs typeface="B Traffic" panose="00000400000000000000" pitchFamily="2" charset="-78"/>
              </a:rPr>
              <a:t>شرکت‌های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در جهان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10" name="Rectangle 9">
            <a:extLst>
              <a:ext uri="{FF2B5EF4-FFF2-40B4-BE49-F238E27FC236}">
                <a16:creationId xmlns:a16="http://schemas.microsoft.com/office/drawing/2014/main" id="{81CD9FAB-937E-D39E-8655-578315CB8356}"/>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031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5346ECA-6763-467A-B508-D73CF6056472}"/>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D1C61970-AA01-7B50-3E44-5EE6C267BB29}"/>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33316AE-F838-4C26-67DA-4A24A69B737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0C6AC7D-E53A-8F4F-36E2-C6CC0D4EBE3A}"/>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042273093"/>
              </p:ext>
            </p:extLst>
          </p:nvPr>
        </p:nvGraphicFramePr>
        <p:xfrm>
          <a:off x="1091654" y="1921368"/>
          <a:ext cx="10005621" cy="4677548"/>
        </p:xfrm>
        <a:graphic>
          <a:graphicData uri="http://schemas.openxmlformats.org/drawingml/2006/table">
            <a:tbl>
              <a:tblPr rtl="1" firstRow="1" firstCol="1" bandRow="1"/>
              <a:tblGrid>
                <a:gridCol w="2314966">
                  <a:extLst>
                    <a:ext uri="{9D8B030D-6E8A-4147-A177-3AD203B41FA5}">
                      <a16:colId xmlns:a16="http://schemas.microsoft.com/office/drawing/2014/main" val="20000"/>
                    </a:ext>
                  </a:extLst>
                </a:gridCol>
                <a:gridCol w="7690655">
                  <a:extLst>
                    <a:ext uri="{9D8B030D-6E8A-4147-A177-3AD203B41FA5}">
                      <a16:colId xmlns:a16="http://schemas.microsoft.com/office/drawing/2014/main" val="20001"/>
                    </a:ext>
                  </a:extLst>
                </a:gridCol>
              </a:tblGrid>
              <a:tr h="565714">
                <a:tc>
                  <a:txBody>
                    <a:bodyPr/>
                    <a:lstStyle/>
                    <a:p>
                      <a:pPr marL="0" marR="0" algn="ctr" rtl="1">
                        <a:lnSpc>
                          <a:spcPct val="107000"/>
                        </a:lnSpc>
                        <a:spcBef>
                          <a:spcPts val="0"/>
                        </a:spcBef>
                        <a:spcAft>
                          <a:spcPts val="0"/>
                        </a:spcAft>
                      </a:pPr>
                      <a:r>
                        <a:rPr lang="fa-IR" sz="2200" b="1" dirty="0">
                          <a:effectLst/>
                          <a:latin typeface="Calibri" panose="020F0502020204030204" pitchFamily="34" charset="0"/>
                          <a:ea typeface="Calibri" panose="020F0502020204030204" pitchFamily="34" charset="0"/>
                          <a:cs typeface="B Nazanin" panose="00000400000000000000" pitchFamily="2" charset="-78"/>
                        </a:rPr>
                        <a:t>شرکت خودروساز</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rtl="1">
                        <a:lnSpc>
                          <a:spcPct val="107000"/>
                        </a:lnSpc>
                        <a:spcBef>
                          <a:spcPts val="0"/>
                        </a:spcBef>
                        <a:spcAft>
                          <a:spcPts val="0"/>
                        </a:spcAft>
                      </a:pPr>
                      <a:r>
                        <a:rPr lang="fa-IR" sz="2200" b="1" dirty="0">
                          <a:effectLst/>
                          <a:latin typeface="Calibri" panose="020F0502020204030204" pitchFamily="34" charset="0"/>
                          <a:ea typeface="Calibri" panose="020F0502020204030204" pitchFamily="34" charset="0"/>
                          <a:cs typeface="B Nazanin" panose="00000400000000000000" pitchFamily="2" charset="-78"/>
                        </a:rPr>
                        <a:t>سهامدارن خودروساز</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565714">
                <a:tc>
                  <a:txBody>
                    <a:bodyPr/>
                    <a:lstStyle/>
                    <a:p>
                      <a:pPr marL="0" marR="0" algn="ctr" rtl="1">
                        <a:lnSpc>
                          <a:spcPct val="107000"/>
                        </a:lnSpc>
                        <a:spcBef>
                          <a:spcPts val="0"/>
                        </a:spcBef>
                        <a:spcAft>
                          <a:spcPts val="0"/>
                        </a:spcAft>
                      </a:pPr>
                      <a:r>
                        <a:rPr lang="fa-IR" sz="2200" b="1" dirty="0">
                          <a:effectLst/>
                          <a:latin typeface="Calibri" panose="020F0502020204030204" pitchFamily="34" charset="0"/>
                          <a:ea typeface="Calibri" panose="020F0502020204030204" pitchFamily="34" charset="0"/>
                          <a:cs typeface="B Nazanin" panose="00000400000000000000" pitchFamily="2" charset="-78"/>
                        </a:rPr>
                        <a:t>رنو</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2200" dirty="0">
                          <a:effectLst/>
                          <a:latin typeface="Calibri" panose="020F0502020204030204" pitchFamily="34" charset="0"/>
                          <a:ea typeface="Calibri" panose="020F0502020204030204" pitchFamily="34" charset="0"/>
                          <a:cs typeface="B Nazanin" panose="00000400000000000000" pitchFamily="2" charset="-78"/>
                        </a:rPr>
                        <a:t>16.4 درصد از سهام این شرکت در اختیار شرکت خودروسازی نیسان موتور قرار دارد.</a:t>
                      </a:r>
                      <a:endParaRPr lang="en-US" sz="22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65714">
                <a:tc>
                  <a:txBody>
                    <a:bodyPr/>
                    <a:lstStyle/>
                    <a:p>
                      <a:pPr marL="0" marR="0" algn="ctr" rtl="1">
                        <a:lnSpc>
                          <a:spcPct val="107000"/>
                        </a:lnSpc>
                        <a:spcBef>
                          <a:spcPts val="0"/>
                        </a:spcBef>
                        <a:spcAft>
                          <a:spcPts val="0"/>
                        </a:spcAft>
                      </a:pPr>
                      <a:r>
                        <a:rPr lang="fa-IR" sz="2200" b="1" dirty="0" err="1">
                          <a:effectLst/>
                          <a:latin typeface="Calibri" panose="020F0502020204030204" pitchFamily="34" charset="0"/>
                          <a:ea typeface="Calibri" panose="020F0502020204030204" pitchFamily="34" charset="0"/>
                          <a:cs typeface="B Nazanin" panose="00000400000000000000" pitchFamily="2" charset="-78"/>
                        </a:rPr>
                        <a:t>سوزوکی</a:t>
                      </a:r>
                      <a:r>
                        <a:rPr lang="fa-IR" sz="2200" b="1" dirty="0">
                          <a:effectLst/>
                          <a:latin typeface="Calibri" panose="020F0502020204030204" pitchFamily="34" charset="0"/>
                          <a:ea typeface="Calibri" panose="020F0502020204030204" pitchFamily="34" charset="0"/>
                          <a:cs typeface="B Nazanin" panose="00000400000000000000" pitchFamily="2" charset="-78"/>
                        </a:rPr>
                        <a:t> </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2200" dirty="0">
                          <a:effectLst/>
                          <a:latin typeface="Calibri" panose="020F0502020204030204" pitchFamily="34" charset="0"/>
                          <a:ea typeface="Calibri" panose="020F0502020204030204" pitchFamily="34" charset="0"/>
                          <a:cs typeface="B Nazanin" panose="00000400000000000000" pitchFamily="2" charset="-78"/>
                        </a:rPr>
                        <a:t>5 درصد از سهام این شرکت در اختیار شرکت خودروسازی تویوتا موتور قرار دارد.</a:t>
                      </a:r>
                      <a:endParaRPr lang="en-US" sz="22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65714">
                <a:tc>
                  <a:txBody>
                    <a:bodyPr/>
                    <a:lstStyle/>
                    <a:p>
                      <a:pPr marL="0" marR="0" algn="ctr" rtl="1">
                        <a:lnSpc>
                          <a:spcPct val="107000"/>
                        </a:lnSpc>
                        <a:spcBef>
                          <a:spcPts val="0"/>
                        </a:spcBef>
                        <a:spcAft>
                          <a:spcPts val="0"/>
                        </a:spcAft>
                      </a:pPr>
                      <a:r>
                        <a:rPr lang="fa-IR" sz="2200" b="1" dirty="0" err="1">
                          <a:effectLst/>
                          <a:latin typeface="Calibri" panose="020F0502020204030204" pitchFamily="34" charset="0"/>
                          <a:ea typeface="Calibri" panose="020F0502020204030204" pitchFamily="34" charset="0"/>
                          <a:cs typeface="B Nazanin" panose="00000400000000000000" pitchFamily="2" charset="-78"/>
                        </a:rPr>
                        <a:t>میتسوبیشی</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2200" dirty="0">
                          <a:effectLst/>
                          <a:latin typeface="Calibri" panose="020F0502020204030204" pitchFamily="34" charset="0"/>
                          <a:ea typeface="Calibri" panose="020F0502020204030204" pitchFamily="34" charset="0"/>
                          <a:cs typeface="B Nazanin" panose="00000400000000000000" pitchFamily="2" charset="-78"/>
                        </a:rPr>
                        <a:t>34.01 درصد از سهام این شرکت در اختیار شرکت خودروسازی نیسان موتور قرار دارد. </a:t>
                      </a:r>
                      <a:endParaRPr lang="en-US" sz="22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03443">
                <a:tc>
                  <a:txBody>
                    <a:bodyPr/>
                    <a:lstStyle/>
                    <a:p>
                      <a:pPr marL="0" marR="0" algn="ctr" rtl="1">
                        <a:lnSpc>
                          <a:spcPct val="107000"/>
                        </a:lnSpc>
                        <a:spcBef>
                          <a:spcPts val="0"/>
                        </a:spcBef>
                        <a:spcAft>
                          <a:spcPts val="0"/>
                        </a:spcAft>
                      </a:pPr>
                      <a:r>
                        <a:rPr lang="fa-IR" sz="2200" b="1" dirty="0">
                          <a:effectLst/>
                          <a:latin typeface="Calibri" panose="020F0502020204030204" pitchFamily="34" charset="0"/>
                          <a:ea typeface="Calibri" panose="020F0502020204030204" pitchFamily="34" charset="0"/>
                          <a:cs typeface="B Nazanin" panose="00000400000000000000" pitchFamily="2" charset="-78"/>
                        </a:rPr>
                        <a:t>نیسان</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2200" dirty="0">
                          <a:effectLst/>
                          <a:latin typeface="Calibri" panose="020F0502020204030204" pitchFamily="34" charset="0"/>
                          <a:ea typeface="Calibri" panose="020F0502020204030204" pitchFamily="34" charset="0"/>
                          <a:cs typeface="B Nazanin" panose="00000400000000000000" pitchFamily="2" charset="-78"/>
                        </a:rPr>
                        <a:t>44.77 درصد از سهام این شرکت در اختیار شرکت خودروسازی رنو و 2.57 درصد نیز در اختیار شرکت خودروسازی مرسدس بنز قرار دارد.</a:t>
                      </a:r>
                      <a:endParaRPr lang="en-US" sz="22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65714">
                <a:tc>
                  <a:txBody>
                    <a:bodyPr/>
                    <a:lstStyle/>
                    <a:p>
                      <a:pPr marL="0" marR="0" algn="ctr" rtl="1">
                        <a:lnSpc>
                          <a:spcPct val="107000"/>
                        </a:lnSpc>
                        <a:spcBef>
                          <a:spcPts val="0"/>
                        </a:spcBef>
                        <a:spcAft>
                          <a:spcPts val="0"/>
                        </a:spcAft>
                      </a:pPr>
                      <a:r>
                        <a:rPr lang="fa-IR" sz="2200" b="1" dirty="0">
                          <a:effectLst/>
                          <a:latin typeface="Calibri" panose="020F0502020204030204" pitchFamily="34" charset="0"/>
                          <a:ea typeface="Calibri" panose="020F0502020204030204" pitchFamily="34" charset="0"/>
                          <a:cs typeface="B Nazanin" panose="00000400000000000000" pitchFamily="2" charset="-78"/>
                        </a:rPr>
                        <a:t>کیا </a:t>
                      </a:r>
                      <a:r>
                        <a:rPr lang="fa-IR" sz="2200" b="1" dirty="0" err="1">
                          <a:effectLst/>
                          <a:latin typeface="Calibri" panose="020F0502020204030204" pitchFamily="34" charset="0"/>
                          <a:ea typeface="Calibri" panose="020F0502020204030204" pitchFamily="34" charset="0"/>
                          <a:cs typeface="B Nazanin" panose="00000400000000000000" pitchFamily="2" charset="-78"/>
                        </a:rPr>
                        <a:t>موتورز</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2200" dirty="0">
                          <a:effectLst/>
                          <a:latin typeface="Calibri" panose="020F0502020204030204" pitchFamily="34" charset="0"/>
                          <a:ea typeface="Calibri" panose="020F0502020204030204" pitchFamily="34" charset="0"/>
                          <a:cs typeface="B Nazanin" panose="00000400000000000000" pitchFamily="2" charset="-78"/>
                        </a:rPr>
                        <a:t>34.76 درصد از سهام این شرکت در اختیار شرکت خودروسازی هیوندا موتور قرار دارد.</a:t>
                      </a:r>
                      <a:endParaRPr lang="en-US" sz="22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65714">
                <a:tc>
                  <a:txBody>
                    <a:bodyPr/>
                    <a:lstStyle/>
                    <a:p>
                      <a:pPr marL="0" marR="0" algn="ctr" rtl="1">
                        <a:lnSpc>
                          <a:spcPct val="107000"/>
                        </a:lnSpc>
                        <a:spcBef>
                          <a:spcPts val="0"/>
                        </a:spcBef>
                        <a:spcAft>
                          <a:spcPts val="0"/>
                        </a:spcAft>
                      </a:pPr>
                      <a:r>
                        <a:rPr lang="fa-IR" sz="2200" b="1" dirty="0" err="1">
                          <a:effectLst/>
                          <a:latin typeface="Calibri" panose="020F0502020204030204" pitchFamily="34" charset="0"/>
                          <a:ea typeface="Calibri" panose="020F0502020204030204" pitchFamily="34" charset="0"/>
                          <a:cs typeface="B Nazanin" panose="00000400000000000000" pitchFamily="2" charset="-78"/>
                        </a:rPr>
                        <a:t>بایک</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2200" dirty="0">
                          <a:effectLst/>
                          <a:latin typeface="Calibri" panose="020F0502020204030204" pitchFamily="34" charset="0"/>
                          <a:ea typeface="Calibri" panose="020F0502020204030204" pitchFamily="34" charset="0"/>
                          <a:cs typeface="B Nazanin" panose="00000400000000000000" pitchFamily="2" charset="-78"/>
                        </a:rPr>
                        <a:t>9.55 درصد از سهام این شرکت در اختیار شرکت خودروسازی مرسدس بنز قرار دارد.</a:t>
                      </a:r>
                      <a:endParaRPr lang="en-US" sz="22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65714">
                <a:tc>
                  <a:txBody>
                    <a:bodyPr/>
                    <a:lstStyle/>
                    <a:p>
                      <a:pPr marL="0" marR="0" algn="ctr" rtl="1">
                        <a:lnSpc>
                          <a:spcPct val="107000"/>
                        </a:lnSpc>
                        <a:spcBef>
                          <a:spcPts val="0"/>
                        </a:spcBef>
                        <a:spcAft>
                          <a:spcPts val="0"/>
                        </a:spcAft>
                      </a:pPr>
                      <a:r>
                        <a:rPr lang="fa-IR" sz="2200" b="1" dirty="0">
                          <a:effectLst/>
                          <a:latin typeface="Calibri" panose="020F0502020204030204" pitchFamily="34" charset="0"/>
                          <a:ea typeface="Calibri" panose="020F0502020204030204" pitchFamily="34" charset="0"/>
                          <a:cs typeface="B Nazanin" panose="00000400000000000000" pitchFamily="2" charset="-78"/>
                        </a:rPr>
                        <a:t>دانگ </a:t>
                      </a:r>
                      <a:r>
                        <a:rPr lang="fa-IR" sz="2200" b="1" dirty="0" err="1">
                          <a:effectLst/>
                          <a:latin typeface="Calibri" panose="020F0502020204030204" pitchFamily="34" charset="0"/>
                          <a:ea typeface="Calibri" panose="020F0502020204030204" pitchFamily="34" charset="0"/>
                          <a:cs typeface="B Nazanin" panose="00000400000000000000" pitchFamily="2" charset="-78"/>
                        </a:rPr>
                        <a:t>فنگ</a:t>
                      </a:r>
                      <a:endParaRPr lang="en-US" sz="22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fa-IR" sz="2200" dirty="0">
                          <a:effectLst/>
                          <a:latin typeface="Calibri" panose="020F0502020204030204" pitchFamily="34" charset="0"/>
                          <a:ea typeface="Calibri" panose="020F0502020204030204" pitchFamily="34" charset="0"/>
                          <a:cs typeface="B Nazanin" panose="00000400000000000000" pitchFamily="2" charset="-78"/>
                        </a:rPr>
                        <a:t>3.64 درصد از سهام این شرکت در اختیار شرکت خودروسازی فیدلیتی قرار دارد.</a:t>
                      </a:r>
                      <a:endParaRPr lang="en-US" sz="22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5" name="TextBox 4">
            <a:extLst>
              <a:ext uri="{FF2B5EF4-FFF2-40B4-BE49-F238E27FC236}">
                <a16:creationId xmlns:a16="http://schemas.microsoft.com/office/drawing/2014/main" id="{90DC584E-CC87-CA68-249D-ED2DD5CE751F}"/>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سهامداران </a:t>
            </a:r>
            <a:r>
              <a:rPr lang="fa-IR" sz="3200" b="1" dirty="0" err="1">
                <a:solidFill>
                  <a:schemeClr val="accent2">
                    <a:lumMod val="75000"/>
                  </a:schemeClr>
                </a:solidFill>
                <a:latin typeface="A Gandom" panose="020B0603030804020204" pitchFamily="34" charset="0"/>
                <a:cs typeface="B Traffic" panose="00000400000000000000" pitchFamily="2" charset="-78"/>
              </a:rPr>
              <a:t>شرکت‌های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در جهان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1E88B190-2D4C-7404-CB3A-D0CB67CCE5AF}"/>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22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B4666D-FFA7-DC68-7486-50BB1E5AB71C}"/>
              </a:ext>
            </a:extLst>
          </p:cNvPr>
          <p:cNvSpPr/>
          <p:nvPr/>
        </p:nvSpPr>
        <p:spPr>
          <a:xfrm>
            <a:off x="-2" y="0"/>
            <a:ext cx="12192000" cy="6858000"/>
          </a:xfrm>
          <a:prstGeom prst="rect">
            <a:avLst/>
          </a:prstGeom>
          <a:solidFill>
            <a:srgbClr val="06B5B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ectangle 10">
            <a:extLst>
              <a:ext uri="{FF2B5EF4-FFF2-40B4-BE49-F238E27FC236}">
                <a16:creationId xmlns:a16="http://schemas.microsoft.com/office/drawing/2014/main" id="{73825EF5-FA45-5554-33A7-4D1F47D9F811}"/>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2C46A95-8424-2F7A-683B-A5CA712FFA17}"/>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39450A1-9980-36A2-BB0F-D747A052159E}"/>
              </a:ext>
            </a:extLst>
          </p:cNvPr>
          <p:cNvSpPr/>
          <p:nvPr/>
        </p:nvSpPr>
        <p:spPr>
          <a:xfrm>
            <a:off x="7991412" y="3366969"/>
            <a:ext cx="3863169" cy="2939266"/>
          </a:xfrm>
          <a:prstGeom prst="rect">
            <a:avLst/>
          </a:prstGeom>
        </p:spPr>
        <p:txBody>
          <a:bodyPr wrap="square">
            <a:spAutoFit/>
          </a:bodyPr>
          <a:lstStyle/>
          <a:p>
            <a:pPr algn="just" rtl="1">
              <a:lnSpc>
                <a:spcPct val="125000"/>
              </a:lnSpc>
              <a:spcAft>
                <a:spcPts val="600"/>
              </a:spcAft>
            </a:pPr>
            <a:r>
              <a:rPr lang="fa-IR" sz="3600" b="1" dirty="0">
                <a:ln>
                  <a:solidFill>
                    <a:srgbClr val="7030A0"/>
                  </a:solidFill>
                </a:ln>
                <a:solidFill>
                  <a:srgbClr val="7030A0"/>
                </a:solidFill>
                <a:latin typeface="Calibri" panose="020F0502020204030204" pitchFamily="34" charset="0"/>
                <a:ea typeface="Calibri" panose="020F0502020204030204" pitchFamily="34" charset="0"/>
                <a:cs typeface="B Nazanin" panose="00000400000000000000" pitchFamily="2" charset="-78"/>
              </a:rPr>
              <a:t>بخش سوم</a:t>
            </a:r>
          </a:p>
          <a:p>
            <a:pPr algn="r" rtl="1">
              <a:lnSpc>
                <a:spcPct val="125000"/>
              </a:lnSpc>
              <a:spcAft>
                <a:spcPts val="600"/>
              </a:spcAft>
            </a:pPr>
            <a:r>
              <a:rPr lang="fa-IR" sz="3600" b="1" dirty="0" err="1">
                <a:solidFill>
                  <a:schemeClr val="bg1"/>
                </a:solidFill>
                <a:latin typeface="Calibri" panose="020F0502020204030204" pitchFamily="34" charset="0"/>
                <a:ea typeface="Calibri" panose="020F0502020204030204" pitchFamily="34" charset="0"/>
                <a:cs typeface="B Nazanin" panose="00000400000000000000" pitchFamily="2" charset="-78"/>
              </a:rPr>
              <a:t>راهکار</a:t>
            </a:r>
            <a:r>
              <a:rPr lang="fa-IR" sz="3600" b="1" dirty="0">
                <a:solidFill>
                  <a:schemeClr val="bg1"/>
                </a:solidFill>
                <a:latin typeface="Calibri" panose="020F0502020204030204" pitchFamily="34" charset="0"/>
                <a:ea typeface="Calibri" panose="020F0502020204030204" pitchFamily="34" charset="0"/>
                <a:cs typeface="B Nazanin" panose="00000400000000000000" pitchFamily="2" charset="-78"/>
              </a:rPr>
              <a:t>؛ آزادسازی تولید و </a:t>
            </a:r>
            <a:r>
              <a:rPr lang="fa-IR" sz="3600" b="1" dirty="0" err="1">
                <a:solidFill>
                  <a:schemeClr val="bg1"/>
                </a:solidFill>
                <a:latin typeface="Calibri" panose="020F0502020204030204" pitchFamily="34" charset="0"/>
                <a:ea typeface="Calibri" panose="020F0502020204030204" pitchFamily="34" charset="0"/>
                <a:cs typeface="B Nazanin" panose="00000400000000000000" pitchFamily="2" charset="-78"/>
              </a:rPr>
              <a:t>مردمی‌سازی</a:t>
            </a:r>
            <a:r>
              <a:rPr lang="fa-IR" sz="3600" b="1" dirty="0">
                <a:solidFill>
                  <a:schemeClr val="bg1"/>
                </a:solidFill>
                <a:latin typeface="Calibri" panose="020F0502020204030204" pitchFamily="34" charset="0"/>
                <a:ea typeface="Calibri" panose="020F0502020204030204" pitchFamily="34" charset="0"/>
                <a:cs typeface="B Nazanin" panose="00000400000000000000" pitchFamily="2" charset="-78"/>
              </a:rPr>
              <a:t> صنعت خودرو</a:t>
            </a:r>
          </a:p>
        </p:txBody>
      </p:sp>
      <p:pic>
        <p:nvPicPr>
          <p:cNvPr id="4100" name="Picture 4" descr="تصاویر: «لامبورگینی دست‌ساز» در مشهد!">
            <a:extLst>
              <a:ext uri="{FF2B5EF4-FFF2-40B4-BE49-F238E27FC236}">
                <a16:creationId xmlns:a16="http://schemas.microsoft.com/office/drawing/2014/main" id="{10ED7ED5-613E-298A-E92A-911BA59D3F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28" r="18212"/>
          <a:stretch/>
        </p:blipFill>
        <p:spPr bwMode="auto">
          <a:xfrm>
            <a:off x="0" y="-50439"/>
            <a:ext cx="7741922" cy="6958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6989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631C2A6-A9B8-6BDE-1C58-ACCA2EA03E60}"/>
              </a:ext>
            </a:extLst>
          </p:cNvPr>
          <p:cNvGrpSpPr/>
          <p:nvPr/>
        </p:nvGrpSpPr>
        <p:grpSpPr>
          <a:xfrm rot="19983964">
            <a:off x="607858" y="4799756"/>
            <a:ext cx="3927093" cy="877396"/>
            <a:chOff x="2477730" y="3952567"/>
            <a:chExt cx="19435420" cy="1858297"/>
          </a:xfrm>
        </p:grpSpPr>
        <p:sp>
          <p:nvSpPr>
            <p:cNvPr id="22" name="Rounded Rectangle 21">
              <a:extLst>
                <a:ext uri="{FF2B5EF4-FFF2-40B4-BE49-F238E27FC236}">
                  <a16:creationId xmlns:a16="http://schemas.microsoft.com/office/drawing/2014/main" id="{679DEAE2-AED8-E3DA-AF41-0003C77098A9}"/>
                </a:ext>
              </a:extLst>
            </p:cNvPr>
            <p:cNvSpPr/>
            <p:nvPr/>
          </p:nvSpPr>
          <p:spPr>
            <a:xfrm>
              <a:off x="2477730" y="3952567"/>
              <a:ext cx="2330244" cy="185829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4FEBE98-2F98-8F9B-27A7-567B060C510B}"/>
                </a:ext>
              </a:extLst>
            </p:cNvPr>
            <p:cNvSpPr/>
            <p:nvPr/>
          </p:nvSpPr>
          <p:spPr>
            <a:xfrm>
              <a:off x="3341981" y="3952567"/>
              <a:ext cx="4023360" cy="18582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B2CAD88-0A14-E57D-CAB4-DB5D59BC82FB}"/>
                </a:ext>
              </a:extLst>
            </p:cNvPr>
            <p:cNvSpPr/>
            <p:nvPr/>
          </p:nvSpPr>
          <p:spPr>
            <a:xfrm>
              <a:off x="7365341" y="3952567"/>
              <a:ext cx="4023360" cy="18582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784530B-1920-8C09-7ABF-0A25A2D8513F}"/>
                </a:ext>
              </a:extLst>
            </p:cNvPr>
            <p:cNvSpPr/>
            <p:nvPr/>
          </p:nvSpPr>
          <p:spPr>
            <a:xfrm>
              <a:off x="11388701" y="3952567"/>
              <a:ext cx="4023360" cy="18582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C363056-E720-0D8E-033B-782C2F254941}"/>
                </a:ext>
              </a:extLst>
            </p:cNvPr>
            <p:cNvSpPr/>
            <p:nvPr/>
          </p:nvSpPr>
          <p:spPr>
            <a:xfrm>
              <a:off x="15412061" y="3952567"/>
              <a:ext cx="4023360" cy="18582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998A033F-C1A0-CABC-279B-2B1F4551823D}"/>
                </a:ext>
              </a:extLst>
            </p:cNvPr>
            <p:cNvSpPr/>
            <p:nvPr/>
          </p:nvSpPr>
          <p:spPr>
            <a:xfrm rot="5400000">
              <a:off x="19745137" y="3642851"/>
              <a:ext cx="1858297" cy="247772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623A73FA-A52C-42ED-5706-4B0A4E63C7DF}"/>
                </a:ext>
              </a:extLst>
            </p:cNvPr>
            <p:cNvSpPr/>
            <p:nvPr/>
          </p:nvSpPr>
          <p:spPr>
            <a:xfrm rot="5400000">
              <a:off x="21142991" y="4440740"/>
              <a:ext cx="658368" cy="8819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sp>
        <p:nvSpPr>
          <p:cNvPr id="59" name="Rectangle 58">
            <a:extLst>
              <a:ext uri="{FF2B5EF4-FFF2-40B4-BE49-F238E27FC236}">
                <a16:creationId xmlns:a16="http://schemas.microsoft.com/office/drawing/2014/main" id="{B6A13281-616B-4F6F-DABD-DC7E6E6ABD22}"/>
              </a:ext>
            </a:extLst>
          </p:cNvPr>
          <p:cNvSpPr/>
          <p:nvPr/>
        </p:nvSpPr>
        <p:spPr>
          <a:xfrm>
            <a:off x="622131" y="1430436"/>
            <a:ext cx="10944665" cy="3785652"/>
          </a:xfrm>
          <a:prstGeom prst="rect">
            <a:avLst/>
          </a:prstGeom>
        </p:spPr>
        <p:txBody>
          <a:bodyPr wrap="square">
            <a:spAutoFit/>
          </a:bodyPr>
          <a:lstStyle/>
          <a:p>
            <a:pPr algn="ctr"/>
            <a:r>
              <a:rPr lang="fa-IR" sz="6000" b="1" dirty="0">
                <a:solidFill>
                  <a:srgbClr val="FF0000"/>
                </a:solidFill>
                <a:latin typeface="A Gandom" panose="020B0603030804020204" pitchFamily="34" charset="0"/>
                <a:cs typeface="B Nazanin" panose="00000400000000000000" pitchFamily="2" charset="-78"/>
              </a:rPr>
              <a:t>انحصار؟!</a:t>
            </a:r>
          </a:p>
          <a:p>
            <a:pPr algn="ctr"/>
            <a:r>
              <a:rPr lang="fa-IR" sz="6000" b="1" dirty="0">
                <a:solidFill>
                  <a:srgbClr val="FF0000"/>
                </a:solidFill>
                <a:latin typeface="A Gandom" panose="020B0603030804020204" pitchFamily="34" charset="0"/>
                <a:cs typeface="B Nazanin" panose="00000400000000000000" pitchFamily="2" charset="-78"/>
              </a:rPr>
              <a:t>واردات؟!</a:t>
            </a:r>
          </a:p>
          <a:p>
            <a:pPr algn="ctr"/>
            <a:r>
              <a:rPr lang="fa-IR" sz="6000" b="1" dirty="0">
                <a:solidFill>
                  <a:srgbClr val="FF0000"/>
                </a:solidFill>
                <a:latin typeface="A Gandom" panose="020B0603030804020204" pitchFamily="34" charset="0"/>
                <a:cs typeface="B Nazanin" panose="00000400000000000000" pitchFamily="2" charset="-78"/>
              </a:rPr>
              <a:t>یا</a:t>
            </a:r>
          </a:p>
          <a:p>
            <a:pPr algn="ctr"/>
            <a:r>
              <a:rPr lang="fa-IR" sz="6000" b="1" dirty="0">
                <a:solidFill>
                  <a:srgbClr val="00B050"/>
                </a:solidFill>
                <a:latin typeface="A Gandom" panose="020B0603030804020204" pitchFamily="34" charset="0"/>
                <a:cs typeface="B Nazanin" panose="00000400000000000000" pitchFamily="2" charset="-78"/>
              </a:rPr>
              <a:t>راه سوم؟</a:t>
            </a:r>
            <a:endParaRPr lang="en-US" sz="6000" b="1" dirty="0">
              <a:solidFill>
                <a:srgbClr val="00B050"/>
              </a:solidFill>
              <a:latin typeface="Arabic Typesetting" panose="03020402040406030203" pitchFamily="66" charset="-78"/>
              <a:cs typeface="B Nazanin" panose="00000400000000000000" pitchFamily="2" charset="-78"/>
            </a:endParaRPr>
          </a:p>
        </p:txBody>
      </p:sp>
      <p:sp>
        <p:nvSpPr>
          <p:cNvPr id="4" name="TextBox 3">
            <a:extLst>
              <a:ext uri="{FF2B5EF4-FFF2-40B4-BE49-F238E27FC236}">
                <a16:creationId xmlns:a16="http://schemas.microsoft.com/office/drawing/2014/main" id="{EB097EE3-5729-6D6A-DEED-ED6025B01EF1}"/>
              </a:ext>
            </a:extLst>
          </p:cNvPr>
          <p:cNvSpPr txBox="1"/>
          <p:nvPr/>
        </p:nvSpPr>
        <p:spPr>
          <a:xfrm>
            <a:off x="0" y="415256"/>
            <a:ext cx="12192000" cy="584775"/>
          </a:xfrm>
          <a:prstGeom prst="rect">
            <a:avLst/>
          </a:prstGeom>
          <a:noFill/>
        </p:spPr>
        <p:txBody>
          <a:bodyPr wrap="square" rtlCol="0">
            <a:spAutoFit/>
          </a:bodyPr>
          <a:lstStyle/>
          <a:p>
            <a:pPr algn="ctr"/>
            <a:r>
              <a:rPr lang="fa-IR" sz="3200" b="1" dirty="0" err="1">
                <a:solidFill>
                  <a:schemeClr val="accent2">
                    <a:lumMod val="75000"/>
                  </a:schemeClr>
                </a:solidFill>
                <a:latin typeface="A Gandom" panose="020B0603030804020204" pitchFamily="34" charset="0"/>
                <a:cs typeface="B Traffic" panose="00000400000000000000" pitchFamily="2" charset="-78"/>
              </a:rPr>
              <a:t>راهکار</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67803595-B9F1-99D7-6E03-74049EBF3787}"/>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D7B583FE-E65F-EEF7-7A14-FBC8F473953F}"/>
              </a:ext>
            </a:extLst>
          </p:cNvPr>
          <p:cNvGrpSpPr/>
          <p:nvPr/>
        </p:nvGrpSpPr>
        <p:grpSpPr>
          <a:xfrm rot="1616036" flipH="1">
            <a:off x="7653975" y="4720656"/>
            <a:ext cx="3927093" cy="877396"/>
            <a:chOff x="2477730" y="3952567"/>
            <a:chExt cx="19435420" cy="1858297"/>
          </a:xfrm>
        </p:grpSpPr>
        <p:sp>
          <p:nvSpPr>
            <p:cNvPr id="18" name="Rounded Rectangle 21">
              <a:extLst>
                <a:ext uri="{FF2B5EF4-FFF2-40B4-BE49-F238E27FC236}">
                  <a16:creationId xmlns:a16="http://schemas.microsoft.com/office/drawing/2014/main" id="{1AE1B56D-FA13-BECC-4728-FB2512C4F813}"/>
                </a:ext>
              </a:extLst>
            </p:cNvPr>
            <p:cNvSpPr/>
            <p:nvPr/>
          </p:nvSpPr>
          <p:spPr>
            <a:xfrm>
              <a:off x="2477730" y="3952567"/>
              <a:ext cx="2330244" cy="185829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248B9C3-2162-6B7E-397C-5830473E110D}"/>
                </a:ext>
              </a:extLst>
            </p:cNvPr>
            <p:cNvSpPr/>
            <p:nvPr/>
          </p:nvSpPr>
          <p:spPr>
            <a:xfrm>
              <a:off x="3341981" y="3952567"/>
              <a:ext cx="4023360" cy="18582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A05878B-BA19-6B5B-8A21-1C19000EE366}"/>
                </a:ext>
              </a:extLst>
            </p:cNvPr>
            <p:cNvSpPr/>
            <p:nvPr/>
          </p:nvSpPr>
          <p:spPr>
            <a:xfrm>
              <a:off x="7365341" y="3952567"/>
              <a:ext cx="4023360" cy="18582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57B67C7-C824-D7FD-980B-DD780F24F548}"/>
                </a:ext>
              </a:extLst>
            </p:cNvPr>
            <p:cNvSpPr/>
            <p:nvPr/>
          </p:nvSpPr>
          <p:spPr>
            <a:xfrm>
              <a:off x="11388701" y="3952567"/>
              <a:ext cx="4023360" cy="18582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DECC3CA-4E00-C6DB-3C69-53026C54E3D1}"/>
                </a:ext>
              </a:extLst>
            </p:cNvPr>
            <p:cNvSpPr/>
            <p:nvPr/>
          </p:nvSpPr>
          <p:spPr>
            <a:xfrm>
              <a:off x="15412061" y="3952567"/>
              <a:ext cx="4023360" cy="18582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C41EDB4E-7B6C-5F95-8551-4A516C3ACDB4}"/>
                </a:ext>
              </a:extLst>
            </p:cNvPr>
            <p:cNvSpPr/>
            <p:nvPr/>
          </p:nvSpPr>
          <p:spPr>
            <a:xfrm rot="5400000">
              <a:off x="19745137" y="3642851"/>
              <a:ext cx="1858297" cy="247772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BC1AA0E1-3397-14B7-AAEF-C784ADED865E}"/>
                </a:ext>
              </a:extLst>
            </p:cNvPr>
            <p:cNvSpPr/>
            <p:nvPr/>
          </p:nvSpPr>
          <p:spPr>
            <a:xfrm rot="5400000">
              <a:off x="21142991" y="4440740"/>
              <a:ext cx="658368" cy="8819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351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7" name="Group 1186"/>
          <p:cNvGrpSpPr/>
          <p:nvPr/>
        </p:nvGrpSpPr>
        <p:grpSpPr>
          <a:xfrm>
            <a:off x="3009771" y="1783986"/>
            <a:ext cx="6172457" cy="4475321"/>
            <a:chOff x="2955925" y="1479550"/>
            <a:chExt cx="5900738" cy="4278312"/>
          </a:xfrm>
        </p:grpSpPr>
        <p:sp>
          <p:nvSpPr>
            <p:cNvPr id="1170" name="Freeform 7"/>
            <p:cNvSpPr>
              <a:spLocks/>
            </p:cNvSpPr>
            <p:nvPr/>
          </p:nvSpPr>
          <p:spPr bwMode="auto">
            <a:xfrm>
              <a:off x="3744913" y="1539875"/>
              <a:ext cx="1497013" cy="1476375"/>
            </a:xfrm>
            <a:custGeom>
              <a:avLst/>
              <a:gdLst>
                <a:gd name="T0" fmla="*/ 454 w 943"/>
                <a:gd name="T1" fmla="*/ 0 h 930"/>
                <a:gd name="T2" fmla="*/ 943 w 943"/>
                <a:gd name="T3" fmla="*/ 606 h 930"/>
                <a:gd name="T4" fmla="*/ 901 w 943"/>
                <a:gd name="T5" fmla="*/ 644 h 930"/>
                <a:gd name="T6" fmla="*/ 862 w 943"/>
                <a:gd name="T7" fmla="*/ 685 h 930"/>
                <a:gd name="T8" fmla="*/ 829 w 943"/>
                <a:gd name="T9" fmla="*/ 728 h 930"/>
                <a:gd name="T10" fmla="*/ 799 w 943"/>
                <a:gd name="T11" fmla="*/ 776 h 930"/>
                <a:gd name="T12" fmla="*/ 773 w 943"/>
                <a:gd name="T13" fmla="*/ 825 h 930"/>
                <a:gd name="T14" fmla="*/ 752 w 943"/>
                <a:gd name="T15" fmla="*/ 876 h 930"/>
                <a:gd name="T16" fmla="*/ 735 w 943"/>
                <a:gd name="T17" fmla="*/ 930 h 930"/>
                <a:gd name="T18" fmla="*/ 0 w 943"/>
                <a:gd name="T19" fmla="*/ 702 h 930"/>
                <a:gd name="T20" fmla="*/ 24 w 943"/>
                <a:gd name="T21" fmla="*/ 622 h 930"/>
                <a:gd name="T22" fmla="*/ 54 w 943"/>
                <a:gd name="T23" fmla="*/ 542 h 930"/>
                <a:gd name="T24" fmla="*/ 88 w 943"/>
                <a:gd name="T25" fmla="*/ 465 h 930"/>
                <a:gd name="T26" fmla="*/ 127 w 943"/>
                <a:gd name="T27" fmla="*/ 390 h 930"/>
                <a:gd name="T28" fmla="*/ 170 w 943"/>
                <a:gd name="T29" fmla="*/ 318 h 930"/>
                <a:gd name="T30" fmla="*/ 218 w 943"/>
                <a:gd name="T31" fmla="*/ 247 h 930"/>
                <a:gd name="T32" fmla="*/ 270 w 943"/>
                <a:gd name="T33" fmla="*/ 180 h 930"/>
                <a:gd name="T34" fmla="*/ 326 w 943"/>
                <a:gd name="T35" fmla="*/ 116 h 930"/>
                <a:gd name="T36" fmla="*/ 388 w 943"/>
                <a:gd name="T37" fmla="*/ 56 h 930"/>
                <a:gd name="T38" fmla="*/ 454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54" y="0"/>
                  </a:moveTo>
                  <a:lnTo>
                    <a:pt x="943" y="606"/>
                  </a:lnTo>
                  <a:lnTo>
                    <a:pt x="901" y="644"/>
                  </a:lnTo>
                  <a:lnTo>
                    <a:pt x="862" y="685"/>
                  </a:lnTo>
                  <a:lnTo>
                    <a:pt x="829" y="728"/>
                  </a:lnTo>
                  <a:lnTo>
                    <a:pt x="799" y="776"/>
                  </a:lnTo>
                  <a:lnTo>
                    <a:pt x="773" y="825"/>
                  </a:lnTo>
                  <a:lnTo>
                    <a:pt x="752" y="876"/>
                  </a:lnTo>
                  <a:lnTo>
                    <a:pt x="735" y="930"/>
                  </a:lnTo>
                  <a:lnTo>
                    <a:pt x="0" y="702"/>
                  </a:lnTo>
                  <a:lnTo>
                    <a:pt x="24" y="622"/>
                  </a:lnTo>
                  <a:lnTo>
                    <a:pt x="54" y="542"/>
                  </a:lnTo>
                  <a:lnTo>
                    <a:pt x="88" y="465"/>
                  </a:lnTo>
                  <a:lnTo>
                    <a:pt x="127" y="390"/>
                  </a:lnTo>
                  <a:lnTo>
                    <a:pt x="170" y="318"/>
                  </a:lnTo>
                  <a:lnTo>
                    <a:pt x="218" y="247"/>
                  </a:lnTo>
                  <a:lnTo>
                    <a:pt x="270" y="180"/>
                  </a:lnTo>
                  <a:lnTo>
                    <a:pt x="326" y="116"/>
                  </a:lnTo>
                  <a:lnTo>
                    <a:pt x="388" y="56"/>
                  </a:lnTo>
                  <a:lnTo>
                    <a:pt x="45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1" name="Freeform 9"/>
            <p:cNvSpPr>
              <a:spLocks/>
            </p:cNvSpPr>
            <p:nvPr/>
          </p:nvSpPr>
          <p:spPr bwMode="auto">
            <a:xfrm>
              <a:off x="3243263" y="2535238"/>
              <a:ext cx="1273175" cy="1574800"/>
            </a:xfrm>
            <a:custGeom>
              <a:avLst/>
              <a:gdLst>
                <a:gd name="T0" fmla="*/ 67 w 802"/>
                <a:gd name="T1" fmla="*/ 0 h 992"/>
                <a:gd name="T2" fmla="*/ 802 w 802"/>
                <a:gd name="T3" fmla="*/ 226 h 992"/>
                <a:gd name="T4" fmla="*/ 784 w 802"/>
                <a:gd name="T5" fmla="*/ 301 h 992"/>
                <a:gd name="T6" fmla="*/ 772 w 802"/>
                <a:gd name="T7" fmla="*/ 380 h 992"/>
                <a:gd name="T8" fmla="*/ 766 w 802"/>
                <a:gd name="T9" fmla="*/ 457 h 992"/>
                <a:gd name="T10" fmla="*/ 766 w 802"/>
                <a:gd name="T11" fmla="*/ 535 h 992"/>
                <a:gd name="T12" fmla="*/ 772 w 802"/>
                <a:gd name="T13" fmla="*/ 613 h 992"/>
                <a:gd name="T14" fmla="*/ 784 w 802"/>
                <a:gd name="T15" fmla="*/ 690 h 992"/>
                <a:gd name="T16" fmla="*/ 802 w 802"/>
                <a:gd name="T17" fmla="*/ 766 h 992"/>
                <a:gd name="T18" fmla="*/ 67 w 802"/>
                <a:gd name="T19" fmla="*/ 992 h 992"/>
                <a:gd name="T20" fmla="*/ 40 w 802"/>
                <a:gd name="T21" fmla="*/ 884 h 992"/>
                <a:gd name="T22" fmla="*/ 20 w 802"/>
                <a:gd name="T23" fmla="*/ 774 h 992"/>
                <a:gd name="T24" fmla="*/ 8 w 802"/>
                <a:gd name="T25" fmla="*/ 663 h 992"/>
                <a:gd name="T26" fmla="*/ 0 w 802"/>
                <a:gd name="T27" fmla="*/ 552 h 992"/>
                <a:gd name="T28" fmla="*/ 0 w 802"/>
                <a:gd name="T29" fmla="*/ 440 h 992"/>
                <a:gd name="T30" fmla="*/ 8 w 802"/>
                <a:gd name="T31" fmla="*/ 329 h 992"/>
                <a:gd name="T32" fmla="*/ 20 w 802"/>
                <a:gd name="T33" fmla="*/ 217 h 992"/>
                <a:gd name="T34" fmla="*/ 40 w 802"/>
                <a:gd name="T35" fmla="*/ 108 h 992"/>
                <a:gd name="T36" fmla="*/ 67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67" y="0"/>
                  </a:moveTo>
                  <a:lnTo>
                    <a:pt x="802" y="226"/>
                  </a:lnTo>
                  <a:lnTo>
                    <a:pt x="784" y="301"/>
                  </a:lnTo>
                  <a:lnTo>
                    <a:pt x="772" y="380"/>
                  </a:lnTo>
                  <a:lnTo>
                    <a:pt x="766" y="457"/>
                  </a:lnTo>
                  <a:lnTo>
                    <a:pt x="766" y="535"/>
                  </a:lnTo>
                  <a:lnTo>
                    <a:pt x="772" y="613"/>
                  </a:lnTo>
                  <a:lnTo>
                    <a:pt x="784" y="690"/>
                  </a:lnTo>
                  <a:lnTo>
                    <a:pt x="802" y="766"/>
                  </a:lnTo>
                  <a:lnTo>
                    <a:pt x="67" y="992"/>
                  </a:lnTo>
                  <a:lnTo>
                    <a:pt x="40" y="884"/>
                  </a:lnTo>
                  <a:lnTo>
                    <a:pt x="20" y="774"/>
                  </a:lnTo>
                  <a:lnTo>
                    <a:pt x="8" y="663"/>
                  </a:lnTo>
                  <a:lnTo>
                    <a:pt x="0" y="552"/>
                  </a:lnTo>
                  <a:lnTo>
                    <a:pt x="0" y="440"/>
                  </a:lnTo>
                  <a:lnTo>
                    <a:pt x="8" y="329"/>
                  </a:lnTo>
                  <a:lnTo>
                    <a:pt x="20" y="217"/>
                  </a:lnTo>
                  <a:lnTo>
                    <a:pt x="40" y="108"/>
                  </a:lnTo>
                  <a:lnTo>
                    <a:pt x="67"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2" name="Freeform 10"/>
            <p:cNvSpPr>
              <a:spLocks/>
            </p:cNvSpPr>
            <p:nvPr/>
          </p:nvSpPr>
          <p:spPr bwMode="auto">
            <a:xfrm>
              <a:off x="4246563" y="2816225"/>
              <a:ext cx="741363" cy="1644650"/>
            </a:xfrm>
            <a:custGeom>
              <a:avLst/>
              <a:gdLst>
                <a:gd name="T0" fmla="*/ 11 w 467"/>
                <a:gd name="T1" fmla="*/ 0 h 1036"/>
                <a:gd name="T2" fmla="*/ 343 w 467"/>
                <a:gd name="T3" fmla="*/ 102 h 1036"/>
                <a:gd name="T4" fmla="*/ 318 w 467"/>
                <a:gd name="T5" fmla="*/ 155 h 1036"/>
                <a:gd name="T6" fmla="*/ 297 w 467"/>
                <a:gd name="T7" fmla="*/ 213 h 1036"/>
                <a:gd name="T8" fmla="*/ 279 w 467"/>
                <a:gd name="T9" fmla="*/ 272 h 1036"/>
                <a:gd name="T10" fmla="*/ 267 w 467"/>
                <a:gd name="T11" fmla="*/ 334 h 1036"/>
                <a:gd name="T12" fmla="*/ 260 w 467"/>
                <a:gd name="T13" fmla="*/ 397 h 1036"/>
                <a:gd name="T14" fmla="*/ 256 w 467"/>
                <a:gd name="T15" fmla="*/ 463 h 1036"/>
                <a:gd name="T16" fmla="*/ 257 w 467"/>
                <a:gd name="T17" fmla="*/ 529 h 1036"/>
                <a:gd name="T18" fmla="*/ 263 w 467"/>
                <a:gd name="T19" fmla="*/ 595 h 1036"/>
                <a:gd name="T20" fmla="*/ 276 w 467"/>
                <a:gd name="T21" fmla="*/ 661 h 1036"/>
                <a:gd name="T22" fmla="*/ 292 w 467"/>
                <a:gd name="T23" fmla="*/ 726 h 1036"/>
                <a:gd name="T24" fmla="*/ 315 w 467"/>
                <a:gd name="T25" fmla="*/ 792 h 1036"/>
                <a:gd name="T26" fmla="*/ 344 w 467"/>
                <a:gd name="T27" fmla="*/ 856 h 1036"/>
                <a:gd name="T28" fmla="*/ 379 w 467"/>
                <a:gd name="T29" fmla="*/ 918 h 1036"/>
                <a:gd name="T30" fmla="*/ 420 w 467"/>
                <a:gd name="T31" fmla="*/ 979 h 1036"/>
                <a:gd name="T32" fmla="*/ 467 w 467"/>
                <a:gd name="T33" fmla="*/ 1036 h 1036"/>
                <a:gd name="T34" fmla="*/ 407 w 467"/>
                <a:gd name="T35" fmla="*/ 998 h 1036"/>
                <a:gd name="T36" fmla="*/ 350 w 467"/>
                <a:gd name="T37" fmla="*/ 956 h 1036"/>
                <a:gd name="T38" fmla="*/ 298 w 467"/>
                <a:gd name="T39" fmla="*/ 909 h 1036"/>
                <a:gd name="T40" fmla="*/ 250 w 467"/>
                <a:gd name="T41" fmla="*/ 858 h 1036"/>
                <a:gd name="T42" fmla="*/ 205 w 467"/>
                <a:gd name="T43" fmla="*/ 802 h 1036"/>
                <a:gd name="T44" fmla="*/ 164 w 467"/>
                <a:gd name="T45" fmla="*/ 741 h 1036"/>
                <a:gd name="T46" fmla="*/ 127 w 467"/>
                <a:gd name="T47" fmla="*/ 678 h 1036"/>
                <a:gd name="T48" fmla="*/ 94 w 467"/>
                <a:gd name="T49" fmla="*/ 612 h 1036"/>
                <a:gd name="T50" fmla="*/ 66 w 467"/>
                <a:gd name="T51" fmla="*/ 543 h 1036"/>
                <a:gd name="T52" fmla="*/ 44 w 467"/>
                <a:gd name="T53" fmla="*/ 471 h 1036"/>
                <a:gd name="T54" fmla="*/ 25 w 467"/>
                <a:gd name="T55" fmla="*/ 396 h 1036"/>
                <a:gd name="T56" fmla="*/ 11 w 467"/>
                <a:gd name="T57" fmla="*/ 319 h 1036"/>
                <a:gd name="T58" fmla="*/ 4 w 467"/>
                <a:gd name="T59" fmla="*/ 241 h 1036"/>
                <a:gd name="T60" fmla="*/ 0 w 467"/>
                <a:gd name="T61" fmla="*/ 162 h 1036"/>
                <a:gd name="T62" fmla="*/ 4 w 467"/>
                <a:gd name="T63" fmla="*/ 81 h 1036"/>
                <a:gd name="T64" fmla="*/ 11 w 467"/>
                <a:gd name="T65"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7" h="1036">
                  <a:moveTo>
                    <a:pt x="11" y="0"/>
                  </a:moveTo>
                  <a:lnTo>
                    <a:pt x="343" y="102"/>
                  </a:lnTo>
                  <a:lnTo>
                    <a:pt x="318" y="155"/>
                  </a:lnTo>
                  <a:lnTo>
                    <a:pt x="297" y="213"/>
                  </a:lnTo>
                  <a:lnTo>
                    <a:pt x="279" y="272"/>
                  </a:lnTo>
                  <a:lnTo>
                    <a:pt x="267" y="334"/>
                  </a:lnTo>
                  <a:lnTo>
                    <a:pt x="260" y="397"/>
                  </a:lnTo>
                  <a:lnTo>
                    <a:pt x="256" y="463"/>
                  </a:lnTo>
                  <a:lnTo>
                    <a:pt x="257" y="529"/>
                  </a:lnTo>
                  <a:lnTo>
                    <a:pt x="263" y="595"/>
                  </a:lnTo>
                  <a:lnTo>
                    <a:pt x="276" y="661"/>
                  </a:lnTo>
                  <a:lnTo>
                    <a:pt x="292" y="726"/>
                  </a:lnTo>
                  <a:lnTo>
                    <a:pt x="315" y="792"/>
                  </a:lnTo>
                  <a:lnTo>
                    <a:pt x="344" y="856"/>
                  </a:lnTo>
                  <a:lnTo>
                    <a:pt x="379" y="918"/>
                  </a:lnTo>
                  <a:lnTo>
                    <a:pt x="420" y="979"/>
                  </a:lnTo>
                  <a:lnTo>
                    <a:pt x="467" y="1036"/>
                  </a:lnTo>
                  <a:lnTo>
                    <a:pt x="407" y="998"/>
                  </a:lnTo>
                  <a:lnTo>
                    <a:pt x="350" y="956"/>
                  </a:lnTo>
                  <a:lnTo>
                    <a:pt x="298" y="909"/>
                  </a:lnTo>
                  <a:lnTo>
                    <a:pt x="250" y="858"/>
                  </a:lnTo>
                  <a:lnTo>
                    <a:pt x="205" y="802"/>
                  </a:lnTo>
                  <a:lnTo>
                    <a:pt x="164" y="741"/>
                  </a:lnTo>
                  <a:lnTo>
                    <a:pt x="127" y="678"/>
                  </a:lnTo>
                  <a:lnTo>
                    <a:pt x="94" y="612"/>
                  </a:lnTo>
                  <a:lnTo>
                    <a:pt x="66" y="543"/>
                  </a:lnTo>
                  <a:lnTo>
                    <a:pt x="44" y="471"/>
                  </a:lnTo>
                  <a:lnTo>
                    <a:pt x="25" y="396"/>
                  </a:lnTo>
                  <a:lnTo>
                    <a:pt x="11" y="319"/>
                  </a:lnTo>
                  <a:lnTo>
                    <a:pt x="4" y="241"/>
                  </a:lnTo>
                  <a:lnTo>
                    <a:pt x="0" y="162"/>
                  </a:lnTo>
                  <a:lnTo>
                    <a:pt x="4" y="81"/>
                  </a:lnTo>
                  <a:lnTo>
                    <a:pt x="11" y="0"/>
                  </a:lnTo>
                  <a:close/>
                </a:path>
              </a:pathLst>
            </a:custGeom>
            <a:solidFill>
              <a:schemeClr val="accent3"/>
            </a:solidFill>
            <a:ln w="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3" name="Freeform 11"/>
            <p:cNvSpPr>
              <a:spLocks/>
            </p:cNvSpPr>
            <p:nvPr/>
          </p:nvSpPr>
          <p:spPr bwMode="auto">
            <a:xfrm>
              <a:off x="2955925" y="3873500"/>
              <a:ext cx="1760538" cy="1884362"/>
            </a:xfrm>
            <a:custGeom>
              <a:avLst/>
              <a:gdLst>
                <a:gd name="T0" fmla="*/ 735 w 1109"/>
                <a:gd name="T1" fmla="*/ 0 h 1187"/>
                <a:gd name="T2" fmla="*/ 757 w 1109"/>
                <a:gd name="T3" fmla="*/ 74 h 1187"/>
                <a:gd name="T4" fmla="*/ 786 w 1109"/>
                <a:gd name="T5" fmla="*/ 146 h 1187"/>
                <a:gd name="T6" fmla="*/ 818 w 1109"/>
                <a:gd name="T7" fmla="*/ 217 h 1187"/>
                <a:gd name="T8" fmla="*/ 855 w 1109"/>
                <a:gd name="T9" fmla="*/ 285 h 1187"/>
                <a:gd name="T10" fmla="*/ 896 w 1109"/>
                <a:gd name="T11" fmla="*/ 350 h 1187"/>
                <a:gd name="T12" fmla="*/ 942 w 1109"/>
                <a:gd name="T13" fmla="*/ 413 h 1187"/>
                <a:gd name="T14" fmla="*/ 993 w 1109"/>
                <a:gd name="T15" fmla="*/ 473 h 1187"/>
                <a:gd name="T16" fmla="*/ 1049 w 1109"/>
                <a:gd name="T17" fmla="*/ 527 h 1187"/>
                <a:gd name="T18" fmla="*/ 1109 w 1109"/>
                <a:gd name="T19" fmla="*/ 579 h 1187"/>
                <a:gd name="T20" fmla="*/ 619 w 1109"/>
                <a:gd name="T21" fmla="*/ 1187 h 1187"/>
                <a:gd name="T22" fmla="*/ 538 w 1109"/>
                <a:gd name="T23" fmla="*/ 1116 h 1187"/>
                <a:gd name="T24" fmla="*/ 461 w 1109"/>
                <a:gd name="T25" fmla="*/ 1043 h 1187"/>
                <a:gd name="T26" fmla="*/ 389 w 1109"/>
                <a:gd name="T27" fmla="*/ 964 h 1187"/>
                <a:gd name="T28" fmla="*/ 323 w 1109"/>
                <a:gd name="T29" fmla="*/ 882 h 1187"/>
                <a:gd name="T30" fmla="*/ 261 w 1109"/>
                <a:gd name="T31" fmla="*/ 797 h 1187"/>
                <a:gd name="T32" fmla="*/ 205 w 1109"/>
                <a:gd name="T33" fmla="*/ 707 h 1187"/>
                <a:gd name="T34" fmla="*/ 154 w 1109"/>
                <a:gd name="T35" fmla="*/ 617 h 1187"/>
                <a:gd name="T36" fmla="*/ 107 w 1109"/>
                <a:gd name="T37" fmla="*/ 522 h 1187"/>
                <a:gd name="T38" fmla="*/ 66 w 1109"/>
                <a:gd name="T39" fmla="*/ 425 h 1187"/>
                <a:gd name="T40" fmla="*/ 31 w 1109"/>
                <a:gd name="T41" fmla="*/ 326 h 1187"/>
                <a:gd name="T42" fmla="*/ 0 w 1109"/>
                <a:gd name="T43" fmla="*/ 226 h 1187"/>
                <a:gd name="T44" fmla="*/ 735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735" y="0"/>
                  </a:moveTo>
                  <a:lnTo>
                    <a:pt x="757" y="74"/>
                  </a:lnTo>
                  <a:lnTo>
                    <a:pt x="786" y="146"/>
                  </a:lnTo>
                  <a:lnTo>
                    <a:pt x="818" y="217"/>
                  </a:lnTo>
                  <a:lnTo>
                    <a:pt x="855" y="285"/>
                  </a:lnTo>
                  <a:lnTo>
                    <a:pt x="896" y="350"/>
                  </a:lnTo>
                  <a:lnTo>
                    <a:pt x="942" y="413"/>
                  </a:lnTo>
                  <a:lnTo>
                    <a:pt x="993" y="473"/>
                  </a:lnTo>
                  <a:lnTo>
                    <a:pt x="1049" y="527"/>
                  </a:lnTo>
                  <a:lnTo>
                    <a:pt x="1109" y="579"/>
                  </a:lnTo>
                  <a:lnTo>
                    <a:pt x="619" y="1187"/>
                  </a:lnTo>
                  <a:lnTo>
                    <a:pt x="538" y="1116"/>
                  </a:lnTo>
                  <a:lnTo>
                    <a:pt x="461" y="1043"/>
                  </a:lnTo>
                  <a:lnTo>
                    <a:pt x="389" y="964"/>
                  </a:lnTo>
                  <a:lnTo>
                    <a:pt x="323" y="882"/>
                  </a:lnTo>
                  <a:lnTo>
                    <a:pt x="261" y="797"/>
                  </a:lnTo>
                  <a:lnTo>
                    <a:pt x="205" y="707"/>
                  </a:lnTo>
                  <a:lnTo>
                    <a:pt x="154" y="617"/>
                  </a:lnTo>
                  <a:lnTo>
                    <a:pt x="107" y="522"/>
                  </a:lnTo>
                  <a:lnTo>
                    <a:pt x="66" y="425"/>
                  </a:lnTo>
                  <a:lnTo>
                    <a:pt x="31" y="326"/>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4" name="Freeform 12"/>
            <p:cNvSpPr>
              <a:spLocks/>
            </p:cNvSpPr>
            <p:nvPr/>
          </p:nvSpPr>
          <p:spPr bwMode="auto">
            <a:xfrm>
              <a:off x="3870325" y="3787775"/>
              <a:ext cx="2036763" cy="1392237"/>
            </a:xfrm>
            <a:custGeom>
              <a:avLst/>
              <a:gdLst>
                <a:gd name="T0" fmla="*/ 331 w 1283"/>
                <a:gd name="T1" fmla="*/ 0 h 877"/>
                <a:gd name="T2" fmla="*/ 340 w 1283"/>
                <a:gd name="T3" fmla="*/ 57 h 877"/>
                <a:gd name="T4" fmla="*/ 351 w 1283"/>
                <a:gd name="T5" fmla="*/ 113 h 877"/>
                <a:gd name="T6" fmla="*/ 368 w 1283"/>
                <a:gd name="T7" fmla="*/ 169 h 877"/>
                <a:gd name="T8" fmla="*/ 386 w 1283"/>
                <a:gd name="T9" fmla="*/ 225 h 877"/>
                <a:gd name="T10" fmla="*/ 407 w 1283"/>
                <a:gd name="T11" fmla="*/ 281 h 877"/>
                <a:gd name="T12" fmla="*/ 433 w 1283"/>
                <a:gd name="T13" fmla="*/ 334 h 877"/>
                <a:gd name="T14" fmla="*/ 462 w 1283"/>
                <a:gd name="T15" fmla="*/ 388 h 877"/>
                <a:gd name="T16" fmla="*/ 495 w 1283"/>
                <a:gd name="T17" fmla="*/ 440 h 877"/>
                <a:gd name="T18" fmla="*/ 531 w 1283"/>
                <a:gd name="T19" fmla="*/ 489 h 877"/>
                <a:gd name="T20" fmla="*/ 571 w 1283"/>
                <a:gd name="T21" fmla="*/ 537 h 877"/>
                <a:gd name="T22" fmla="*/ 616 w 1283"/>
                <a:gd name="T23" fmla="*/ 583 h 877"/>
                <a:gd name="T24" fmla="*/ 663 w 1283"/>
                <a:gd name="T25" fmla="*/ 626 h 877"/>
                <a:gd name="T26" fmla="*/ 715 w 1283"/>
                <a:gd name="T27" fmla="*/ 667 h 877"/>
                <a:gd name="T28" fmla="*/ 771 w 1283"/>
                <a:gd name="T29" fmla="*/ 705 h 877"/>
                <a:gd name="T30" fmla="*/ 832 w 1283"/>
                <a:gd name="T31" fmla="*/ 740 h 877"/>
                <a:gd name="T32" fmla="*/ 895 w 1283"/>
                <a:gd name="T33" fmla="*/ 771 h 877"/>
                <a:gd name="T34" fmla="*/ 965 w 1283"/>
                <a:gd name="T35" fmla="*/ 800 h 877"/>
                <a:gd name="T36" fmla="*/ 1037 w 1283"/>
                <a:gd name="T37" fmla="*/ 823 h 877"/>
                <a:gd name="T38" fmla="*/ 1115 w 1283"/>
                <a:gd name="T39" fmla="*/ 843 h 877"/>
                <a:gd name="T40" fmla="*/ 1196 w 1283"/>
                <a:gd name="T41" fmla="*/ 859 h 877"/>
                <a:gd name="T42" fmla="*/ 1283 w 1283"/>
                <a:gd name="T43" fmla="*/ 871 h 877"/>
                <a:gd name="T44" fmla="*/ 1186 w 1283"/>
                <a:gd name="T45" fmla="*/ 877 h 877"/>
                <a:gd name="T46" fmla="*/ 1091 w 1283"/>
                <a:gd name="T47" fmla="*/ 877 h 877"/>
                <a:gd name="T48" fmla="*/ 1001 w 1283"/>
                <a:gd name="T49" fmla="*/ 871 h 877"/>
                <a:gd name="T50" fmla="*/ 913 w 1283"/>
                <a:gd name="T51" fmla="*/ 859 h 877"/>
                <a:gd name="T52" fmla="*/ 827 w 1283"/>
                <a:gd name="T53" fmla="*/ 841 h 877"/>
                <a:gd name="T54" fmla="*/ 745 w 1283"/>
                <a:gd name="T55" fmla="*/ 818 h 877"/>
                <a:gd name="T56" fmla="*/ 665 w 1283"/>
                <a:gd name="T57" fmla="*/ 790 h 877"/>
                <a:gd name="T58" fmla="*/ 590 w 1283"/>
                <a:gd name="T59" fmla="*/ 756 h 877"/>
                <a:gd name="T60" fmla="*/ 518 w 1283"/>
                <a:gd name="T61" fmla="*/ 718 h 877"/>
                <a:gd name="T62" fmla="*/ 449 w 1283"/>
                <a:gd name="T63" fmla="*/ 674 h 877"/>
                <a:gd name="T64" fmla="*/ 384 w 1283"/>
                <a:gd name="T65" fmla="*/ 626 h 877"/>
                <a:gd name="T66" fmla="*/ 322 w 1283"/>
                <a:gd name="T67" fmla="*/ 574 h 877"/>
                <a:gd name="T68" fmla="*/ 264 w 1283"/>
                <a:gd name="T69" fmla="*/ 518 h 877"/>
                <a:gd name="T70" fmla="*/ 210 w 1283"/>
                <a:gd name="T71" fmla="*/ 457 h 877"/>
                <a:gd name="T72" fmla="*/ 160 w 1283"/>
                <a:gd name="T73" fmla="*/ 393 h 877"/>
                <a:gd name="T74" fmla="*/ 113 w 1283"/>
                <a:gd name="T75" fmla="*/ 326 h 877"/>
                <a:gd name="T76" fmla="*/ 72 w 1283"/>
                <a:gd name="T77" fmla="*/ 254 h 877"/>
                <a:gd name="T78" fmla="*/ 34 w 1283"/>
                <a:gd name="T79" fmla="*/ 179 h 877"/>
                <a:gd name="T80" fmla="*/ 0 w 1283"/>
                <a:gd name="T81" fmla="*/ 102 h 877"/>
                <a:gd name="T82" fmla="*/ 331 w 1283"/>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3" h="877">
                  <a:moveTo>
                    <a:pt x="331" y="0"/>
                  </a:moveTo>
                  <a:lnTo>
                    <a:pt x="340" y="57"/>
                  </a:lnTo>
                  <a:lnTo>
                    <a:pt x="351" y="113"/>
                  </a:lnTo>
                  <a:lnTo>
                    <a:pt x="368" y="169"/>
                  </a:lnTo>
                  <a:lnTo>
                    <a:pt x="386" y="225"/>
                  </a:lnTo>
                  <a:lnTo>
                    <a:pt x="407" y="281"/>
                  </a:lnTo>
                  <a:lnTo>
                    <a:pt x="433" y="334"/>
                  </a:lnTo>
                  <a:lnTo>
                    <a:pt x="462" y="388"/>
                  </a:lnTo>
                  <a:lnTo>
                    <a:pt x="495" y="440"/>
                  </a:lnTo>
                  <a:lnTo>
                    <a:pt x="531" y="489"/>
                  </a:lnTo>
                  <a:lnTo>
                    <a:pt x="571" y="537"/>
                  </a:lnTo>
                  <a:lnTo>
                    <a:pt x="616" y="583"/>
                  </a:lnTo>
                  <a:lnTo>
                    <a:pt x="663" y="626"/>
                  </a:lnTo>
                  <a:lnTo>
                    <a:pt x="715" y="667"/>
                  </a:lnTo>
                  <a:lnTo>
                    <a:pt x="771" y="705"/>
                  </a:lnTo>
                  <a:lnTo>
                    <a:pt x="832" y="740"/>
                  </a:lnTo>
                  <a:lnTo>
                    <a:pt x="895" y="771"/>
                  </a:lnTo>
                  <a:lnTo>
                    <a:pt x="965" y="800"/>
                  </a:lnTo>
                  <a:lnTo>
                    <a:pt x="1037" y="823"/>
                  </a:lnTo>
                  <a:lnTo>
                    <a:pt x="1115" y="843"/>
                  </a:lnTo>
                  <a:lnTo>
                    <a:pt x="1196" y="859"/>
                  </a:lnTo>
                  <a:lnTo>
                    <a:pt x="1283" y="871"/>
                  </a:lnTo>
                  <a:lnTo>
                    <a:pt x="1186" y="877"/>
                  </a:lnTo>
                  <a:lnTo>
                    <a:pt x="1091" y="877"/>
                  </a:lnTo>
                  <a:lnTo>
                    <a:pt x="1001" y="871"/>
                  </a:lnTo>
                  <a:lnTo>
                    <a:pt x="913" y="859"/>
                  </a:lnTo>
                  <a:lnTo>
                    <a:pt x="827" y="841"/>
                  </a:lnTo>
                  <a:lnTo>
                    <a:pt x="745" y="818"/>
                  </a:lnTo>
                  <a:lnTo>
                    <a:pt x="665" y="790"/>
                  </a:lnTo>
                  <a:lnTo>
                    <a:pt x="590" y="756"/>
                  </a:lnTo>
                  <a:lnTo>
                    <a:pt x="518" y="718"/>
                  </a:lnTo>
                  <a:lnTo>
                    <a:pt x="449" y="674"/>
                  </a:lnTo>
                  <a:lnTo>
                    <a:pt x="384" y="626"/>
                  </a:lnTo>
                  <a:lnTo>
                    <a:pt x="322" y="574"/>
                  </a:lnTo>
                  <a:lnTo>
                    <a:pt x="264" y="518"/>
                  </a:lnTo>
                  <a:lnTo>
                    <a:pt x="210" y="457"/>
                  </a:lnTo>
                  <a:lnTo>
                    <a:pt x="160" y="393"/>
                  </a:lnTo>
                  <a:lnTo>
                    <a:pt x="113" y="326"/>
                  </a:lnTo>
                  <a:lnTo>
                    <a:pt x="72" y="254"/>
                  </a:lnTo>
                  <a:lnTo>
                    <a:pt x="34" y="179"/>
                  </a:lnTo>
                  <a:lnTo>
                    <a:pt x="0" y="102"/>
                  </a:lnTo>
                  <a:lnTo>
                    <a:pt x="331"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5" name="Freeform 13"/>
            <p:cNvSpPr>
              <a:spLocks/>
            </p:cNvSpPr>
            <p:nvPr/>
          </p:nvSpPr>
          <p:spPr bwMode="auto">
            <a:xfrm>
              <a:off x="4727575" y="1479550"/>
              <a:ext cx="1179513" cy="1346200"/>
            </a:xfrm>
            <a:custGeom>
              <a:avLst/>
              <a:gdLst>
                <a:gd name="T0" fmla="*/ 743 w 743"/>
                <a:gd name="T1" fmla="*/ 0 h 848"/>
                <a:gd name="T2" fmla="*/ 743 w 743"/>
                <a:gd name="T3" fmla="*/ 766 h 848"/>
                <a:gd name="T4" fmla="*/ 692 w 743"/>
                <a:gd name="T5" fmla="*/ 769 h 848"/>
                <a:gd name="T6" fmla="*/ 644 w 743"/>
                <a:gd name="T7" fmla="*/ 776 h 848"/>
                <a:gd name="T8" fmla="*/ 601 w 743"/>
                <a:gd name="T9" fmla="*/ 789 h 848"/>
                <a:gd name="T10" fmla="*/ 560 w 743"/>
                <a:gd name="T11" fmla="*/ 805 h 848"/>
                <a:gd name="T12" fmla="*/ 524 w 743"/>
                <a:gd name="T13" fmla="*/ 825 h 848"/>
                <a:gd name="T14" fmla="*/ 490 w 743"/>
                <a:gd name="T15" fmla="*/ 848 h 848"/>
                <a:gd name="T16" fmla="*/ 0 w 743"/>
                <a:gd name="T17" fmla="*/ 243 h 848"/>
                <a:gd name="T18" fmla="*/ 58 w 743"/>
                <a:gd name="T19" fmla="*/ 199 h 848"/>
                <a:gd name="T20" fmla="*/ 119 w 743"/>
                <a:gd name="T21" fmla="*/ 159 h 848"/>
                <a:gd name="T22" fmla="*/ 184 w 743"/>
                <a:gd name="T23" fmla="*/ 125 h 848"/>
                <a:gd name="T24" fmla="*/ 252 w 743"/>
                <a:gd name="T25" fmla="*/ 94 h 848"/>
                <a:gd name="T26" fmla="*/ 325 w 743"/>
                <a:gd name="T27" fmla="*/ 66 h 848"/>
                <a:gd name="T28" fmla="*/ 401 w 743"/>
                <a:gd name="T29" fmla="*/ 43 h 848"/>
                <a:gd name="T30" fmla="*/ 481 w 743"/>
                <a:gd name="T31" fmla="*/ 25 h 848"/>
                <a:gd name="T32" fmla="*/ 565 w 743"/>
                <a:gd name="T33" fmla="*/ 12 h 848"/>
                <a:gd name="T34" fmla="*/ 652 w 743"/>
                <a:gd name="T35" fmla="*/ 4 h 848"/>
                <a:gd name="T36" fmla="*/ 743 w 743"/>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3" h="848">
                  <a:moveTo>
                    <a:pt x="743" y="0"/>
                  </a:moveTo>
                  <a:lnTo>
                    <a:pt x="743" y="766"/>
                  </a:lnTo>
                  <a:lnTo>
                    <a:pt x="692" y="769"/>
                  </a:lnTo>
                  <a:lnTo>
                    <a:pt x="644" y="776"/>
                  </a:lnTo>
                  <a:lnTo>
                    <a:pt x="601" y="789"/>
                  </a:lnTo>
                  <a:lnTo>
                    <a:pt x="560" y="805"/>
                  </a:lnTo>
                  <a:lnTo>
                    <a:pt x="524" y="825"/>
                  </a:lnTo>
                  <a:lnTo>
                    <a:pt x="490" y="848"/>
                  </a:lnTo>
                  <a:lnTo>
                    <a:pt x="0" y="243"/>
                  </a:lnTo>
                  <a:lnTo>
                    <a:pt x="58" y="199"/>
                  </a:lnTo>
                  <a:lnTo>
                    <a:pt x="119" y="159"/>
                  </a:lnTo>
                  <a:lnTo>
                    <a:pt x="184" y="125"/>
                  </a:lnTo>
                  <a:lnTo>
                    <a:pt x="252" y="94"/>
                  </a:lnTo>
                  <a:lnTo>
                    <a:pt x="325" y="66"/>
                  </a:lnTo>
                  <a:lnTo>
                    <a:pt x="401" y="43"/>
                  </a:lnTo>
                  <a:lnTo>
                    <a:pt x="481" y="25"/>
                  </a:lnTo>
                  <a:lnTo>
                    <a:pt x="565" y="12"/>
                  </a:lnTo>
                  <a:lnTo>
                    <a:pt x="652" y="4"/>
                  </a:lnTo>
                  <a:lnTo>
                    <a:pt x="743"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6" name="Freeform 15"/>
            <p:cNvSpPr>
              <a:spLocks/>
            </p:cNvSpPr>
            <p:nvPr/>
          </p:nvSpPr>
          <p:spPr bwMode="auto">
            <a:xfrm>
              <a:off x="6570663" y="1539875"/>
              <a:ext cx="1497013" cy="1476375"/>
            </a:xfrm>
            <a:custGeom>
              <a:avLst/>
              <a:gdLst>
                <a:gd name="T0" fmla="*/ 489 w 943"/>
                <a:gd name="T1" fmla="*/ 0 h 930"/>
                <a:gd name="T2" fmla="*/ 555 w 943"/>
                <a:gd name="T3" fmla="*/ 56 h 930"/>
                <a:gd name="T4" fmla="*/ 617 w 943"/>
                <a:gd name="T5" fmla="*/ 116 h 930"/>
                <a:gd name="T6" fmla="*/ 673 w 943"/>
                <a:gd name="T7" fmla="*/ 180 h 930"/>
                <a:gd name="T8" fmla="*/ 725 w 943"/>
                <a:gd name="T9" fmla="*/ 247 h 930"/>
                <a:gd name="T10" fmla="*/ 773 w 943"/>
                <a:gd name="T11" fmla="*/ 318 h 930"/>
                <a:gd name="T12" fmla="*/ 816 w 943"/>
                <a:gd name="T13" fmla="*/ 390 h 930"/>
                <a:gd name="T14" fmla="*/ 854 w 943"/>
                <a:gd name="T15" fmla="*/ 465 h 930"/>
                <a:gd name="T16" fmla="*/ 889 w 943"/>
                <a:gd name="T17" fmla="*/ 542 h 930"/>
                <a:gd name="T18" fmla="*/ 919 w 943"/>
                <a:gd name="T19" fmla="*/ 622 h 930"/>
                <a:gd name="T20" fmla="*/ 943 w 943"/>
                <a:gd name="T21" fmla="*/ 702 h 930"/>
                <a:gd name="T22" fmla="*/ 208 w 943"/>
                <a:gd name="T23" fmla="*/ 930 h 930"/>
                <a:gd name="T24" fmla="*/ 191 w 943"/>
                <a:gd name="T25" fmla="*/ 876 h 930"/>
                <a:gd name="T26" fmla="*/ 170 w 943"/>
                <a:gd name="T27" fmla="*/ 825 h 930"/>
                <a:gd name="T28" fmla="*/ 144 w 943"/>
                <a:gd name="T29" fmla="*/ 776 h 930"/>
                <a:gd name="T30" fmla="*/ 114 w 943"/>
                <a:gd name="T31" fmla="*/ 728 h 930"/>
                <a:gd name="T32" fmla="*/ 81 w 943"/>
                <a:gd name="T33" fmla="*/ 685 h 930"/>
                <a:gd name="T34" fmla="*/ 42 w 943"/>
                <a:gd name="T35" fmla="*/ 644 h 930"/>
                <a:gd name="T36" fmla="*/ 0 w 943"/>
                <a:gd name="T37" fmla="*/ 606 h 930"/>
                <a:gd name="T38" fmla="*/ 489 w 943"/>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3" h="930">
                  <a:moveTo>
                    <a:pt x="489" y="0"/>
                  </a:moveTo>
                  <a:lnTo>
                    <a:pt x="555" y="56"/>
                  </a:lnTo>
                  <a:lnTo>
                    <a:pt x="617" y="116"/>
                  </a:lnTo>
                  <a:lnTo>
                    <a:pt x="673" y="180"/>
                  </a:lnTo>
                  <a:lnTo>
                    <a:pt x="725" y="247"/>
                  </a:lnTo>
                  <a:lnTo>
                    <a:pt x="773" y="318"/>
                  </a:lnTo>
                  <a:lnTo>
                    <a:pt x="816" y="390"/>
                  </a:lnTo>
                  <a:lnTo>
                    <a:pt x="854" y="465"/>
                  </a:lnTo>
                  <a:lnTo>
                    <a:pt x="889" y="542"/>
                  </a:lnTo>
                  <a:lnTo>
                    <a:pt x="919" y="622"/>
                  </a:lnTo>
                  <a:lnTo>
                    <a:pt x="943" y="702"/>
                  </a:lnTo>
                  <a:lnTo>
                    <a:pt x="208" y="930"/>
                  </a:lnTo>
                  <a:lnTo>
                    <a:pt x="191" y="876"/>
                  </a:lnTo>
                  <a:lnTo>
                    <a:pt x="170" y="825"/>
                  </a:lnTo>
                  <a:lnTo>
                    <a:pt x="144" y="776"/>
                  </a:lnTo>
                  <a:lnTo>
                    <a:pt x="114" y="728"/>
                  </a:lnTo>
                  <a:lnTo>
                    <a:pt x="81" y="685"/>
                  </a:lnTo>
                  <a:lnTo>
                    <a:pt x="42" y="644"/>
                  </a:lnTo>
                  <a:lnTo>
                    <a:pt x="0" y="606"/>
                  </a:lnTo>
                  <a:lnTo>
                    <a:pt x="489"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7" name="Freeform 17"/>
            <p:cNvSpPr>
              <a:spLocks/>
            </p:cNvSpPr>
            <p:nvPr/>
          </p:nvSpPr>
          <p:spPr bwMode="auto">
            <a:xfrm>
              <a:off x="7248523" y="2535238"/>
              <a:ext cx="1320802" cy="1574800"/>
            </a:xfrm>
            <a:custGeom>
              <a:avLst/>
              <a:gdLst>
                <a:gd name="T0" fmla="*/ 735 w 802"/>
                <a:gd name="T1" fmla="*/ 0 h 992"/>
                <a:gd name="T2" fmla="*/ 762 w 802"/>
                <a:gd name="T3" fmla="*/ 108 h 992"/>
                <a:gd name="T4" fmla="*/ 782 w 802"/>
                <a:gd name="T5" fmla="*/ 217 h 992"/>
                <a:gd name="T6" fmla="*/ 794 w 802"/>
                <a:gd name="T7" fmla="*/ 329 h 992"/>
                <a:gd name="T8" fmla="*/ 802 w 802"/>
                <a:gd name="T9" fmla="*/ 440 h 992"/>
                <a:gd name="T10" fmla="*/ 802 w 802"/>
                <a:gd name="T11" fmla="*/ 552 h 992"/>
                <a:gd name="T12" fmla="*/ 794 w 802"/>
                <a:gd name="T13" fmla="*/ 663 h 992"/>
                <a:gd name="T14" fmla="*/ 782 w 802"/>
                <a:gd name="T15" fmla="*/ 774 h 992"/>
                <a:gd name="T16" fmla="*/ 762 w 802"/>
                <a:gd name="T17" fmla="*/ 884 h 992"/>
                <a:gd name="T18" fmla="*/ 735 w 802"/>
                <a:gd name="T19" fmla="*/ 992 h 992"/>
                <a:gd name="T20" fmla="*/ 0 w 802"/>
                <a:gd name="T21" fmla="*/ 766 h 992"/>
                <a:gd name="T22" fmla="*/ 18 w 802"/>
                <a:gd name="T23" fmla="*/ 690 h 992"/>
                <a:gd name="T24" fmla="*/ 30 w 802"/>
                <a:gd name="T25" fmla="*/ 613 h 992"/>
                <a:gd name="T26" fmla="*/ 36 w 802"/>
                <a:gd name="T27" fmla="*/ 535 h 992"/>
                <a:gd name="T28" fmla="*/ 36 w 802"/>
                <a:gd name="T29" fmla="*/ 457 h 992"/>
                <a:gd name="T30" fmla="*/ 30 w 802"/>
                <a:gd name="T31" fmla="*/ 380 h 992"/>
                <a:gd name="T32" fmla="*/ 18 w 802"/>
                <a:gd name="T33" fmla="*/ 301 h 992"/>
                <a:gd name="T34" fmla="*/ 0 w 802"/>
                <a:gd name="T35" fmla="*/ 226 h 992"/>
                <a:gd name="T36" fmla="*/ 735 w 802"/>
                <a:gd name="T37"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2" h="992">
                  <a:moveTo>
                    <a:pt x="735" y="0"/>
                  </a:moveTo>
                  <a:lnTo>
                    <a:pt x="762" y="108"/>
                  </a:lnTo>
                  <a:lnTo>
                    <a:pt x="782" y="217"/>
                  </a:lnTo>
                  <a:lnTo>
                    <a:pt x="794" y="329"/>
                  </a:lnTo>
                  <a:lnTo>
                    <a:pt x="802" y="440"/>
                  </a:lnTo>
                  <a:lnTo>
                    <a:pt x="802" y="552"/>
                  </a:lnTo>
                  <a:lnTo>
                    <a:pt x="794" y="663"/>
                  </a:lnTo>
                  <a:lnTo>
                    <a:pt x="782" y="774"/>
                  </a:lnTo>
                  <a:lnTo>
                    <a:pt x="762" y="884"/>
                  </a:lnTo>
                  <a:lnTo>
                    <a:pt x="735" y="992"/>
                  </a:lnTo>
                  <a:lnTo>
                    <a:pt x="0" y="766"/>
                  </a:lnTo>
                  <a:lnTo>
                    <a:pt x="18" y="690"/>
                  </a:lnTo>
                  <a:lnTo>
                    <a:pt x="30" y="613"/>
                  </a:lnTo>
                  <a:lnTo>
                    <a:pt x="36" y="535"/>
                  </a:lnTo>
                  <a:lnTo>
                    <a:pt x="36" y="457"/>
                  </a:lnTo>
                  <a:lnTo>
                    <a:pt x="30" y="380"/>
                  </a:lnTo>
                  <a:lnTo>
                    <a:pt x="18" y="301"/>
                  </a:lnTo>
                  <a:lnTo>
                    <a:pt x="0" y="226"/>
                  </a:lnTo>
                  <a:lnTo>
                    <a:pt x="735" y="0"/>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8" name="Freeform 19"/>
            <p:cNvSpPr>
              <a:spLocks/>
            </p:cNvSpPr>
            <p:nvPr/>
          </p:nvSpPr>
          <p:spPr bwMode="auto">
            <a:xfrm>
              <a:off x="7096125" y="3873500"/>
              <a:ext cx="1760538" cy="1884362"/>
            </a:xfrm>
            <a:custGeom>
              <a:avLst/>
              <a:gdLst>
                <a:gd name="T0" fmla="*/ 374 w 1109"/>
                <a:gd name="T1" fmla="*/ 0 h 1187"/>
                <a:gd name="T2" fmla="*/ 1109 w 1109"/>
                <a:gd name="T3" fmla="*/ 226 h 1187"/>
                <a:gd name="T4" fmla="*/ 1078 w 1109"/>
                <a:gd name="T5" fmla="*/ 326 h 1187"/>
                <a:gd name="T6" fmla="*/ 1043 w 1109"/>
                <a:gd name="T7" fmla="*/ 425 h 1187"/>
                <a:gd name="T8" fmla="*/ 1002 w 1109"/>
                <a:gd name="T9" fmla="*/ 522 h 1187"/>
                <a:gd name="T10" fmla="*/ 955 w 1109"/>
                <a:gd name="T11" fmla="*/ 617 h 1187"/>
                <a:gd name="T12" fmla="*/ 904 w 1109"/>
                <a:gd name="T13" fmla="*/ 707 h 1187"/>
                <a:gd name="T14" fmla="*/ 848 w 1109"/>
                <a:gd name="T15" fmla="*/ 797 h 1187"/>
                <a:gd name="T16" fmla="*/ 786 w 1109"/>
                <a:gd name="T17" fmla="*/ 882 h 1187"/>
                <a:gd name="T18" fmla="*/ 720 w 1109"/>
                <a:gd name="T19" fmla="*/ 964 h 1187"/>
                <a:gd name="T20" fmla="*/ 648 w 1109"/>
                <a:gd name="T21" fmla="*/ 1043 h 1187"/>
                <a:gd name="T22" fmla="*/ 571 w 1109"/>
                <a:gd name="T23" fmla="*/ 1116 h 1187"/>
                <a:gd name="T24" fmla="*/ 490 w 1109"/>
                <a:gd name="T25" fmla="*/ 1187 h 1187"/>
                <a:gd name="T26" fmla="*/ 0 w 1109"/>
                <a:gd name="T27" fmla="*/ 579 h 1187"/>
                <a:gd name="T28" fmla="*/ 60 w 1109"/>
                <a:gd name="T29" fmla="*/ 527 h 1187"/>
                <a:gd name="T30" fmla="*/ 116 w 1109"/>
                <a:gd name="T31" fmla="*/ 473 h 1187"/>
                <a:gd name="T32" fmla="*/ 167 w 1109"/>
                <a:gd name="T33" fmla="*/ 413 h 1187"/>
                <a:gd name="T34" fmla="*/ 213 w 1109"/>
                <a:gd name="T35" fmla="*/ 350 h 1187"/>
                <a:gd name="T36" fmla="*/ 254 w 1109"/>
                <a:gd name="T37" fmla="*/ 285 h 1187"/>
                <a:gd name="T38" fmla="*/ 291 w 1109"/>
                <a:gd name="T39" fmla="*/ 217 h 1187"/>
                <a:gd name="T40" fmla="*/ 323 w 1109"/>
                <a:gd name="T41" fmla="*/ 146 h 1187"/>
                <a:gd name="T42" fmla="*/ 352 w 1109"/>
                <a:gd name="T43" fmla="*/ 74 h 1187"/>
                <a:gd name="T44" fmla="*/ 374 w 1109"/>
                <a:gd name="T45"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9" h="1187">
                  <a:moveTo>
                    <a:pt x="374" y="0"/>
                  </a:moveTo>
                  <a:lnTo>
                    <a:pt x="1109" y="226"/>
                  </a:lnTo>
                  <a:lnTo>
                    <a:pt x="1078" y="326"/>
                  </a:lnTo>
                  <a:lnTo>
                    <a:pt x="1043" y="425"/>
                  </a:lnTo>
                  <a:lnTo>
                    <a:pt x="1002" y="522"/>
                  </a:lnTo>
                  <a:lnTo>
                    <a:pt x="955" y="617"/>
                  </a:lnTo>
                  <a:lnTo>
                    <a:pt x="904" y="707"/>
                  </a:lnTo>
                  <a:lnTo>
                    <a:pt x="848" y="797"/>
                  </a:lnTo>
                  <a:lnTo>
                    <a:pt x="786" y="882"/>
                  </a:lnTo>
                  <a:lnTo>
                    <a:pt x="720" y="964"/>
                  </a:lnTo>
                  <a:lnTo>
                    <a:pt x="648" y="1043"/>
                  </a:lnTo>
                  <a:lnTo>
                    <a:pt x="571" y="1116"/>
                  </a:lnTo>
                  <a:lnTo>
                    <a:pt x="490" y="1187"/>
                  </a:lnTo>
                  <a:lnTo>
                    <a:pt x="0" y="579"/>
                  </a:lnTo>
                  <a:lnTo>
                    <a:pt x="60" y="527"/>
                  </a:lnTo>
                  <a:lnTo>
                    <a:pt x="116" y="473"/>
                  </a:lnTo>
                  <a:lnTo>
                    <a:pt x="167" y="413"/>
                  </a:lnTo>
                  <a:lnTo>
                    <a:pt x="213" y="350"/>
                  </a:lnTo>
                  <a:lnTo>
                    <a:pt x="254" y="285"/>
                  </a:lnTo>
                  <a:lnTo>
                    <a:pt x="291" y="217"/>
                  </a:lnTo>
                  <a:lnTo>
                    <a:pt x="323" y="146"/>
                  </a:lnTo>
                  <a:lnTo>
                    <a:pt x="352" y="74"/>
                  </a:lnTo>
                  <a:lnTo>
                    <a:pt x="374"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9" name="Freeform 20"/>
            <p:cNvSpPr>
              <a:spLocks/>
            </p:cNvSpPr>
            <p:nvPr/>
          </p:nvSpPr>
          <p:spPr bwMode="auto">
            <a:xfrm>
              <a:off x="5907088" y="3787775"/>
              <a:ext cx="2035175" cy="1392237"/>
            </a:xfrm>
            <a:custGeom>
              <a:avLst/>
              <a:gdLst>
                <a:gd name="T0" fmla="*/ 951 w 1282"/>
                <a:gd name="T1" fmla="*/ 0 h 877"/>
                <a:gd name="T2" fmla="*/ 1282 w 1282"/>
                <a:gd name="T3" fmla="*/ 102 h 877"/>
                <a:gd name="T4" fmla="*/ 1248 w 1282"/>
                <a:gd name="T5" fmla="*/ 179 h 877"/>
                <a:gd name="T6" fmla="*/ 1210 w 1282"/>
                <a:gd name="T7" fmla="*/ 254 h 877"/>
                <a:gd name="T8" fmla="*/ 1169 w 1282"/>
                <a:gd name="T9" fmla="*/ 326 h 877"/>
                <a:gd name="T10" fmla="*/ 1122 w 1282"/>
                <a:gd name="T11" fmla="*/ 393 h 877"/>
                <a:gd name="T12" fmla="*/ 1072 w 1282"/>
                <a:gd name="T13" fmla="*/ 457 h 877"/>
                <a:gd name="T14" fmla="*/ 1018 w 1282"/>
                <a:gd name="T15" fmla="*/ 518 h 877"/>
                <a:gd name="T16" fmla="*/ 960 w 1282"/>
                <a:gd name="T17" fmla="*/ 574 h 877"/>
                <a:gd name="T18" fmla="*/ 898 w 1282"/>
                <a:gd name="T19" fmla="*/ 626 h 877"/>
                <a:gd name="T20" fmla="*/ 833 w 1282"/>
                <a:gd name="T21" fmla="*/ 674 h 877"/>
                <a:gd name="T22" fmla="*/ 764 w 1282"/>
                <a:gd name="T23" fmla="*/ 718 h 877"/>
                <a:gd name="T24" fmla="*/ 692 w 1282"/>
                <a:gd name="T25" fmla="*/ 756 h 877"/>
                <a:gd name="T26" fmla="*/ 617 w 1282"/>
                <a:gd name="T27" fmla="*/ 790 h 877"/>
                <a:gd name="T28" fmla="*/ 537 w 1282"/>
                <a:gd name="T29" fmla="*/ 818 h 877"/>
                <a:gd name="T30" fmla="*/ 455 w 1282"/>
                <a:gd name="T31" fmla="*/ 841 h 877"/>
                <a:gd name="T32" fmla="*/ 369 w 1282"/>
                <a:gd name="T33" fmla="*/ 859 h 877"/>
                <a:gd name="T34" fmla="*/ 281 w 1282"/>
                <a:gd name="T35" fmla="*/ 871 h 877"/>
                <a:gd name="T36" fmla="*/ 191 w 1282"/>
                <a:gd name="T37" fmla="*/ 877 h 877"/>
                <a:gd name="T38" fmla="*/ 96 w 1282"/>
                <a:gd name="T39" fmla="*/ 877 h 877"/>
                <a:gd name="T40" fmla="*/ 0 w 1282"/>
                <a:gd name="T41" fmla="*/ 871 h 877"/>
                <a:gd name="T42" fmla="*/ 86 w 1282"/>
                <a:gd name="T43" fmla="*/ 859 h 877"/>
                <a:gd name="T44" fmla="*/ 167 w 1282"/>
                <a:gd name="T45" fmla="*/ 843 h 877"/>
                <a:gd name="T46" fmla="*/ 245 w 1282"/>
                <a:gd name="T47" fmla="*/ 823 h 877"/>
                <a:gd name="T48" fmla="*/ 317 w 1282"/>
                <a:gd name="T49" fmla="*/ 800 h 877"/>
                <a:gd name="T50" fmla="*/ 387 w 1282"/>
                <a:gd name="T51" fmla="*/ 771 h 877"/>
                <a:gd name="T52" fmla="*/ 450 w 1282"/>
                <a:gd name="T53" fmla="*/ 740 h 877"/>
                <a:gd name="T54" fmla="*/ 511 w 1282"/>
                <a:gd name="T55" fmla="*/ 705 h 877"/>
                <a:gd name="T56" fmla="*/ 567 w 1282"/>
                <a:gd name="T57" fmla="*/ 667 h 877"/>
                <a:gd name="T58" fmla="*/ 619 w 1282"/>
                <a:gd name="T59" fmla="*/ 626 h 877"/>
                <a:gd name="T60" fmla="*/ 666 w 1282"/>
                <a:gd name="T61" fmla="*/ 583 h 877"/>
                <a:gd name="T62" fmla="*/ 711 w 1282"/>
                <a:gd name="T63" fmla="*/ 537 h 877"/>
                <a:gd name="T64" fmla="*/ 751 w 1282"/>
                <a:gd name="T65" fmla="*/ 489 h 877"/>
                <a:gd name="T66" fmla="*/ 787 w 1282"/>
                <a:gd name="T67" fmla="*/ 440 h 877"/>
                <a:gd name="T68" fmla="*/ 820 w 1282"/>
                <a:gd name="T69" fmla="*/ 388 h 877"/>
                <a:gd name="T70" fmla="*/ 849 w 1282"/>
                <a:gd name="T71" fmla="*/ 334 h 877"/>
                <a:gd name="T72" fmla="*/ 875 w 1282"/>
                <a:gd name="T73" fmla="*/ 281 h 877"/>
                <a:gd name="T74" fmla="*/ 896 w 1282"/>
                <a:gd name="T75" fmla="*/ 225 h 877"/>
                <a:gd name="T76" fmla="*/ 914 w 1282"/>
                <a:gd name="T77" fmla="*/ 169 h 877"/>
                <a:gd name="T78" fmla="*/ 931 w 1282"/>
                <a:gd name="T79" fmla="*/ 113 h 877"/>
                <a:gd name="T80" fmla="*/ 942 w 1282"/>
                <a:gd name="T81" fmla="*/ 57 h 877"/>
                <a:gd name="T82" fmla="*/ 951 w 1282"/>
                <a:gd name="T83"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2" h="877">
                  <a:moveTo>
                    <a:pt x="951" y="0"/>
                  </a:moveTo>
                  <a:lnTo>
                    <a:pt x="1282" y="102"/>
                  </a:lnTo>
                  <a:lnTo>
                    <a:pt x="1248" y="179"/>
                  </a:lnTo>
                  <a:lnTo>
                    <a:pt x="1210" y="254"/>
                  </a:lnTo>
                  <a:lnTo>
                    <a:pt x="1169" y="326"/>
                  </a:lnTo>
                  <a:lnTo>
                    <a:pt x="1122" y="393"/>
                  </a:lnTo>
                  <a:lnTo>
                    <a:pt x="1072" y="457"/>
                  </a:lnTo>
                  <a:lnTo>
                    <a:pt x="1018" y="518"/>
                  </a:lnTo>
                  <a:lnTo>
                    <a:pt x="960" y="574"/>
                  </a:lnTo>
                  <a:lnTo>
                    <a:pt x="898" y="626"/>
                  </a:lnTo>
                  <a:lnTo>
                    <a:pt x="833" y="674"/>
                  </a:lnTo>
                  <a:lnTo>
                    <a:pt x="764" y="718"/>
                  </a:lnTo>
                  <a:lnTo>
                    <a:pt x="692" y="756"/>
                  </a:lnTo>
                  <a:lnTo>
                    <a:pt x="617" y="790"/>
                  </a:lnTo>
                  <a:lnTo>
                    <a:pt x="537" y="818"/>
                  </a:lnTo>
                  <a:lnTo>
                    <a:pt x="455" y="841"/>
                  </a:lnTo>
                  <a:lnTo>
                    <a:pt x="369" y="859"/>
                  </a:lnTo>
                  <a:lnTo>
                    <a:pt x="281" y="871"/>
                  </a:lnTo>
                  <a:lnTo>
                    <a:pt x="191" y="877"/>
                  </a:lnTo>
                  <a:lnTo>
                    <a:pt x="96" y="877"/>
                  </a:lnTo>
                  <a:lnTo>
                    <a:pt x="0" y="871"/>
                  </a:lnTo>
                  <a:lnTo>
                    <a:pt x="86" y="859"/>
                  </a:lnTo>
                  <a:lnTo>
                    <a:pt x="167" y="843"/>
                  </a:lnTo>
                  <a:lnTo>
                    <a:pt x="245" y="823"/>
                  </a:lnTo>
                  <a:lnTo>
                    <a:pt x="317" y="800"/>
                  </a:lnTo>
                  <a:lnTo>
                    <a:pt x="387" y="771"/>
                  </a:lnTo>
                  <a:lnTo>
                    <a:pt x="450" y="740"/>
                  </a:lnTo>
                  <a:lnTo>
                    <a:pt x="511" y="705"/>
                  </a:lnTo>
                  <a:lnTo>
                    <a:pt x="567" y="667"/>
                  </a:lnTo>
                  <a:lnTo>
                    <a:pt x="619" y="626"/>
                  </a:lnTo>
                  <a:lnTo>
                    <a:pt x="666" y="583"/>
                  </a:lnTo>
                  <a:lnTo>
                    <a:pt x="711" y="537"/>
                  </a:lnTo>
                  <a:lnTo>
                    <a:pt x="751" y="489"/>
                  </a:lnTo>
                  <a:lnTo>
                    <a:pt x="787" y="440"/>
                  </a:lnTo>
                  <a:lnTo>
                    <a:pt x="820" y="388"/>
                  </a:lnTo>
                  <a:lnTo>
                    <a:pt x="849" y="334"/>
                  </a:lnTo>
                  <a:lnTo>
                    <a:pt x="875" y="281"/>
                  </a:lnTo>
                  <a:lnTo>
                    <a:pt x="896" y="225"/>
                  </a:lnTo>
                  <a:lnTo>
                    <a:pt x="914" y="169"/>
                  </a:lnTo>
                  <a:lnTo>
                    <a:pt x="931" y="113"/>
                  </a:lnTo>
                  <a:lnTo>
                    <a:pt x="942" y="57"/>
                  </a:lnTo>
                  <a:lnTo>
                    <a:pt x="951" y="0"/>
                  </a:lnTo>
                  <a:close/>
                </a:path>
              </a:pathLst>
            </a:custGeom>
            <a:solidFill>
              <a:schemeClr val="accent4"/>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0" name="Freeform 21"/>
            <p:cNvSpPr>
              <a:spLocks/>
            </p:cNvSpPr>
            <p:nvPr/>
          </p:nvSpPr>
          <p:spPr bwMode="auto">
            <a:xfrm>
              <a:off x="5907088" y="1479550"/>
              <a:ext cx="1177925" cy="1346200"/>
            </a:xfrm>
            <a:custGeom>
              <a:avLst/>
              <a:gdLst>
                <a:gd name="T0" fmla="*/ 0 w 742"/>
                <a:gd name="T1" fmla="*/ 0 h 848"/>
                <a:gd name="T2" fmla="*/ 90 w 742"/>
                <a:gd name="T3" fmla="*/ 4 h 848"/>
                <a:gd name="T4" fmla="*/ 177 w 742"/>
                <a:gd name="T5" fmla="*/ 12 h 848"/>
                <a:gd name="T6" fmla="*/ 261 w 742"/>
                <a:gd name="T7" fmla="*/ 25 h 848"/>
                <a:gd name="T8" fmla="*/ 341 w 742"/>
                <a:gd name="T9" fmla="*/ 43 h 848"/>
                <a:gd name="T10" fmla="*/ 417 w 742"/>
                <a:gd name="T11" fmla="*/ 66 h 848"/>
                <a:gd name="T12" fmla="*/ 490 w 742"/>
                <a:gd name="T13" fmla="*/ 94 h 848"/>
                <a:gd name="T14" fmla="*/ 558 w 742"/>
                <a:gd name="T15" fmla="*/ 125 h 848"/>
                <a:gd name="T16" fmla="*/ 623 w 742"/>
                <a:gd name="T17" fmla="*/ 159 h 848"/>
                <a:gd name="T18" fmla="*/ 684 w 742"/>
                <a:gd name="T19" fmla="*/ 199 h 848"/>
                <a:gd name="T20" fmla="*/ 742 w 742"/>
                <a:gd name="T21" fmla="*/ 243 h 848"/>
                <a:gd name="T22" fmla="*/ 252 w 742"/>
                <a:gd name="T23" fmla="*/ 848 h 848"/>
                <a:gd name="T24" fmla="*/ 218 w 742"/>
                <a:gd name="T25" fmla="*/ 825 h 848"/>
                <a:gd name="T26" fmla="*/ 182 w 742"/>
                <a:gd name="T27" fmla="*/ 805 h 848"/>
                <a:gd name="T28" fmla="*/ 141 w 742"/>
                <a:gd name="T29" fmla="*/ 789 h 848"/>
                <a:gd name="T30" fmla="*/ 98 w 742"/>
                <a:gd name="T31" fmla="*/ 776 h 848"/>
                <a:gd name="T32" fmla="*/ 50 w 742"/>
                <a:gd name="T33" fmla="*/ 769 h 848"/>
                <a:gd name="T34" fmla="*/ 0 w 742"/>
                <a:gd name="T35" fmla="*/ 766 h 848"/>
                <a:gd name="T36" fmla="*/ 0 w 742"/>
                <a:gd name="T37" fmla="*/ 0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848">
                  <a:moveTo>
                    <a:pt x="0" y="0"/>
                  </a:moveTo>
                  <a:lnTo>
                    <a:pt x="90" y="4"/>
                  </a:lnTo>
                  <a:lnTo>
                    <a:pt x="177" y="12"/>
                  </a:lnTo>
                  <a:lnTo>
                    <a:pt x="261" y="25"/>
                  </a:lnTo>
                  <a:lnTo>
                    <a:pt x="341" y="43"/>
                  </a:lnTo>
                  <a:lnTo>
                    <a:pt x="417" y="66"/>
                  </a:lnTo>
                  <a:lnTo>
                    <a:pt x="490" y="94"/>
                  </a:lnTo>
                  <a:lnTo>
                    <a:pt x="558" y="125"/>
                  </a:lnTo>
                  <a:lnTo>
                    <a:pt x="623" y="159"/>
                  </a:lnTo>
                  <a:lnTo>
                    <a:pt x="684" y="199"/>
                  </a:lnTo>
                  <a:lnTo>
                    <a:pt x="742" y="243"/>
                  </a:lnTo>
                  <a:lnTo>
                    <a:pt x="252" y="848"/>
                  </a:lnTo>
                  <a:lnTo>
                    <a:pt x="218" y="825"/>
                  </a:lnTo>
                  <a:lnTo>
                    <a:pt x="182" y="805"/>
                  </a:lnTo>
                  <a:lnTo>
                    <a:pt x="141" y="789"/>
                  </a:lnTo>
                  <a:lnTo>
                    <a:pt x="98" y="776"/>
                  </a:lnTo>
                  <a:lnTo>
                    <a:pt x="50" y="769"/>
                  </a:lnTo>
                  <a:lnTo>
                    <a:pt x="0" y="766"/>
                  </a:lnTo>
                  <a:lnTo>
                    <a:pt x="0" y="0"/>
                  </a:lnTo>
                  <a:close/>
                </a:path>
              </a:pathLst>
            </a:custGeom>
            <a:solidFill>
              <a:schemeClr val="accent5"/>
            </a:solidFill>
            <a:ln w="0">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1" name="Freeform 83"/>
            <p:cNvSpPr>
              <a:spLocks/>
            </p:cNvSpPr>
            <p:nvPr/>
          </p:nvSpPr>
          <p:spPr bwMode="auto">
            <a:xfrm>
              <a:off x="4365625" y="2135188"/>
              <a:ext cx="3081338" cy="3084512"/>
            </a:xfrm>
            <a:custGeom>
              <a:avLst/>
              <a:gdLst>
                <a:gd name="T0" fmla="*/ 1055 w 1941"/>
                <a:gd name="T1" fmla="*/ 3 h 1943"/>
                <a:gd name="T2" fmla="*/ 1216 w 1941"/>
                <a:gd name="T3" fmla="*/ 31 h 1943"/>
                <a:gd name="T4" fmla="*/ 1367 w 1941"/>
                <a:gd name="T5" fmla="*/ 84 h 1943"/>
                <a:gd name="T6" fmla="*/ 1506 w 1941"/>
                <a:gd name="T7" fmla="*/ 160 h 1943"/>
                <a:gd name="T8" fmla="*/ 1629 w 1941"/>
                <a:gd name="T9" fmla="*/ 257 h 1943"/>
                <a:gd name="T10" fmla="*/ 1735 w 1941"/>
                <a:gd name="T11" fmla="*/ 372 h 1943"/>
                <a:gd name="T12" fmla="*/ 1822 w 1941"/>
                <a:gd name="T13" fmla="*/ 504 h 1943"/>
                <a:gd name="T14" fmla="*/ 1887 w 1941"/>
                <a:gd name="T15" fmla="*/ 649 h 1943"/>
                <a:gd name="T16" fmla="*/ 1928 w 1941"/>
                <a:gd name="T17" fmla="*/ 805 h 1943"/>
                <a:gd name="T18" fmla="*/ 1941 w 1941"/>
                <a:gd name="T19" fmla="*/ 971 h 1943"/>
                <a:gd name="T20" fmla="*/ 1928 w 1941"/>
                <a:gd name="T21" fmla="*/ 1137 h 1943"/>
                <a:gd name="T22" fmla="*/ 1887 w 1941"/>
                <a:gd name="T23" fmla="*/ 1293 h 1943"/>
                <a:gd name="T24" fmla="*/ 1822 w 1941"/>
                <a:gd name="T25" fmla="*/ 1439 h 1943"/>
                <a:gd name="T26" fmla="*/ 1735 w 1941"/>
                <a:gd name="T27" fmla="*/ 1570 h 1943"/>
                <a:gd name="T28" fmla="*/ 1629 w 1941"/>
                <a:gd name="T29" fmla="*/ 1684 h 1943"/>
                <a:gd name="T30" fmla="*/ 1506 w 1941"/>
                <a:gd name="T31" fmla="*/ 1782 h 1943"/>
                <a:gd name="T32" fmla="*/ 1367 w 1941"/>
                <a:gd name="T33" fmla="*/ 1858 h 1943"/>
                <a:gd name="T34" fmla="*/ 1216 w 1941"/>
                <a:gd name="T35" fmla="*/ 1912 h 1943"/>
                <a:gd name="T36" fmla="*/ 1055 w 1941"/>
                <a:gd name="T37" fmla="*/ 1939 h 1943"/>
                <a:gd name="T38" fmla="*/ 886 w 1941"/>
                <a:gd name="T39" fmla="*/ 1939 h 1943"/>
                <a:gd name="T40" fmla="*/ 725 w 1941"/>
                <a:gd name="T41" fmla="*/ 1912 h 1943"/>
                <a:gd name="T42" fmla="*/ 574 w 1941"/>
                <a:gd name="T43" fmla="*/ 1858 h 1943"/>
                <a:gd name="T44" fmla="*/ 435 w 1941"/>
                <a:gd name="T45" fmla="*/ 1782 h 1943"/>
                <a:gd name="T46" fmla="*/ 312 w 1941"/>
                <a:gd name="T47" fmla="*/ 1684 h 1943"/>
                <a:gd name="T48" fmla="*/ 206 w 1941"/>
                <a:gd name="T49" fmla="*/ 1570 h 1943"/>
                <a:gd name="T50" fmla="*/ 119 w 1941"/>
                <a:gd name="T51" fmla="*/ 1439 h 1943"/>
                <a:gd name="T52" fmla="*/ 54 w 1941"/>
                <a:gd name="T53" fmla="*/ 1293 h 1943"/>
                <a:gd name="T54" fmla="*/ 13 w 1941"/>
                <a:gd name="T55" fmla="*/ 1137 h 1943"/>
                <a:gd name="T56" fmla="*/ 0 w 1941"/>
                <a:gd name="T57" fmla="*/ 971 h 1943"/>
                <a:gd name="T58" fmla="*/ 13 w 1941"/>
                <a:gd name="T59" fmla="*/ 805 h 1943"/>
                <a:gd name="T60" fmla="*/ 54 w 1941"/>
                <a:gd name="T61" fmla="*/ 649 h 1943"/>
                <a:gd name="T62" fmla="*/ 119 w 1941"/>
                <a:gd name="T63" fmla="*/ 504 h 1943"/>
                <a:gd name="T64" fmla="*/ 206 w 1941"/>
                <a:gd name="T65" fmla="*/ 372 h 1943"/>
                <a:gd name="T66" fmla="*/ 312 w 1941"/>
                <a:gd name="T67" fmla="*/ 257 h 1943"/>
                <a:gd name="T68" fmla="*/ 435 w 1941"/>
                <a:gd name="T69" fmla="*/ 160 h 1943"/>
                <a:gd name="T70" fmla="*/ 574 w 1941"/>
                <a:gd name="T71" fmla="*/ 84 h 1943"/>
                <a:gd name="T72" fmla="*/ 725 w 1941"/>
                <a:gd name="T73" fmla="*/ 31 h 1943"/>
                <a:gd name="T74" fmla="*/ 886 w 1941"/>
                <a:gd name="T75" fmla="*/ 3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1" h="1943">
                  <a:moveTo>
                    <a:pt x="971" y="0"/>
                  </a:moveTo>
                  <a:lnTo>
                    <a:pt x="1055" y="3"/>
                  </a:lnTo>
                  <a:lnTo>
                    <a:pt x="1136" y="13"/>
                  </a:lnTo>
                  <a:lnTo>
                    <a:pt x="1216" y="31"/>
                  </a:lnTo>
                  <a:lnTo>
                    <a:pt x="1293" y="54"/>
                  </a:lnTo>
                  <a:lnTo>
                    <a:pt x="1367" y="84"/>
                  </a:lnTo>
                  <a:lnTo>
                    <a:pt x="1437" y="119"/>
                  </a:lnTo>
                  <a:lnTo>
                    <a:pt x="1506" y="160"/>
                  </a:lnTo>
                  <a:lnTo>
                    <a:pt x="1569" y="206"/>
                  </a:lnTo>
                  <a:lnTo>
                    <a:pt x="1629" y="257"/>
                  </a:lnTo>
                  <a:lnTo>
                    <a:pt x="1684" y="313"/>
                  </a:lnTo>
                  <a:lnTo>
                    <a:pt x="1735" y="372"/>
                  </a:lnTo>
                  <a:lnTo>
                    <a:pt x="1781" y="435"/>
                  </a:lnTo>
                  <a:lnTo>
                    <a:pt x="1822" y="504"/>
                  </a:lnTo>
                  <a:lnTo>
                    <a:pt x="1858" y="574"/>
                  </a:lnTo>
                  <a:lnTo>
                    <a:pt x="1887" y="649"/>
                  </a:lnTo>
                  <a:lnTo>
                    <a:pt x="1910" y="726"/>
                  </a:lnTo>
                  <a:lnTo>
                    <a:pt x="1928" y="805"/>
                  </a:lnTo>
                  <a:lnTo>
                    <a:pt x="1939" y="887"/>
                  </a:lnTo>
                  <a:lnTo>
                    <a:pt x="1941" y="971"/>
                  </a:lnTo>
                  <a:lnTo>
                    <a:pt x="1939" y="1055"/>
                  </a:lnTo>
                  <a:lnTo>
                    <a:pt x="1928" y="1137"/>
                  </a:lnTo>
                  <a:lnTo>
                    <a:pt x="1910" y="1216"/>
                  </a:lnTo>
                  <a:lnTo>
                    <a:pt x="1887" y="1293"/>
                  </a:lnTo>
                  <a:lnTo>
                    <a:pt x="1858" y="1368"/>
                  </a:lnTo>
                  <a:lnTo>
                    <a:pt x="1822" y="1439"/>
                  </a:lnTo>
                  <a:lnTo>
                    <a:pt x="1781" y="1506"/>
                  </a:lnTo>
                  <a:lnTo>
                    <a:pt x="1735" y="1570"/>
                  </a:lnTo>
                  <a:lnTo>
                    <a:pt x="1684" y="1630"/>
                  </a:lnTo>
                  <a:lnTo>
                    <a:pt x="1629" y="1684"/>
                  </a:lnTo>
                  <a:lnTo>
                    <a:pt x="1569" y="1735"/>
                  </a:lnTo>
                  <a:lnTo>
                    <a:pt x="1506" y="1782"/>
                  </a:lnTo>
                  <a:lnTo>
                    <a:pt x="1437" y="1822"/>
                  </a:lnTo>
                  <a:lnTo>
                    <a:pt x="1367" y="1858"/>
                  </a:lnTo>
                  <a:lnTo>
                    <a:pt x="1293" y="1888"/>
                  </a:lnTo>
                  <a:lnTo>
                    <a:pt x="1216" y="1912"/>
                  </a:lnTo>
                  <a:lnTo>
                    <a:pt x="1136" y="1928"/>
                  </a:lnTo>
                  <a:lnTo>
                    <a:pt x="1055" y="1939"/>
                  </a:lnTo>
                  <a:lnTo>
                    <a:pt x="971" y="1943"/>
                  </a:lnTo>
                  <a:lnTo>
                    <a:pt x="886" y="1939"/>
                  </a:lnTo>
                  <a:lnTo>
                    <a:pt x="805" y="1928"/>
                  </a:lnTo>
                  <a:lnTo>
                    <a:pt x="725" y="1912"/>
                  </a:lnTo>
                  <a:lnTo>
                    <a:pt x="648" y="1888"/>
                  </a:lnTo>
                  <a:lnTo>
                    <a:pt x="574" y="1858"/>
                  </a:lnTo>
                  <a:lnTo>
                    <a:pt x="504" y="1822"/>
                  </a:lnTo>
                  <a:lnTo>
                    <a:pt x="435" y="1782"/>
                  </a:lnTo>
                  <a:lnTo>
                    <a:pt x="372" y="1735"/>
                  </a:lnTo>
                  <a:lnTo>
                    <a:pt x="312" y="1684"/>
                  </a:lnTo>
                  <a:lnTo>
                    <a:pt x="257" y="1630"/>
                  </a:lnTo>
                  <a:lnTo>
                    <a:pt x="206" y="1570"/>
                  </a:lnTo>
                  <a:lnTo>
                    <a:pt x="160" y="1506"/>
                  </a:lnTo>
                  <a:lnTo>
                    <a:pt x="119" y="1439"/>
                  </a:lnTo>
                  <a:lnTo>
                    <a:pt x="83" y="1368"/>
                  </a:lnTo>
                  <a:lnTo>
                    <a:pt x="54" y="1293"/>
                  </a:lnTo>
                  <a:lnTo>
                    <a:pt x="31" y="1216"/>
                  </a:lnTo>
                  <a:lnTo>
                    <a:pt x="13" y="1137"/>
                  </a:lnTo>
                  <a:lnTo>
                    <a:pt x="2" y="1055"/>
                  </a:lnTo>
                  <a:lnTo>
                    <a:pt x="0" y="971"/>
                  </a:lnTo>
                  <a:lnTo>
                    <a:pt x="2" y="887"/>
                  </a:lnTo>
                  <a:lnTo>
                    <a:pt x="13" y="805"/>
                  </a:lnTo>
                  <a:lnTo>
                    <a:pt x="31" y="726"/>
                  </a:lnTo>
                  <a:lnTo>
                    <a:pt x="54" y="649"/>
                  </a:lnTo>
                  <a:lnTo>
                    <a:pt x="83" y="574"/>
                  </a:lnTo>
                  <a:lnTo>
                    <a:pt x="119" y="504"/>
                  </a:lnTo>
                  <a:lnTo>
                    <a:pt x="160" y="435"/>
                  </a:lnTo>
                  <a:lnTo>
                    <a:pt x="206" y="372"/>
                  </a:lnTo>
                  <a:lnTo>
                    <a:pt x="257" y="313"/>
                  </a:lnTo>
                  <a:lnTo>
                    <a:pt x="312" y="257"/>
                  </a:lnTo>
                  <a:lnTo>
                    <a:pt x="372" y="206"/>
                  </a:lnTo>
                  <a:lnTo>
                    <a:pt x="435" y="160"/>
                  </a:lnTo>
                  <a:lnTo>
                    <a:pt x="504" y="119"/>
                  </a:lnTo>
                  <a:lnTo>
                    <a:pt x="574" y="84"/>
                  </a:lnTo>
                  <a:lnTo>
                    <a:pt x="648" y="54"/>
                  </a:lnTo>
                  <a:lnTo>
                    <a:pt x="725" y="31"/>
                  </a:lnTo>
                  <a:lnTo>
                    <a:pt x="805" y="13"/>
                  </a:lnTo>
                  <a:lnTo>
                    <a:pt x="886" y="3"/>
                  </a:lnTo>
                  <a:lnTo>
                    <a:pt x="971" y="0"/>
                  </a:lnTo>
                  <a:close/>
                </a:path>
              </a:pathLst>
            </a:custGeom>
            <a:solidFill>
              <a:schemeClr val="accent1"/>
            </a:solid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88" name="Group 1187"/>
          <p:cNvGrpSpPr/>
          <p:nvPr/>
        </p:nvGrpSpPr>
        <p:grpSpPr>
          <a:xfrm>
            <a:off x="4230018" y="3215251"/>
            <a:ext cx="3679973" cy="1079101"/>
            <a:chOff x="592428" y="259570"/>
            <a:chExt cx="3991766" cy="1079101"/>
          </a:xfrm>
        </p:grpSpPr>
        <p:sp>
          <p:nvSpPr>
            <p:cNvPr id="1189" name="TextBox 1188"/>
            <p:cNvSpPr txBox="1"/>
            <p:nvPr/>
          </p:nvSpPr>
          <p:spPr>
            <a:xfrm>
              <a:off x="643259" y="259570"/>
              <a:ext cx="3940935" cy="584775"/>
            </a:xfrm>
            <a:prstGeom prst="rect">
              <a:avLst/>
            </a:prstGeom>
            <a:noFill/>
          </p:spPr>
          <p:txBody>
            <a:bodyPr wrap="square" rtlCol="0">
              <a:spAutoFit/>
            </a:bodyPr>
            <a:lstStyle/>
            <a:p>
              <a:pPr algn="ctr"/>
              <a:r>
                <a:rPr lang="fa-IR" sz="3200" dirty="0">
                  <a:solidFill>
                    <a:schemeClr val="bg1"/>
                  </a:solidFill>
                  <a:latin typeface="Bebas Neue" panose="020B0606020202050201" pitchFamily="34" charset="0"/>
                  <a:cs typeface="B Titr" panose="00000700000000000000" pitchFamily="2" charset="-78"/>
                </a:rPr>
                <a:t>خودرو</a:t>
              </a:r>
              <a:endParaRPr lang="en-US" sz="3200" dirty="0">
                <a:solidFill>
                  <a:schemeClr val="bg1"/>
                </a:solidFill>
                <a:latin typeface="Bebas Neue" panose="020B0606020202050201" pitchFamily="34" charset="0"/>
                <a:cs typeface="B Titr" panose="00000700000000000000" pitchFamily="2" charset="-78"/>
              </a:endParaRPr>
            </a:p>
          </p:txBody>
        </p:sp>
        <p:sp>
          <p:nvSpPr>
            <p:cNvPr id="1190" name="Rectangle 1189"/>
            <p:cNvSpPr/>
            <p:nvPr/>
          </p:nvSpPr>
          <p:spPr>
            <a:xfrm>
              <a:off x="592428" y="1030894"/>
              <a:ext cx="3940935" cy="307777"/>
            </a:xfrm>
            <a:prstGeom prst="rect">
              <a:avLst/>
            </a:prstGeom>
          </p:spPr>
          <p:txBody>
            <a:bodyPr wrap="square">
              <a:spAutoFit/>
            </a:bodyPr>
            <a:lstStyle/>
            <a:p>
              <a:pPr algn="ctr"/>
              <a:endParaRPr lang="en-US" sz="1400" b="0" i="0" dirty="0">
                <a:solidFill>
                  <a:schemeClr val="bg1"/>
                </a:solidFill>
                <a:effectLst/>
              </a:endParaRPr>
            </a:p>
          </p:txBody>
        </p:sp>
      </p:grpSp>
      <p:sp>
        <p:nvSpPr>
          <p:cNvPr id="1202" name="TextBox 1201"/>
          <p:cNvSpPr txBox="1"/>
          <p:nvPr/>
        </p:nvSpPr>
        <p:spPr>
          <a:xfrm>
            <a:off x="7891457" y="2100293"/>
            <a:ext cx="3576404" cy="400110"/>
          </a:xfrm>
          <a:prstGeom prst="rect">
            <a:avLst/>
          </a:prstGeom>
          <a:noFill/>
        </p:spPr>
        <p:txBody>
          <a:bodyPr wrap="square" rtlCol="0">
            <a:spAutoFit/>
          </a:bodyPr>
          <a:lstStyle/>
          <a:p>
            <a:pPr algn="ctr"/>
            <a:r>
              <a:rPr lang="fa-IR" sz="2000" b="1" dirty="0">
                <a:solidFill>
                  <a:srgbClr val="222A35"/>
                </a:solidFill>
                <a:latin typeface="Bebas Neue" panose="020B0606020202050201" pitchFamily="34" charset="0"/>
                <a:cs typeface="B Nazanin" panose="00000400000000000000" pitchFamily="2" charset="-78"/>
              </a:rPr>
              <a:t>ارتقاء تولید کشور</a:t>
            </a:r>
          </a:p>
        </p:txBody>
      </p:sp>
      <p:sp>
        <p:nvSpPr>
          <p:cNvPr id="1204" name="TextBox 1203"/>
          <p:cNvSpPr txBox="1"/>
          <p:nvPr/>
        </p:nvSpPr>
        <p:spPr>
          <a:xfrm>
            <a:off x="403602" y="2105881"/>
            <a:ext cx="3541470" cy="400110"/>
          </a:xfrm>
          <a:prstGeom prst="rect">
            <a:avLst/>
          </a:prstGeom>
          <a:noFill/>
        </p:spPr>
        <p:txBody>
          <a:bodyPr wrap="square" rtlCol="0">
            <a:spAutoFit/>
          </a:bodyPr>
          <a:lstStyle/>
          <a:p>
            <a:pPr algn="ctr"/>
            <a:r>
              <a:rPr lang="fa-IR" sz="2000" b="1" dirty="0">
                <a:solidFill>
                  <a:schemeClr val="tx2">
                    <a:lumMod val="50000"/>
                  </a:schemeClr>
                </a:solidFill>
                <a:latin typeface="Bebas Neue" panose="020B0606020202050201" pitchFamily="34" charset="0"/>
                <a:cs typeface="B Nazanin" panose="00000400000000000000" pitchFamily="2" charset="-78"/>
              </a:rPr>
              <a:t>گسترش رفاه عمومی کشور</a:t>
            </a:r>
          </a:p>
        </p:txBody>
      </p:sp>
      <p:sp>
        <p:nvSpPr>
          <p:cNvPr id="1206" name="TextBox 1205"/>
          <p:cNvSpPr txBox="1"/>
          <p:nvPr/>
        </p:nvSpPr>
        <p:spPr>
          <a:xfrm>
            <a:off x="9050651" y="3490446"/>
            <a:ext cx="2569232" cy="400110"/>
          </a:xfrm>
          <a:prstGeom prst="rect">
            <a:avLst/>
          </a:prstGeom>
          <a:noFill/>
        </p:spPr>
        <p:txBody>
          <a:bodyPr wrap="square" rtlCol="0">
            <a:spAutoFit/>
          </a:bodyPr>
          <a:lstStyle/>
          <a:p>
            <a:pPr algn="ctr"/>
            <a:r>
              <a:rPr lang="fa-IR" sz="2000" b="1" dirty="0">
                <a:solidFill>
                  <a:srgbClr val="222A35"/>
                </a:solidFill>
                <a:latin typeface="Bebas Neue" panose="020B0606020202050201" pitchFamily="34" charset="0"/>
                <a:cs typeface="B Nazanin" panose="00000400000000000000" pitchFamily="2" charset="-78"/>
              </a:rPr>
              <a:t>پیشرفت تکنولوژی</a:t>
            </a:r>
          </a:p>
        </p:txBody>
      </p:sp>
      <p:sp>
        <p:nvSpPr>
          <p:cNvPr id="1208" name="TextBox 1207"/>
          <p:cNvSpPr txBox="1"/>
          <p:nvPr/>
        </p:nvSpPr>
        <p:spPr>
          <a:xfrm>
            <a:off x="345990" y="3490615"/>
            <a:ext cx="2665810" cy="400110"/>
          </a:xfrm>
          <a:prstGeom prst="rect">
            <a:avLst/>
          </a:prstGeom>
          <a:noFill/>
        </p:spPr>
        <p:txBody>
          <a:bodyPr wrap="square" rtlCol="0">
            <a:spAutoFit/>
          </a:bodyPr>
          <a:lstStyle/>
          <a:p>
            <a:pPr algn="ctr"/>
            <a:r>
              <a:rPr lang="fa-IR" sz="2000" b="1" dirty="0">
                <a:solidFill>
                  <a:schemeClr val="tx2">
                    <a:lumMod val="50000"/>
                  </a:schemeClr>
                </a:solidFill>
                <a:latin typeface="Bebas Neue" panose="020B0606020202050201" pitchFamily="34" charset="0"/>
                <a:cs typeface="B Nazanin" panose="00000400000000000000" pitchFamily="2" charset="-78"/>
              </a:rPr>
              <a:t>تحقق </a:t>
            </a:r>
            <a:r>
              <a:rPr lang="fa-IR" sz="2000" b="1" dirty="0" err="1">
                <a:solidFill>
                  <a:schemeClr val="tx2">
                    <a:lumMod val="50000"/>
                  </a:schemeClr>
                </a:solidFill>
                <a:latin typeface="Bebas Neue" panose="020B0606020202050201" pitchFamily="34" charset="0"/>
                <a:cs typeface="B Nazanin" panose="00000400000000000000" pitchFamily="2" charset="-78"/>
              </a:rPr>
              <a:t>رشدهای</a:t>
            </a:r>
            <a:r>
              <a:rPr lang="fa-IR" sz="2000" b="1" dirty="0">
                <a:solidFill>
                  <a:schemeClr val="tx2">
                    <a:lumMod val="50000"/>
                  </a:schemeClr>
                </a:solidFill>
                <a:latin typeface="Bebas Neue" panose="020B0606020202050201" pitchFamily="34" charset="0"/>
                <a:cs typeface="B Nazanin" panose="00000400000000000000" pitchFamily="2" charset="-78"/>
              </a:rPr>
              <a:t> اقتصادی بالا</a:t>
            </a:r>
          </a:p>
        </p:txBody>
      </p:sp>
      <p:sp>
        <p:nvSpPr>
          <p:cNvPr id="1210" name="TextBox 1209"/>
          <p:cNvSpPr txBox="1"/>
          <p:nvPr/>
        </p:nvSpPr>
        <p:spPr>
          <a:xfrm>
            <a:off x="8687056" y="5311373"/>
            <a:ext cx="3477923" cy="400110"/>
          </a:xfrm>
          <a:prstGeom prst="rect">
            <a:avLst/>
          </a:prstGeom>
          <a:noFill/>
        </p:spPr>
        <p:txBody>
          <a:bodyPr wrap="square" rtlCol="0">
            <a:spAutoFit/>
          </a:bodyPr>
          <a:lstStyle/>
          <a:p>
            <a:pPr algn="ctr"/>
            <a:r>
              <a:rPr lang="fa-IR" sz="2000" b="1" dirty="0">
                <a:cs typeface="B Nazanin" panose="00000400000000000000" pitchFamily="2" charset="-78"/>
              </a:rPr>
              <a:t>افزایش </a:t>
            </a:r>
            <a:r>
              <a:rPr lang="fa-IR" sz="2000" b="1" dirty="0" err="1">
                <a:cs typeface="B Nazanin" panose="00000400000000000000" pitchFamily="2" charset="-78"/>
              </a:rPr>
              <a:t>رضایتمندی</a:t>
            </a:r>
            <a:r>
              <a:rPr lang="fa-IR" sz="2000" b="1" dirty="0">
                <a:cs typeface="B Nazanin" panose="00000400000000000000" pitchFamily="2" charset="-78"/>
              </a:rPr>
              <a:t> مردم</a:t>
            </a:r>
          </a:p>
        </p:txBody>
      </p:sp>
      <p:sp>
        <p:nvSpPr>
          <p:cNvPr id="1212" name="TextBox 1211"/>
          <p:cNvSpPr txBox="1"/>
          <p:nvPr/>
        </p:nvSpPr>
        <p:spPr>
          <a:xfrm>
            <a:off x="228600" y="5296254"/>
            <a:ext cx="2996906" cy="707886"/>
          </a:xfrm>
          <a:prstGeom prst="rect">
            <a:avLst/>
          </a:prstGeom>
          <a:noFill/>
        </p:spPr>
        <p:txBody>
          <a:bodyPr wrap="square" rtlCol="0">
            <a:spAutoFit/>
          </a:bodyPr>
          <a:lstStyle/>
          <a:p>
            <a:pPr algn="ctr"/>
            <a:r>
              <a:rPr lang="fa-IR" sz="2000" b="1" dirty="0">
                <a:solidFill>
                  <a:srgbClr val="222A35"/>
                </a:solidFill>
                <a:latin typeface="Bebas Neue" panose="020B0606020202050201" pitchFamily="34" charset="0"/>
                <a:cs typeface="B Nazanin" panose="00000400000000000000" pitchFamily="2" charset="-78"/>
              </a:rPr>
              <a:t>کاهش نرخ تورم و ارتقاء ارزش پول ملی</a:t>
            </a:r>
          </a:p>
        </p:txBody>
      </p:sp>
      <p:pic>
        <p:nvPicPr>
          <p:cNvPr id="4" name="Picture 3">
            <a:extLst>
              <a:ext uri="{FF2B5EF4-FFF2-40B4-BE49-F238E27FC236}">
                <a16:creationId xmlns:a16="http://schemas.microsoft.com/office/drawing/2014/main" id="{62ED9148-F64D-3B2B-1BF5-4961385AC2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1515" y="3589531"/>
            <a:ext cx="316346" cy="316346"/>
          </a:xfrm>
          <a:prstGeom prst="rect">
            <a:avLst/>
          </a:prstGeom>
        </p:spPr>
      </p:pic>
      <p:pic>
        <p:nvPicPr>
          <p:cNvPr id="5" name="Picture 4">
            <a:extLst>
              <a:ext uri="{FF2B5EF4-FFF2-40B4-BE49-F238E27FC236}">
                <a16:creationId xmlns:a16="http://schemas.microsoft.com/office/drawing/2014/main" id="{F4D598F0-E2B8-9B7D-EF3D-E3EE76230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8932" y="5010935"/>
            <a:ext cx="331721" cy="331721"/>
          </a:xfrm>
          <a:prstGeom prst="rect">
            <a:avLst/>
          </a:prstGeom>
        </p:spPr>
      </p:pic>
      <p:pic>
        <p:nvPicPr>
          <p:cNvPr id="9" name="Picture 8">
            <a:extLst>
              <a:ext uri="{FF2B5EF4-FFF2-40B4-BE49-F238E27FC236}">
                <a16:creationId xmlns:a16="http://schemas.microsoft.com/office/drawing/2014/main" id="{34167E91-54F4-2DB4-B2D3-44B08EA601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1615" y="1935616"/>
            <a:ext cx="440218" cy="440218"/>
          </a:xfrm>
          <a:prstGeom prst="rect">
            <a:avLst/>
          </a:prstGeom>
        </p:spPr>
      </p:pic>
      <p:pic>
        <p:nvPicPr>
          <p:cNvPr id="11" name="Picture 10">
            <a:extLst>
              <a:ext uri="{FF2B5EF4-FFF2-40B4-BE49-F238E27FC236}">
                <a16:creationId xmlns:a16="http://schemas.microsoft.com/office/drawing/2014/main" id="{B1C2F2B4-41EE-63CB-8226-89237A314EF0}"/>
              </a:ext>
            </a:extLst>
          </p:cNvPr>
          <p:cNvPicPr>
            <a:picLocks noChangeAspect="1"/>
          </p:cNvPicPr>
          <p:nvPr/>
        </p:nvPicPr>
        <p:blipFill>
          <a:blip r:embed="rId5"/>
          <a:stretch>
            <a:fillRect/>
          </a:stretch>
        </p:blipFill>
        <p:spPr>
          <a:xfrm>
            <a:off x="845549" y="858575"/>
            <a:ext cx="897839" cy="897839"/>
          </a:xfrm>
          <a:prstGeom prst="rect">
            <a:avLst/>
          </a:prstGeom>
        </p:spPr>
      </p:pic>
      <p:pic>
        <p:nvPicPr>
          <p:cNvPr id="2" name="Picture 1">
            <a:extLst>
              <a:ext uri="{FF2B5EF4-FFF2-40B4-BE49-F238E27FC236}">
                <a16:creationId xmlns:a16="http://schemas.microsoft.com/office/drawing/2014/main" id="{89515A92-2278-BF2A-84C8-A751921F344C}"/>
              </a:ext>
            </a:extLst>
          </p:cNvPr>
          <p:cNvPicPr>
            <a:picLocks noChangeAspect="1"/>
          </p:cNvPicPr>
          <p:nvPr/>
        </p:nvPicPr>
        <p:blipFill>
          <a:blip r:embed="rId6"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285894" y="4017046"/>
            <a:ext cx="1729590" cy="881594"/>
          </a:xfrm>
          <a:prstGeom prst="rect">
            <a:avLst/>
          </a:prstGeom>
        </p:spPr>
      </p:pic>
      <p:sp>
        <p:nvSpPr>
          <p:cNvPr id="6" name="Rectangle 5">
            <a:extLst>
              <a:ext uri="{FF2B5EF4-FFF2-40B4-BE49-F238E27FC236}">
                <a16:creationId xmlns:a16="http://schemas.microsoft.com/office/drawing/2014/main" id="{6FAD27E7-1C9C-1D72-83CB-4762C8990B0F}"/>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E3590-2BE2-AD2E-8367-12D55102E6BD}"/>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0D621C-D58B-C6BA-4674-94F9E80399F2}"/>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21139F4-20F7-A9C8-B44B-48D587851210}"/>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آزادسازی تولید و </a:t>
            </a:r>
            <a:r>
              <a:rPr lang="fa-IR" sz="3200" b="1" dirty="0" err="1">
                <a:solidFill>
                  <a:schemeClr val="accent2">
                    <a:lumMod val="75000"/>
                  </a:schemeClr>
                </a:solidFill>
                <a:latin typeface="A Gandom" panose="020B0603030804020204" pitchFamily="34" charset="0"/>
                <a:cs typeface="B Traffic" panose="00000400000000000000" pitchFamily="2" charset="-78"/>
              </a:rPr>
              <a:t>مردمی‌سازی</a:t>
            </a:r>
            <a:r>
              <a:rPr lang="fa-IR" sz="3200" b="1" dirty="0">
                <a:solidFill>
                  <a:schemeClr val="accent2">
                    <a:lumMod val="75000"/>
                  </a:schemeClr>
                </a:solidFill>
                <a:latin typeface="A Gandom" panose="020B0603030804020204" pitchFamily="34" charset="0"/>
                <a:cs typeface="B Traffic" panose="00000400000000000000" pitchFamily="2" charset="-78"/>
              </a:rPr>
              <a:t> صنعت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14" name="Rectangle 13">
            <a:extLst>
              <a:ext uri="{FF2B5EF4-FFF2-40B4-BE49-F238E27FC236}">
                <a16:creationId xmlns:a16="http://schemas.microsoft.com/office/drawing/2014/main" id="{D4F60084-1DD0-0568-DA56-4829B85B6928}"/>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C11EA01-05A7-4C98-37EA-AD73F4A96A3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3593" y="2369910"/>
            <a:ext cx="430736" cy="430736"/>
          </a:xfrm>
          <a:prstGeom prst="rect">
            <a:avLst/>
          </a:prstGeom>
        </p:spPr>
      </p:pic>
      <p:pic>
        <p:nvPicPr>
          <p:cNvPr id="16" name="Picture 15">
            <a:extLst>
              <a:ext uri="{FF2B5EF4-FFF2-40B4-BE49-F238E27FC236}">
                <a16:creationId xmlns:a16="http://schemas.microsoft.com/office/drawing/2014/main" id="{E6B24C47-7005-4AF8-03F9-CA684B07083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82295" y="4933221"/>
            <a:ext cx="374080" cy="374080"/>
          </a:xfrm>
          <a:prstGeom prst="rect">
            <a:avLst/>
          </a:prstGeom>
        </p:spPr>
      </p:pic>
      <p:pic>
        <p:nvPicPr>
          <p:cNvPr id="17" name="Picture 16">
            <a:extLst>
              <a:ext uri="{FF2B5EF4-FFF2-40B4-BE49-F238E27FC236}">
                <a16:creationId xmlns:a16="http://schemas.microsoft.com/office/drawing/2014/main" id="{923E7C8E-0925-49EA-258A-1168CD24F27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89781" y="3534402"/>
            <a:ext cx="390411" cy="390411"/>
          </a:xfrm>
          <a:prstGeom prst="rect">
            <a:avLst/>
          </a:prstGeom>
        </p:spPr>
      </p:pic>
      <p:pic>
        <p:nvPicPr>
          <p:cNvPr id="18" name="Picture 17">
            <a:extLst>
              <a:ext uri="{FF2B5EF4-FFF2-40B4-BE49-F238E27FC236}">
                <a16:creationId xmlns:a16="http://schemas.microsoft.com/office/drawing/2014/main" id="{D93EA640-1401-9DAE-EC16-61AB919D26F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83826" y="2383219"/>
            <a:ext cx="430736" cy="430736"/>
          </a:xfrm>
          <a:prstGeom prst="rect">
            <a:avLst/>
          </a:prstGeom>
        </p:spPr>
      </p:pic>
    </p:spTree>
    <p:extLst>
      <p:ext uri="{BB962C8B-B14F-4D97-AF65-F5344CB8AC3E}">
        <p14:creationId xmlns:p14="http://schemas.microsoft.com/office/powerpoint/2010/main" val="12517459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87"/>
                                        </p:tgtEl>
                                        <p:attrNameLst>
                                          <p:attrName>style.visibility</p:attrName>
                                        </p:attrNameLst>
                                      </p:cBhvr>
                                      <p:to>
                                        <p:strVal val="visible"/>
                                      </p:to>
                                    </p:set>
                                    <p:animEffect transition="in" filter="wipe(down)">
                                      <p:cBhvr>
                                        <p:cTn id="7" dur="500"/>
                                        <p:tgtEl>
                                          <p:spTgt spid="118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mph" presetSubtype="0" fill="hold" nodeType="clickEffect">
                                  <p:stCondLst>
                                    <p:cond delay="0"/>
                                  </p:stCondLst>
                                  <p:iterate type="lt">
                                    <p:tmPct val="4000"/>
                                  </p:iterate>
                                  <p:childTnLst>
                                    <p:set>
                                      <p:cBhvr override="childStyle">
                                        <p:cTn id="11" dur="500" fill="hold"/>
                                        <p:tgtEl>
                                          <p:spTgt spid="1204"/>
                                        </p:tgtEl>
                                        <p:attrNameLst>
                                          <p:attrName>style.color</p:attrName>
                                        </p:attrNameLst>
                                      </p:cBhvr>
                                      <p:to>
                                        <p:clrVal>
                                          <a:schemeClr val="accent2"/>
                                        </p:clrVal>
                                      </p:to>
                                    </p:set>
                                    <p:set>
                                      <p:cBhvr>
                                        <p:cTn id="12" dur="500" fill="hold"/>
                                        <p:tgtEl>
                                          <p:spTgt spid="1204"/>
                                        </p:tgtEl>
                                        <p:attrNameLst>
                                          <p:attrName>fillcolor</p:attrName>
                                        </p:attrNameLst>
                                      </p:cBhvr>
                                      <p:to>
                                        <p:clrVal>
                                          <a:schemeClr val="accent2"/>
                                        </p:clrVal>
                                      </p:to>
                                    </p:set>
                                    <p:set>
                                      <p:cBhvr>
                                        <p:cTn id="13" dur="500" fill="hold"/>
                                        <p:tgtEl>
                                          <p:spTgt spid="1204"/>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16" presetClass="emph" presetSubtype="0" fill="hold" grpId="0" nodeType="clickEffect">
                                  <p:stCondLst>
                                    <p:cond delay="0"/>
                                  </p:stCondLst>
                                  <p:iterate type="lt">
                                    <p:tmPct val="4000"/>
                                  </p:iterate>
                                  <p:childTnLst>
                                    <p:set>
                                      <p:cBhvr override="childStyle">
                                        <p:cTn id="17" dur="500" fill="hold"/>
                                        <p:tgtEl>
                                          <p:spTgt spid="1208"/>
                                        </p:tgtEl>
                                        <p:attrNameLst>
                                          <p:attrName>style.color</p:attrName>
                                        </p:attrNameLst>
                                      </p:cBhvr>
                                      <p:to>
                                        <p:clrVal>
                                          <a:schemeClr val="accent2"/>
                                        </p:clrVal>
                                      </p:to>
                                    </p:set>
                                    <p:set>
                                      <p:cBhvr>
                                        <p:cTn id="18" dur="500" fill="hold"/>
                                        <p:tgtEl>
                                          <p:spTgt spid="1208"/>
                                        </p:tgtEl>
                                        <p:attrNameLst>
                                          <p:attrName>fillcolor</p:attrName>
                                        </p:attrNameLst>
                                      </p:cBhvr>
                                      <p:to>
                                        <p:clrVal>
                                          <a:schemeClr val="accent2"/>
                                        </p:clrVal>
                                      </p:to>
                                    </p:set>
                                    <p:set>
                                      <p:cBhvr>
                                        <p:cTn id="19" dur="500" fill="hold"/>
                                        <p:tgtEl>
                                          <p:spTgt spid="1208"/>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16" presetClass="emph" presetSubtype="0" fill="hold" grpId="0" nodeType="clickEffect">
                                  <p:stCondLst>
                                    <p:cond delay="0"/>
                                  </p:stCondLst>
                                  <p:iterate type="lt">
                                    <p:tmPct val="4000"/>
                                  </p:iterate>
                                  <p:childTnLst>
                                    <p:set>
                                      <p:cBhvr override="childStyle">
                                        <p:cTn id="23" dur="500" fill="hold"/>
                                        <p:tgtEl>
                                          <p:spTgt spid="1212"/>
                                        </p:tgtEl>
                                        <p:attrNameLst>
                                          <p:attrName>style.color</p:attrName>
                                        </p:attrNameLst>
                                      </p:cBhvr>
                                      <p:to>
                                        <p:clrVal>
                                          <a:schemeClr val="accent2"/>
                                        </p:clrVal>
                                      </p:to>
                                    </p:set>
                                    <p:set>
                                      <p:cBhvr>
                                        <p:cTn id="24" dur="500" fill="hold"/>
                                        <p:tgtEl>
                                          <p:spTgt spid="1212"/>
                                        </p:tgtEl>
                                        <p:attrNameLst>
                                          <p:attrName>fillcolor</p:attrName>
                                        </p:attrNameLst>
                                      </p:cBhvr>
                                      <p:to>
                                        <p:clrVal>
                                          <a:schemeClr val="accent2"/>
                                        </p:clrVal>
                                      </p:to>
                                    </p:set>
                                    <p:set>
                                      <p:cBhvr>
                                        <p:cTn id="25" dur="500" fill="hold"/>
                                        <p:tgtEl>
                                          <p:spTgt spid="1212"/>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16" presetClass="emph" presetSubtype="0" fill="hold" grpId="0" nodeType="clickEffect">
                                  <p:stCondLst>
                                    <p:cond delay="0"/>
                                  </p:stCondLst>
                                  <p:iterate type="lt">
                                    <p:tmPct val="4000"/>
                                  </p:iterate>
                                  <p:childTnLst>
                                    <p:set>
                                      <p:cBhvr override="childStyle">
                                        <p:cTn id="29" dur="500" fill="hold"/>
                                        <p:tgtEl>
                                          <p:spTgt spid="1202"/>
                                        </p:tgtEl>
                                        <p:attrNameLst>
                                          <p:attrName>style.color</p:attrName>
                                        </p:attrNameLst>
                                      </p:cBhvr>
                                      <p:to>
                                        <p:clrVal>
                                          <a:schemeClr val="accent2"/>
                                        </p:clrVal>
                                      </p:to>
                                    </p:set>
                                    <p:set>
                                      <p:cBhvr>
                                        <p:cTn id="30" dur="500" fill="hold"/>
                                        <p:tgtEl>
                                          <p:spTgt spid="1202"/>
                                        </p:tgtEl>
                                        <p:attrNameLst>
                                          <p:attrName>fillcolor</p:attrName>
                                        </p:attrNameLst>
                                      </p:cBhvr>
                                      <p:to>
                                        <p:clrVal>
                                          <a:schemeClr val="accent2"/>
                                        </p:clrVal>
                                      </p:to>
                                    </p:set>
                                    <p:set>
                                      <p:cBhvr>
                                        <p:cTn id="31" dur="500" fill="hold"/>
                                        <p:tgtEl>
                                          <p:spTgt spid="1202"/>
                                        </p:tgtEl>
                                        <p:attrNameLst>
                                          <p:attrName>fill.type</p:attrName>
                                        </p:attrNameLst>
                                      </p:cBhvr>
                                      <p:to>
                                        <p:strVal val="solid"/>
                                      </p:to>
                                    </p:set>
                                  </p:childTnLst>
                                </p:cTn>
                              </p:par>
                            </p:childTnLst>
                          </p:cTn>
                        </p:par>
                      </p:childTnLst>
                    </p:cTn>
                  </p:par>
                  <p:par>
                    <p:cTn id="32" fill="hold">
                      <p:stCondLst>
                        <p:cond delay="indefinite"/>
                      </p:stCondLst>
                      <p:childTnLst>
                        <p:par>
                          <p:cTn id="33" fill="hold">
                            <p:stCondLst>
                              <p:cond delay="0"/>
                            </p:stCondLst>
                            <p:childTnLst>
                              <p:par>
                                <p:cTn id="34" presetID="16" presetClass="emph" presetSubtype="0" fill="hold" grpId="0" nodeType="clickEffect">
                                  <p:stCondLst>
                                    <p:cond delay="0"/>
                                  </p:stCondLst>
                                  <p:iterate type="lt">
                                    <p:tmPct val="4000"/>
                                  </p:iterate>
                                  <p:childTnLst>
                                    <p:set>
                                      <p:cBhvr override="childStyle">
                                        <p:cTn id="35" dur="500" fill="hold"/>
                                        <p:tgtEl>
                                          <p:spTgt spid="1206"/>
                                        </p:tgtEl>
                                        <p:attrNameLst>
                                          <p:attrName>style.color</p:attrName>
                                        </p:attrNameLst>
                                      </p:cBhvr>
                                      <p:to>
                                        <p:clrVal>
                                          <a:schemeClr val="accent2"/>
                                        </p:clrVal>
                                      </p:to>
                                    </p:set>
                                    <p:set>
                                      <p:cBhvr>
                                        <p:cTn id="36" dur="500" fill="hold"/>
                                        <p:tgtEl>
                                          <p:spTgt spid="1206"/>
                                        </p:tgtEl>
                                        <p:attrNameLst>
                                          <p:attrName>fillcolor</p:attrName>
                                        </p:attrNameLst>
                                      </p:cBhvr>
                                      <p:to>
                                        <p:clrVal>
                                          <a:schemeClr val="accent2"/>
                                        </p:clrVal>
                                      </p:to>
                                    </p:set>
                                    <p:set>
                                      <p:cBhvr>
                                        <p:cTn id="37" dur="500" fill="hold"/>
                                        <p:tgtEl>
                                          <p:spTgt spid="1206"/>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6" presetClass="emph" presetSubtype="0" fill="hold" grpId="0" nodeType="clickEffect">
                                  <p:stCondLst>
                                    <p:cond delay="0"/>
                                  </p:stCondLst>
                                  <p:iterate type="lt">
                                    <p:tmPct val="4000"/>
                                  </p:iterate>
                                  <p:childTnLst>
                                    <p:set>
                                      <p:cBhvr override="childStyle">
                                        <p:cTn id="41" dur="500" fill="hold"/>
                                        <p:tgtEl>
                                          <p:spTgt spid="1210"/>
                                        </p:tgtEl>
                                        <p:attrNameLst>
                                          <p:attrName>style.color</p:attrName>
                                        </p:attrNameLst>
                                      </p:cBhvr>
                                      <p:to>
                                        <p:clrVal>
                                          <a:schemeClr val="accent2"/>
                                        </p:clrVal>
                                      </p:to>
                                    </p:set>
                                    <p:set>
                                      <p:cBhvr>
                                        <p:cTn id="42" dur="500" fill="hold"/>
                                        <p:tgtEl>
                                          <p:spTgt spid="1210"/>
                                        </p:tgtEl>
                                        <p:attrNameLst>
                                          <p:attrName>fillcolor</p:attrName>
                                        </p:attrNameLst>
                                      </p:cBhvr>
                                      <p:to>
                                        <p:clrVal>
                                          <a:schemeClr val="accent2"/>
                                        </p:clrVal>
                                      </p:to>
                                    </p:set>
                                    <p:set>
                                      <p:cBhvr>
                                        <p:cTn id="43" dur="500" fill="hold"/>
                                        <p:tgtEl>
                                          <p:spTgt spid="1210"/>
                                        </p:tgtEl>
                                        <p:attrNameLst>
                                          <p:attrName>fill.type</p:attrName>
                                        </p:attrNameLst>
                                      </p:cBhvr>
                                      <p:to>
                                        <p:strVal val="solid"/>
                                      </p:to>
                                    </p:set>
                                  </p:childTnLst>
                                </p:cTn>
                              </p:par>
                            </p:childTnLst>
                          </p:cTn>
                        </p:par>
                        <p:par>
                          <p:cTn id="44" fill="hold">
                            <p:stCondLst>
                              <p:cond delay="86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par>
                          <p:cTn id="48" fill="hold">
                            <p:stCondLst>
                              <p:cond delay="1360"/>
                            </p:stCondLst>
                            <p:childTnLst>
                              <p:par>
                                <p:cTn id="49" presetID="22" presetClass="entr" presetSubtype="8"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1860"/>
                            </p:stCondLst>
                            <p:childTnLst>
                              <p:par>
                                <p:cTn id="53" presetID="22" presetClass="entr" presetSubtype="2"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right)">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2" grpId="0"/>
      <p:bldP spid="1206" grpId="0"/>
      <p:bldP spid="1208" grpId="0"/>
      <p:bldP spid="1210" grpId="0"/>
      <p:bldP spid="1212" grpId="0"/>
      <p:bldP spid="6" grpId="0" animBg="1"/>
      <p:bldP spid="10" grpId="0" animBg="1"/>
      <p:bldP spid="12"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91FB581-1FCF-CB2E-893B-BFC7CEBEABB8}"/>
              </a:ext>
            </a:extLst>
          </p:cNvPr>
          <p:cNvPicPr>
            <a:picLocks noChangeAspect="1"/>
          </p:cNvPicPr>
          <p:nvPr/>
        </p:nvPicPr>
        <p:blipFill>
          <a:blip r:embed="rId2"/>
          <a:stretch>
            <a:fillRect/>
          </a:stretch>
        </p:blipFill>
        <p:spPr>
          <a:xfrm>
            <a:off x="845549" y="858575"/>
            <a:ext cx="897839" cy="897839"/>
          </a:xfrm>
          <a:prstGeom prst="rect">
            <a:avLst/>
          </a:prstGeom>
        </p:spPr>
      </p:pic>
      <p:sp>
        <p:nvSpPr>
          <p:cNvPr id="3" name="Rectangle 2">
            <a:extLst>
              <a:ext uri="{FF2B5EF4-FFF2-40B4-BE49-F238E27FC236}">
                <a16:creationId xmlns:a16="http://schemas.microsoft.com/office/drawing/2014/main" id="{1D889CB8-73C4-DEA7-4BBE-E30E02A3EAC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8F58070-9591-C5C4-C9E1-ACE49DBE23CF}"/>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68412" y="1692143"/>
            <a:ext cx="10780980" cy="4745915"/>
          </a:xfrm>
          <a:prstGeom prst="rect">
            <a:avLst/>
          </a:prstGeom>
        </p:spPr>
        <p:txBody>
          <a:bodyPr wrap="square">
            <a:spAutoFit/>
          </a:bodyPr>
          <a:lstStyle>
            <a:defPPr>
              <a:defRPr lang="en-US"/>
            </a:defPPr>
            <a:lvl1pPr algn="just" rtl="1">
              <a:lnSpc>
                <a:spcPct val="120000"/>
              </a:lnSpc>
              <a:defRPr sz="2800">
                <a:cs typeface="B Nazanin" panose="00000400000000000000" pitchFamily="2" charset="-78"/>
              </a:defRPr>
            </a:lvl1pPr>
          </a:lstStyle>
          <a:p>
            <a:endParaRPr lang="fa-IR" dirty="0"/>
          </a:p>
          <a:p>
            <a:pPr marL="457200" indent="-457200">
              <a:buFont typeface="Arial" panose="020B0604020202020204" pitchFamily="34" charset="0"/>
              <a:buChar char="•"/>
            </a:pPr>
            <a:r>
              <a:rPr lang="fa-IR" dirty="0"/>
              <a:t>طبق بخشنامه وزارت </a:t>
            </a:r>
            <a:r>
              <a:rPr lang="fa-IR" dirty="0" err="1"/>
              <a:t>صمت</a:t>
            </a:r>
            <a:r>
              <a:rPr lang="fa-IR" dirty="0"/>
              <a:t> </a:t>
            </a:r>
            <a:r>
              <a:rPr lang="fa-IR" b="1" dirty="0"/>
              <a:t>تولید خودرو زیر 100 هزار عدد در سال </a:t>
            </a:r>
            <a:r>
              <a:rPr lang="fa-IR" dirty="0"/>
              <a:t>در کشور </a:t>
            </a:r>
            <a:r>
              <a:rPr lang="fa-IR" b="1" dirty="0"/>
              <a:t>ممنوع</a:t>
            </a:r>
            <a:r>
              <a:rPr lang="fa-IR" dirty="0"/>
              <a:t> است</a:t>
            </a:r>
            <a:r>
              <a:rPr lang="fa-IR" b="1" dirty="0"/>
              <a:t>.</a:t>
            </a:r>
          </a:p>
          <a:p>
            <a:pPr marL="457200" indent="-457200">
              <a:buFont typeface="Arial" panose="020B0604020202020204" pitchFamily="34" charset="0"/>
              <a:buChar char="•"/>
            </a:pPr>
            <a:endParaRPr lang="fa-IR" b="1" dirty="0"/>
          </a:p>
          <a:p>
            <a:pPr marL="457200" indent="-457200">
              <a:buFont typeface="Arial" panose="020B0604020202020204" pitchFamily="34" charset="0"/>
              <a:buChar char="•"/>
            </a:pPr>
            <a:r>
              <a:rPr lang="fa-IR" dirty="0"/>
              <a:t>سازمان استاندارد هیچ </a:t>
            </a:r>
            <a:r>
              <a:rPr lang="fa-IR" b="1" dirty="0" err="1"/>
              <a:t>سازوکاری</a:t>
            </a:r>
            <a:r>
              <a:rPr lang="fa-IR" b="1" dirty="0"/>
              <a:t> برای سنجش استاندارد </a:t>
            </a:r>
            <a:r>
              <a:rPr lang="fa-IR" dirty="0"/>
              <a:t>این خودروها ندارد.</a:t>
            </a:r>
          </a:p>
          <a:p>
            <a:pPr marL="457200" indent="-457200">
              <a:buFont typeface="Arial" panose="020B0604020202020204" pitchFamily="34" charset="0"/>
              <a:buChar char="•"/>
            </a:pPr>
            <a:endParaRPr lang="fa-IR" dirty="0"/>
          </a:p>
          <a:p>
            <a:pPr marL="457200" indent="-457200">
              <a:buFont typeface="Arial" panose="020B0604020202020204" pitchFamily="34" charset="0"/>
              <a:buChar char="•"/>
            </a:pPr>
            <a:r>
              <a:rPr lang="fa-IR" dirty="0"/>
              <a:t>پلیس و نیروی انتظامی </a:t>
            </a:r>
            <a:r>
              <a:rPr lang="fa-IR" b="1" dirty="0"/>
              <a:t>فرآیندی برای </a:t>
            </a:r>
            <a:r>
              <a:rPr lang="fa-IR" b="1" dirty="0" err="1"/>
              <a:t>پلاک‌گذاری</a:t>
            </a:r>
            <a:r>
              <a:rPr lang="fa-IR" b="1" dirty="0"/>
              <a:t> </a:t>
            </a:r>
            <a:r>
              <a:rPr lang="fa-IR" dirty="0"/>
              <a:t>این خودروها ندارد.</a:t>
            </a:r>
          </a:p>
          <a:p>
            <a:pPr marL="457200" indent="-457200">
              <a:buFont typeface="Arial" panose="020B0604020202020204" pitchFamily="34" charset="0"/>
              <a:buChar char="•"/>
            </a:pPr>
            <a:endParaRPr lang="fa-IR" dirty="0"/>
          </a:p>
          <a:p>
            <a:pPr marL="457200" indent="-457200">
              <a:buFont typeface="Arial" panose="020B0604020202020204" pitchFamily="34" charset="0"/>
              <a:buChar char="•"/>
            </a:pPr>
            <a:r>
              <a:rPr lang="fa-IR" dirty="0" err="1"/>
              <a:t>شرکت‌های</a:t>
            </a:r>
            <a:r>
              <a:rPr lang="fa-IR" dirty="0"/>
              <a:t> </a:t>
            </a:r>
            <a:r>
              <a:rPr lang="fa-IR" dirty="0" err="1"/>
              <a:t>بیمه‌ای</a:t>
            </a:r>
            <a:r>
              <a:rPr lang="fa-IR" dirty="0"/>
              <a:t> </a:t>
            </a:r>
            <a:r>
              <a:rPr lang="fa-IR" b="1" dirty="0" err="1"/>
              <a:t>سازوکاری</a:t>
            </a:r>
            <a:r>
              <a:rPr lang="fa-IR" b="1" dirty="0"/>
              <a:t> برای بیمه کردن </a:t>
            </a:r>
            <a:r>
              <a:rPr lang="fa-IR" dirty="0"/>
              <a:t>این خودروها ندارند.</a:t>
            </a:r>
          </a:p>
          <a:p>
            <a:pPr marL="457200" indent="-457200">
              <a:buFont typeface="Arial" panose="020B0604020202020204" pitchFamily="34" charset="0"/>
              <a:buChar char="•"/>
            </a:pPr>
            <a:endParaRPr lang="fa-IR" b="1" dirty="0"/>
          </a:p>
        </p:txBody>
      </p:sp>
      <p:sp>
        <p:nvSpPr>
          <p:cNvPr id="2" name="TextBox 1">
            <a:extLst>
              <a:ext uri="{FF2B5EF4-FFF2-40B4-BE49-F238E27FC236}">
                <a16:creationId xmlns:a16="http://schemas.microsoft.com/office/drawing/2014/main" id="{27129685-AC7F-1BF5-62FD-7FC110D06E5A}"/>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موانع آزادسازی تولید و </a:t>
            </a:r>
            <a:r>
              <a:rPr lang="fa-IR" sz="3200" b="1" dirty="0" err="1">
                <a:solidFill>
                  <a:schemeClr val="accent2">
                    <a:lumMod val="75000"/>
                  </a:schemeClr>
                </a:solidFill>
                <a:latin typeface="A Gandom" panose="020B0603030804020204" pitchFamily="34" charset="0"/>
                <a:cs typeface="B Traffic" panose="00000400000000000000" pitchFamily="2" charset="-78"/>
              </a:rPr>
              <a:t>مردمی‌سازی</a:t>
            </a:r>
            <a:r>
              <a:rPr lang="fa-IR" sz="3200" b="1" dirty="0">
                <a:solidFill>
                  <a:schemeClr val="accent2">
                    <a:lumMod val="75000"/>
                  </a:schemeClr>
                </a:solidFill>
                <a:latin typeface="A Gandom" panose="020B0603030804020204" pitchFamily="34" charset="0"/>
                <a:cs typeface="B Traffic" panose="00000400000000000000" pitchFamily="2" charset="-78"/>
              </a:rPr>
              <a:t> صنعت خودرو</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4" name="Rectangle 3">
            <a:extLst>
              <a:ext uri="{FF2B5EF4-FFF2-40B4-BE49-F238E27FC236}">
                <a16:creationId xmlns:a16="http://schemas.microsoft.com/office/drawing/2014/main" id="{5242A9B1-6E2F-A5B0-BF5A-DB42977A1DB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691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6" name="Picture 5"/>
          <p:cNvPicPr>
            <a:picLocks noChangeAspect="1"/>
          </p:cNvPicPr>
          <p:nvPr/>
        </p:nvPicPr>
        <p:blipFill rotWithShape="1">
          <a:blip r:embed="rId3"/>
          <a:srcRect t="24148" b="-1"/>
          <a:stretch/>
        </p:blipFill>
        <p:spPr>
          <a:xfrm>
            <a:off x="1125645" y="1752046"/>
            <a:ext cx="9940708" cy="4898001"/>
          </a:xfrm>
          <a:prstGeom prst="rect">
            <a:avLst/>
          </a:prstGeom>
        </p:spPr>
      </p:pic>
      <p:sp>
        <p:nvSpPr>
          <p:cNvPr id="4" name="TextBox 3">
            <a:extLst>
              <a:ext uri="{FF2B5EF4-FFF2-40B4-BE49-F238E27FC236}">
                <a16:creationId xmlns:a16="http://schemas.microsoft.com/office/drawing/2014/main" id="{F50F9596-F237-E35D-CA12-A6F6D6533E83}"/>
              </a:ext>
            </a:extLst>
          </p:cNvPr>
          <p:cNvSpPr txBox="1"/>
          <p:nvPr/>
        </p:nvSpPr>
        <p:spPr>
          <a:xfrm>
            <a:off x="0" y="415256"/>
            <a:ext cx="12192000" cy="1015663"/>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قانون تولیدکنندگان وسایل نقلیه </a:t>
            </a:r>
            <a:r>
              <a:rPr lang="fa-IR" sz="3200" b="1" dirty="0" err="1">
                <a:solidFill>
                  <a:schemeClr val="accent2">
                    <a:lumMod val="75000"/>
                  </a:schemeClr>
                </a:solidFill>
                <a:latin typeface="A Gandom" panose="020B0603030804020204" pitchFamily="34" charset="0"/>
                <a:cs typeface="B Traffic" panose="00000400000000000000" pitchFamily="2" charset="-78"/>
              </a:rPr>
              <a:t>موتوری</a:t>
            </a:r>
            <a:r>
              <a:rPr lang="fa-IR" sz="3200" b="1" dirty="0">
                <a:solidFill>
                  <a:schemeClr val="accent2">
                    <a:lumMod val="75000"/>
                  </a:schemeClr>
                </a:solidFill>
                <a:latin typeface="A Gandom" panose="020B0603030804020204" pitchFamily="34" charset="0"/>
                <a:cs typeface="B Traffic" panose="00000400000000000000" pitchFamily="2" charset="-78"/>
              </a:rPr>
              <a:t> کم حجم</a:t>
            </a:r>
          </a:p>
          <a:p>
            <a:pPr algn="ctr"/>
            <a:r>
              <a:rPr lang="fa-IR" sz="2800" b="1" dirty="0">
                <a:solidFill>
                  <a:schemeClr val="accent2">
                    <a:lumMod val="75000"/>
                  </a:schemeClr>
                </a:solidFill>
                <a:latin typeface="A Gandom" panose="020B0603030804020204" pitchFamily="34" charset="0"/>
                <a:cs typeface="B Traffic" panose="00000400000000000000" pitchFamily="2" charset="-78"/>
              </a:rPr>
              <a:t>سال 2015 – کنگره آمریکا</a:t>
            </a:r>
          </a:p>
        </p:txBody>
      </p:sp>
      <p:sp>
        <p:nvSpPr>
          <p:cNvPr id="5" name="Rectangle 4">
            <a:extLst>
              <a:ext uri="{FF2B5EF4-FFF2-40B4-BE49-F238E27FC236}">
                <a16:creationId xmlns:a16="http://schemas.microsoft.com/office/drawing/2014/main" id="{7A8C4604-97F2-7650-B555-3CC47486DEFB}"/>
              </a:ext>
            </a:extLst>
          </p:cNvPr>
          <p:cNvSpPr/>
          <p:nvPr/>
        </p:nvSpPr>
        <p:spPr>
          <a:xfrm>
            <a:off x="5127811" y="1480904"/>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34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sp>
        <p:nvSpPr>
          <p:cNvPr id="13" name="TextBox 12"/>
          <p:cNvSpPr txBox="1"/>
          <p:nvPr/>
        </p:nvSpPr>
        <p:spPr>
          <a:xfrm>
            <a:off x="759852" y="1783440"/>
            <a:ext cx="10672293" cy="5780044"/>
          </a:xfrm>
          <a:prstGeom prst="rect">
            <a:avLst/>
          </a:prstGeom>
          <a:noFill/>
        </p:spPr>
        <p:txBody>
          <a:bodyPr wrap="square" rtlCol="1">
            <a:spAutoFit/>
          </a:bodyPr>
          <a:lstStyle/>
          <a:p>
            <a:pPr marL="457200" indent="-457200" algn="just" rtl="1">
              <a:lnSpc>
                <a:spcPct val="120000"/>
              </a:lnSpc>
              <a:buFont typeface="Arial" panose="020B0604020202020204" pitchFamily="34" charset="0"/>
              <a:buChar char="•"/>
            </a:pPr>
            <a:r>
              <a:rPr lang="fa-IR" sz="2400" dirty="0">
                <a:cs typeface="B Nazanin" panose="00000400000000000000" pitchFamily="2" charset="-78"/>
              </a:rPr>
              <a:t>این لایحه به وزارت حمل و نقل (</a:t>
            </a:r>
            <a:r>
              <a:rPr lang="en-US" sz="2400" dirty="0">
                <a:cs typeface="B Nazanin" panose="00000400000000000000" pitchFamily="2" charset="-78"/>
              </a:rPr>
              <a:t>DOT</a:t>
            </a:r>
            <a:r>
              <a:rPr lang="fa-IR" sz="2400" dirty="0">
                <a:cs typeface="B Nazanin" panose="00000400000000000000" pitchFamily="2" charset="-78"/>
              </a:rPr>
              <a:t>) دستور </a:t>
            </a:r>
            <a:r>
              <a:rPr lang="fa-IR" sz="2400" dirty="0" err="1">
                <a:cs typeface="B Nazanin" panose="00000400000000000000" pitchFamily="2" charset="-78"/>
              </a:rPr>
              <a:t>می‌دهد</a:t>
            </a:r>
            <a:r>
              <a:rPr lang="fa-IR" sz="2400" dirty="0">
                <a:cs typeface="B Nazanin" panose="00000400000000000000" pitchFamily="2" charset="-78"/>
              </a:rPr>
              <a:t> تا </a:t>
            </a:r>
            <a:r>
              <a:rPr lang="fa-IR" sz="2400" b="1" dirty="0">
                <a:cs typeface="B Nazanin" panose="00000400000000000000" pitchFamily="2" charset="-78"/>
              </a:rPr>
              <a:t>حداکثر 500 وسیله نقلیه </a:t>
            </a:r>
            <a:r>
              <a:rPr lang="fa-IR" sz="2400" b="1" dirty="0" err="1">
                <a:cs typeface="B Nazanin" panose="00000400000000000000" pitchFamily="2" charset="-78"/>
              </a:rPr>
              <a:t>موتوری</a:t>
            </a:r>
            <a:r>
              <a:rPr lang="fa-IR" sz="2400" b="1" dirty="0">
                <a:cs typeface="B Nazanin" panose="00000400000000000000" pitchFamily="2" charset="-78"/>
              </a:rPr>
              <a:t> مشابه </a:t>
            </a:r>
            <a:r>
              <a:rPr lang="fa-IR" sz="2400" dirty="0">
                <a:cs typeface="B Nazanin" panose="00000400000000000000" pitchFamily="2" charset="-78"/>
              </a:rPr>
              <a:t>را که توسط یک تولید کننده با حجم کم تولید یا وارد </a:t>
            </a:r>
            <a:r>
              <a:rPr lang="fa-IR" sz="2400" dirty="0" err="1">
                <a:cs typeface="B Nazanin" panose="00000400000000000000" pitchFamily="2" charset="-78"/>
              </a:rPr>
              <a:t>می‌شود</a:t>
            </a:r>
            <a:r>
              <a:rPr lang="fa-IR" sz="2400" dirty="0">
                <a:cs typeface="B Nazanin" panose="00000400000000000000" pitchFamily="2" charset="-78"/>
              </a:rPr>
              <a:t>، از برخی استانداردهای ایمنی وسایل نقلیه </a:t>
            </a:r>
            <a:r>
              <a:rPr lang="fa-IR" sz="2400" dirty="0" err="1">
                <a:cs typeface="B Nazanin" panose="00000400000000000000" pitchFamily="2" charset="-78"/>
              </a:rPr>
              <a:t>موتوری</a:t>
            </a:r>
            <a:r>
              <a:rPr lang="fa-IR" sz="2400" dirty="0">
                <a:cs typeface="B Nazanin" panose="00000400000000000000" pitchFamily="2" charset="-78"/>
              </a:rPr>
              <a:t> فدرال و برچسب زدن معاف کند.</a:t>
            </a:r>
          </a:p>
          <a:p>
            <a:pPr marL="457200" indent="-457200" algn="just" rtl="1">
              <a:lnSpc>
                <a:spcPct val="120000"/>
              </a:lnSpc>
              <a:buFont typeface="Arial" panose="020B0604020202020204" pitchFamily="34" charset="0"/>
              <a:buChar char="•"/>
            </a:pPr>
            <a:r>
              <a:rPr lang="en-US" sz="2400" dirty="0">
                <a:cs typeface="B Nazanin" panose="00000400000000000000" pitchFamily="2" charset="-78"/>
              </a:rPr>
              <a:t> DOT </a:t>
            </a:r>
            <a:r>
              <a:rPr lang="fa-IR" sz="2400" dirty="0">
                <a:cs typeface="B Nazanin" panose="00000400000000000000" pitchFamily="2" charset="-78"/>
              </a:rPr>
              <a:t>باید از سازنده بخواهد که یک </a:t>
            </a:r>
            <a:r>
              <a:rPr lang="fa-IR" sz="2400" b="1" dirty="0">
                <a:cs typeface="B Nazanin" panose="00000400000000000000" pitchFamily="2" charset="-78"/>
              </a:rPr>
              <a:t>برچسب دائمی</a:t>
            </a:r>
            <a:r>
              <a:rPr lang="fa-IR" sz="2400" dirty="0">
                <a:cs typeface="B Nazanin" panose="00000400000000000000" pitchFamily="2" charset="-78"/>
              </a:rPr>
              <a:t> بر روی یک خودروی </a:t>
            </a:r>
            <a:r>
              <a:rPr lang="fa-IR" sz="2400" dirty="0" err="1">
                <a:cs typeface="B Nazanin" panose="00000400000000000000" pitchFamily="2" charset="-78"/>
              </a:rPr>
              <a:t>موتوری</a:t>
            </a:r>
            <a:r>
              <a:rPr lang="fa-IR" sz="2400" dirty="0">
                <a:cs typeface="B Nazanin" panose="00000400000000000000" pitchFamily="2" charset="-78"/>
              </a:rPr>
              <a:t> کپی معاف الصاق کند که استانداردهای ایمنی وسیله نقلیه </a:t>
            </a:r>
            <a:r>
              <a:rPr lang="fa-IR" sz="2400" dirty="0" err="1">
                <a:cs typeface="B Nazanin" panose="00000400000000000000" pitchFamily="2" charset="-78"/>
              </a:rPr>
              <a:t>موتوری</a:t>
            </a:r>
            <a:r>
              <a:rPr lang="fa-IR" sz="2400" dirty="0">
                <a:cs typeface="B Nazanin" panose="00000400000000000000" pitchFamily="2" charset="-78"/>
              </a:rPr>
              <a:t> و </a:t>
            </a:r>
            <a:r>
              <a:rPr lang="fa-IR" sz="2400" dirty="0" err="1">
                <a:cs typeface="B Nazanin" panose="00000400000000000000" pitchFamily="2" charset="-78"/>
              </a:rPr>
              <a:t>برچسب‌گذاری</a:t>
            </a:r>
            <a:r>
              <a:rPr lang="fa-IR" sz="2400" dirty="0">
                <a:cs typeface="B Nazanin" panose="00000400000000000000" pitchFamily="2" charset="-78"/>
              </a:rPr>
              <a:t> را که آن وسیله نقلیه از آن مستثنی است و سال مدلی که وسیله نقلیه تکرار </a:t>
            </a:r>
            <a:r>
              <a:rPr lang="fa-IR" sz="2400" dirty="0" err="1">
                <a:cs typeface="B Nazanin" panose="00000400000000000000" pitchFamily="2" charset="-78"/>
              </a:rPr>
              <a:t>می‌کند</a:t>
            </a:r>
            <a:r>
              <a:rPr lang="fa-IR" sz="2400" dirty="0">
                <a:cs typeface="B Nazanin" panose="00000400000000000000" pitchFamily="2" charset="-78"/>
              </a:rPr>
              <a:t>، مشخص </a:t>
            </a:r>
            <a:r>
              <a:rPr lang="fa-IR" sz="2400" dirty="0" err="1">
                <a:cs typeface="B Nazanin" panose="00000400000000000000" pitchFamily="2" charset="-78"/>
              </a:rPr>
              <a:t>می‌کند</a:t>
            </a:r>
            <a:r>
              <a:rPr lang="fa-IR" sz="2400" dirty="0">
                <a:cs typeface="B Nazanin" panose="00000400000000000000" pitchFamily="2" charset="-78"/>
              </a:rPr>
              <a:t>.</a:t>
            </a:r>
          </a:p>
          <a:p>
            <a:pPr marL="457200" indent="-457200" algn="just" rtl="1">
              <a:lnSpc>
                <a:spcPct val="120000"/>
              </a:lnSpc>
              <a:buFont typeface="Arial" panose="020B0604020202020204" pitchFamily="34" charset="0"/>
              <a:buChar char="•"/>
            </a:pPr>
            <a:r>
              <a:rPr lang="fa-IR" sz="2400" b="1" dirty="0">
                <a:cs typeface="B Nazanin" panose="00000400000000000000" pitchFamily="2" charset="-78"/>
              </a:rPr>
              <a:t>قانون هوای پاک</a:t>
            </a:r>
            <a:r>
              <a:rPr lang="fa-IR" sz="2400" dirty="0">
                <a:cs typeface="B Nazanin" panose="00000400000000000000" pitchFamily="2" charset="-78"/>
              </a:rPr>
              <a:t> اصلاح شده است تا به یک تولیدکننده وسایل نقلیه </a:t>
            </a:r>
            <a:r>
              <a:rPr lang="fa-IR" sz="2400" dirty="0" err="1">
                <a:cs typeface="B Nazanin" panose="00000400000000000000" pitchFamily="2" charset="-78"/>
              </a:rPr>
              <a:t>موتوری</a:t>
            </a:r>
            <a:r>
              <a:rPr lang="fa-IR" sz="2400" dirty="0">
                <a:cs typeface="B Nazanin" panose="00000400000000000000" pitchFamily="2" charset="-78"/>
              </a:rPr>
              <a:t> با حجم کم اجازه دهد تا در یک خودروی </a:t>
            </a:r>
            <a:r>
              <a:rPr lang="fa-IR" sz="2400" dirty="0" err="1">
                <a:cs typeface="B Nazanin" panose="00000400000000000000" pitchFamily="2" charset="-78"/>
              </a:rPr>
              <a:t>موتوری</a:t>
            </a:r>
            <a:r>
              <a:rPr lang="fa-IR" sz="2400" dirty="0">
                <a:cs typeface="B Nazanin" panose="00000400000000000000" pitchFamily="2" charset="-78"/>
              </a:rPr>
              <a:t> مشابه تولید شده خاص، موتور وسیله نقلیه </a:t>
            </a:r>
            <a:r>
              <a:rPr lang="fa-IR" sz="2400" dirty="0" err="1">
                <a:cs typeface="B Nazanin" panose="00000400000000000000" pitchFamily="2" charset="-78"/>
              </a:rPr>
              <a:t>موتوری</a:t>
            </a:r>
            <a:r>
              <a:rPr lang="fa-IR" sz="2400" dirty="0">
                <a:cs typeface="B Nazanin" panose="00000400000000000000" pitchFamily="2" charset="-78"/>
              </a:rPr>
              <a:t> (شامل </a:t>
            </a:r>
            <a:r>
              <a:rPr lang="fa-IR" sz="2400" dirty="0" err="1">
                <a:cs typeface="B Nazanin" panose="00000400000000000000" pitchFamily="2" charset="-78"/>
              </a:rPr>
              <a:t>کنترل‌های</a:t>
            </a:r>
            <a:r>
              <a:rPr lang="fa-IR" sz="2400" dirty="0">
                <a:cs typeface="B Nazanin" panose="00000400000000000000" pitchFamily="2" charset="-78"/>
              </a:rPr>
              <a:t> انتشار موتور) را از وسیله </a:t>
            </a:r>
            <a:r>
              <a:rPr lang="fa-IR" sz="2400" dirty="0" err="1">
                <a:cs typeface="B Nazanin" panose="00000400000000000000" pitchFamily="2" charset="-78"/>
              </a:rPr>
              <a:t>نقلیه‌ای</a:t>
            </a:r>
            <a:r>
              <a:rPr lang="fa-IR" sz="2400" dirty="0">
                <a:cs typeface="B Nazanin" panose="00000400000000000000" pitchFamily="2" charset="-78"/>
              </a:rPr>
              <a:t> که گواهی انطباق با استانداردهای کنترل </a:t>
            </a:r>
            <a:r>
              <a:rPr lang="fa-IR" sz="2400" dirty="0" err="1">
                <a:cs typeface="B Nazanin" panose="00000400000000000000" pitchFamily="2" charset="-78"/>
              </a:rPr>
              <a:t>آلایندگی</a:t>
            </a:r>
            <a:r>
              <a:rPr lang="fa-IR" sz="2400" dirty="0">
                <a:cs typeface="B Nazanin" panose="00000400000000000000" pitchFamily="2" charset="-78"/>
              </a:rPr>
              <a:t> آژانس حفاظت از محیط زیست اعطا شده است، نصب کند. یا نوع دیگری از موتور که برای مدل سال مونتاژ وسیله نقلیه </a:t>
            </a:r>
            <a:r>
              <a:rPr lang="fa-IR" sz="2400" dirty="0" err="1">
                <a:cs typeface="B Nazanin" panose="00000400000000000000" pitchFamily="2" charset="-78"/>
              </a:rPr>
              <a:t>موتوری</a:t>
            </a:r>
            <a:r>
              <a:rPr lang="fa-IR" sz="2400" dirty="0">
                <a:cs typeface="B Nazanin" panose="00000400000000000000" pitchFamily="2" charset="-78"/>
              </a:rPr>
              <a:t> در صورت رعایت الزامات خاص، دستور اجرایی صادر شده است.</a:t>
            </a:r>
          </a:p>
          <a:p>
            <a:pPr marL="457200" indent="-457200" algn="just" rtl="1">
              <a:lnSpc>
                <a:spcPct val="120000"/>
              </a:lnSpc>
              <a:buFont typeface="Arial" panose="020B0604020202020204" pitchFamily="34" charset="0"/>
              <a:buChar char="•"/>
            </a:pPr>
            <a:endParaRPr lang="en-US" sz="2400" dirty="0">
              <a:cs typeface="B Nazanin" panose="00000400000000000000" pitchFamily="2" charset="-78"/>
            </a:endParaRPr>
          </a:p>
          <a:p>
            <a:pPr marL="457200" indent="-457200" algn="justLow" defTabSz="914400">
              <a:buFont typeface="Wingdings" panose="05000000000000000000" pitchFamily="2" charset="2"/>
              <a:buChar char="ü"/>
            </a:pPr>
            <a:endParaRPr lang="fa-IR" sz="2400" dirty="0">
              <a:solidFill>
                <a:prstClr val="black"/>
              </a:solidFill>
              <a:latin typeface="Arial"/>
              <a:ea typeface="Arial Unicode MS"/>
              <a:cs typeface="B Nazanin" panose="00000400000000000000" pitchFamily="2" charset="-78"/>
            </a:endParaRPr>
          </a:p>
        </p:txBody>
      </p:sp>
      <p:sp>
        <p:nvSpPr>
          <p:cNvPr id="4" name="TextBox 3">
            <a:extLst>
              <a:ext uri="{FF2B5EF4-FFF2-40B4-BE49-F238E27FC236}">
                <a16:creationId xmlns:a16="http://schemas.microsoft.com/office/drawing/2014/main" id="{6AA4CF34-11DC-A09F-C45D-92F7B795BE1D}"/>
              </a:ext>
            </a:extLst>
          </p:cNvPr>
          <p:cNvSpPr txBox="1"/>
          <p:nvPr/>
        </p:nvSpPr>
        <p:spPr>
          <a:xfrm>
            <a:off x="0" y="415256"/>
            <a:ext cx="12192000" cy="1015663"/>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امتیازات قانون تولیدکنندگان وسایل نقلیه </a:t>
            </a:r>
            <a:r>
              <a:rPr lang="fa-IR" sz="3200" b="1" dirty="0" err="1">
                <a:solidFill>
                  <a:schemeClr val="accent2">
                    <a:lumMod val="75000"/>
                  </a:schemeClr>
                </a:solidFill>
                <a:latin typeface="A Gandom" panose="020B0603030804020204" pitchFamily="34" charset="0"/>
                <a:cs typeface="B Traffic" panose="00000400000000000000" pitchFamily="2" charset="-78"/>
              </a:rPr>
              <a:t>موتوری</a:t>
            </a:r>
            <a:r>
              <a:rPr lang="fa-IR" sz="3200" b="1" dirty="0">
                <a:solidFill>
                  <a:schemeClr val="accent2">
                    <a:lumMod val="75000"/>
                  </a:schemeClr>
                </a:solidFill>
                <a:latin typeface="A Gandom" panose="020B0603030804020204" pitchFamily="34" charset="0"/>
                <a:cs typeface="B Traffic" panose="00000400000000000000" pitchFamily="2" charset="-78"/>
              </a:rPr>
              <a:t> کم حجم</a:t>
            </a:r>
          </a:p>
          <a:p>
            <a:pPr algn="ctr"/>
            <a:r>
              <a:rPr lang="fa-IR" sz="2800" b="1" dirty="0">
                <a:solidFill>
                  <a:schemeClr val="accent2">
                    <a:lumMod val="75000"/>
                  </a:schemeClr>
                </a:solidFill>
                <a:latin typeface="A Gandom" panose="020B0603030804020204" pitchFamily="34" charset="0"/>
                <a:cs typeface="B Traffic" panose="00000400000000000000" pitchFamily="2" charset="-78"/>
              </a:rPr>
              <a:t>سال 2015 – کنگره آمریکا</a:t>
            </a:r>
          </a:p>
        </p:txBody>
      </p:sp>
      <p:sp>
        <p:nvSpPr>
          <p:cNvPr id="5" name="Rectangle 4">
            <a:extLst>
              <a:ext uri="{FF2B5EF4-FFF2-40B4-BE49-F238E27FC236}">
                <a16:creationId xmlns:a16="http://schemas.microsoft.com/office/drawing/2014/main" id="{2698A02A-4DE7-6935-1ECD-909A148041AC}"/>
              </a:ext>
            </a:extLst>
          </p:cNvPr>
          <p:cNvSpPr/>
          <p:nvPr/>
        </p:nvSpPr>
        <p:spPr>
          <a:xfrm>
            <a:off x="5127811" y="1480904"/>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086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3" name="Picture 12"/>
          <p:cNvPicPr/>
          <p:nvPr/>
        </p:nvPicPr>
        <p:blipFill rotWithShape="1">
          <a:blip r:embed="rId3">
            <a:extLst>
              <a:ext uri="{28A0092B-C50C-407E-A947-70E740481C1C}">
                <a14:useLocalDpi xmlns:a14="http://schemas.microsoft.com/office/drawing/2010/main" val="0"/>
              </a:ext>
            </a:extLst>
          </a:blip>
          <a:srcRect l="2612" t="12127"/>
          <a:stretch/>
        </p:blipFill>
        <p:spPr bwMode="auto">
          <a:xfrm>
            <a:off x="1298831" y="1735048"/>
            <a:ext cx="9594338" cy="4958988"/>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97101963-A714-0BCE-5377-1F145F2D79CB}"/>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298 کارخانه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در اروپا فعال است</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67F1DD30-8543-84B4-7D28-39D100068E27}"/>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554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sp>
        <p:nvSpPr>
          <p:cNvPr id="15" name="TextBox 14"/>
          <p:cNvSpPr txBox="1"/>
          <p:nvPr/>
        </p:nvSpPr>
        <p:spPr>
          <a:xfrm>
            <a:off x="1131471" y="1886893"/>
            <a:ext cx="9929053" cy="1421928"/>
          </a:xfrm>
          <a:prstGeom prst="rect">
            <a:avLst/>
          </a:prstGeom>
          <a:noFill/>
        </p:spPr>
        <p:txBody>
          <a:bodyPr wrap="square" rtlCol="1">
            <a:spAutoFit/>
          </a:bodyPr>
          <a:lstStyle/>
          <a:p>
            <a:pPr algn="just" rtl="1">
              <a:lnSpc>
                <a:spcPct val="120000"/>
              </a:lnSpc>
            </a:pPr>
            <a:r>
              <a:rPr lang="en-US" sz="2400" dirty="0">
                <a:cs typeface="B Nazanin" panose="00000400000000000000" pitchFamily="2" charset="-78"/>
              </a:rPr>
              <a:t>ACEA</a:t>
            </a:r>
            <a:r>
              <a:rPr lang="fa-IR" sz="2400" dirty="0">
                <a:cs typeface="B Nazanin" panose="00000400000000000000" pitchFamily="2" charset="-78"/>
              </a:rPr>
              <a:t> این </a:t>
            </a:r>
            <a:r>
              <a:rPr lang="fa-IR" sz="2400" dirty="0" err="1">
                <a:cs typeface="B Nazanin" panose="00000400000000000000" pitchFamily="2" charset="-78"/>
              </a:rPr>
              <a:t>داده‌ها</a:t>
            </a:r>
            <a:r>
              <a:rPr lang="fa-IR" sz="2400" dirty="0">
                <a:cs typeface="B Nazanin" panose="00000400000000000000" pitchFamily="2" charset="-78"/>
              </a:rPr>
              <a:t> را در قالب یک نقشه  تعاملی منتشر </a:t>
            </a:r>
            <a:r>
              <a:rPr lang="fa-IR" sz="2400" dirty="0" err="1">
                <a:cs typeface="B Nazanin" panose="00000400000000000000" pitchFamily="2" charset="-78"/>
              </a:rPr>
              <a:t>می‌کند</a:t>
            </a:r>
            <a:r>
              <a:rPr lang="fa-IR" sz="2400" dirty="0">
                <a:cs typeface="B Nazanin" panose="00000400000000000000" pitchFamily="2" charset="-78"/>
              </a:rPr>
              <a:t> که نشان </a:t>
            </a:r>
            <a:r>
              <a:rPr lang="fa-IR" sz="2400" dirty="0" err="1">
                <a:cs typeface="B Nazanin" panose="00000400000000000000" pitchFamily="2" charset="-78"/>
              </a:rPr>
              <a:t>می‌دهد</a:t>
            </a:r>
            <a:r>
              <a:rPr lang="fa-IR" sz="2400" dirty="0">
                <a:cs typeface="B Nazanin" panose="00000400000000000000" pitchFamily="2" charset="-78"/>
              </a:rPr>
              <a:t> 142 کارخانه در اروپا خودروهای سواری تولید </a:t>
            </a:r>
            <a:r>
              <a:rPr lang="fa-IR" sz="2400" dirty="0" err="1">
                <a:cs typeface="B Nazanin" panose="00000400000000000000" pitchFamily="2" charset="-78"/>
              </a:rPr>
              <a:t>می‌کنند</a:t>
            </a:r>
            <a:r>
              <a:rPr lang="fa-IR" sz="2400" dirty="0">
                <a:cs typeface="B Nazanin" panose="00000400000000000000" pitchFamily="2" charset="-78"/>
              </a:rPr>
              <a:t>، 38 کارخانه خودروهای تجاری سبک، 58 کارخانه خودروهای سنگین، 58 کارخانه اتوبوس و 71 کارخانه موتور تولید </a:t>
            </a:r>
            <a:r>
              <a:rPr lang="fa-IR" sz="2400" dirty="0" err="1">
                <a:cs typeface="B Nazanin" panose="00000400000000000000" pitchFamily="2" charset="-78"/>
              </a:rPr>
              <a:t>می‌کنند</a:t>
            </a:r>
            <a:r>
              <a:rPr lang="fa-IR" sz="2400" dirty="0">
                <a:cs typeface="B Nazanin" panose="00000400000000000000" pitchFamily="2" charset="-78"/>
              </a:rPr>
              <a:t>.</a:t>
            </a:r>
          </a:p>
        </p:txBody>
      </p:sp>
      <p:pic>
        <p:nvPicPr>
          <p:cNvPr id="16" name="Picture 15"/>
          <p:cNvPicPr/>
          <p:nvPr/>
        </p:nvPicPr>
        <p:blipFill rotWithShape="1">
          <a:blip r:embed="rId3">
            <a:extLst>
              <a:ext uri="{28A0092B-C50C-407E-A947-70E740481C1C}">
                <a14:useLocalDpi xmlns:a14="http://schemas.microsoft.com/office/drawing/2010/main" val="0"/>
              </a:ext>
            </a:extLst>
          </a:blip>
          <a:srcRect t="2116" r="1712"/>
          <a:stretch/>
        </p:blipFill>
        <p:spPr bwMode="auto">
          <a:xfrm>
            <a:off x="2773339" y="3439300"/>
            <a:ext cx="6645315" cy="3092704"/>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E16E06B6-8B31-4076-4821-D727B131EA35}"/>
              </a:ext>
            </a:extLst>
          </p:cNvPr>
          <p:cNvSpPr txBox="1"/>
          <p:nvPr/>
        </p:nvSpPr>
        <p:spPr>
          <a:xfrm>
            <a:off x="0" y="415256"/>
            <a:ext cx="12192000" cy="584775"/>
          </a:xfrm>
          <a:prstGeom prst="rect">
            <a:avLst/>
          </a:prstGeom>
          <a:noFill/>
        </p:spPr>
        <p:txBody>
          <a:bodyPr wrap="square" rtlCol="0">
            <a:spAutoFit/>
          </a:bodyPr>
          <a:lstStyle/>
          <a:p>
            <a:pPr algn="ctr"/>
            <a:r>
              <a:rPr lang="fa-IR" sz="3200" b="1" dirty="0">
                <a:solidFill>
                  <a:schemeClr val="accent2">
                    <a:lumMod val="75000"/>
                  </a:schemeClr>
                </a:solidFill>
                <a:latin typeface="A Gandom" panose="020B0603030804020204" pitchFamily="34" charset="0"/>
                <a:cs typeface="B Traffic" panose="00000400000000000000" pitchFamily="2" charset="-78"/>
              </a:rPr>
              <a:t>تنوع تولیدات </a:t>
            </a:r>
            <a:r>
              <a:rPr lang="fa-IR" sz="3200" b="1" dirty="0" err="1">
                <a:solidFill>
                  <a:schemeClr val="accent2">
                    <a:lumMod val="75000"/>
                  </a:schemeClr>
                </a:solidFill>
                <a:latin typeface="A Gandom" panose="020B0603030804020204" pitchFamily="34" charset="0"/>
                <a:cs typeface="B Traffic" panose="00000400000000000000" pitchFamily="2" charset="-78"/>
              </a:rPr>
              <a:t>کارخانه‌های</a:t>
            </a:r>
            <a:r>
              <a:rPr lang="fa-IR" sz="3200" b="1" dirty="0">
                <a:solidFill>
                  <a:schemeClr val="accent2">
                    <a:lumMod val="75000"/>
                  </a:schemeClr>
                </a:solidFill>
                <a:latin typeface="A Gandom" panose="020B0603030804020204" pitchFamily="34" charset="0"/>
                <a:cs typeface="B Traffic" panose="00000400000000000000" pitchFamily="2" charset="-78"/>
              </a:rPr>
              <a:t> </a:t>
            </a:r>
            <a:r>
              <a:rPr lang="fa-IR" sz="32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3200" b="1" dirty="0">
                <a:solidFill>
                  <a:schemeClr val="accent2">
                    <a:lumMod val="75000"/>
                  </a:schemeClr>
                </a:solidFill>
                <a:latin typeface="A Gandom" panose="020B0603030804020204" pitchFamily="34" charset="0"/>
                <a:cs typeface="B Traffic" panose="00000400000000000000" pitchFamily="2" charset="-78"/>
              </a:rPr>
              <a:t> در اروپا</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633DB1D3-1A24-324C-5447-B64BAD26512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423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6" name="Picture 15"/>
          <p:cNvPicPr/>
          <p:nvPr/>
        </p:nvPicPr>
        <p:blipFill rotWithShape="1">
          <a:blip r:embed="rId3">
            <a:extLst>
              <a:ext uri="{28A0092B-C50C-407E-A947-70E740481C1C}">
                <a14:useLocalDpi xmlns:a14="http://schemas.microsoft.com/office/drawing/2010/main" val="0"/>
              </a:ext>
            </a:extLst>
          </a:blip>
          <a:srcRect t="4598"/>
          <a:stretch/>
        </p:blipFill>
        <p:spPr>
          <a:xfrm>
            <a:off x="3771899" y="1259603"/>
            <a:ext cx="4648201" cy="5464654"/>
          </a:xfrm>
          <a:prstGeom prst="rect">
            <a:avLst/>
          </a:prstGeom>
        </p:spPr>
      </p:pic>
      <p:sp>
        <p:nvSpPr>
          <p:cNvPr id="6" name="TextBox 5">
            <a:extLst>
              <a:ext uri="{FF2B5EF4-FFF2-40B4-BE49-F238E27FC236}">
                <a16:creationId xmlns:a16="http://schemas.microsoft.com/office/drawing/2014/main" id="{A910C5BD-BE95-BD6F-6BD7-8EA1EC5E87B5}"/>
              </a:ext>
            </a:extLst>
          </p:cNvPr>
          <p:cNvSpPr txBox="1"/>
          <p:nvPr/>
        </p:nvSpPr>
        <p:spPr>
          <a:xfrm>
            <a:off x="0" y="415256"/>
            <a:ext cx="12192000" cy="523220"/>
          </a:xfrm>
          <a:prstGeom prst="rect">
            <a:avLst/>
          </a:prstGeom>
          <a:noFill/>
        </p:spPr>
        <p:txBody>
          <a:bodyPr wrap="square" rtlCol="0">
            <a:spAutoFit/>
          </a:bodyPr>
          <a:lstStyle/>
          <a:p>
            <a:pPr algn="ctr"/>
            <a:r>
              <a:rPr lang="fa-IR" sz="2800" b="1" dirty="0">
                <a:solidFill>
                  <a:schemeClr val="accent2">
                    <a:lumMod val="75000"/>
                  </a:schemeClr>
                </a:solidFill>
                <a:latin typeface="A Gandom" panose="020B0603030804020204" pitchFamily="34" charset="0"/>
                <a:cs typeface="B Traffic" panose="00000400000000000000" pitchFamily="2" charset="-78"/>
              </a:rPr>
              <a:t>پراکندگی </a:t>
            </a:r>
            <a:r>
              <a:rPr lang="fa-IR" sz="2800" b="1" dirty="0" err="1">
                <a:solidFill>
                  <a:schemeClr val="accent2">
                    <a:lumMod val="75000"/>
                  </a:schemeClr>
                </a:solidFill>
                <a:latin typeface="A Gandom" panose="020B0603030804020204" pitchFamily="34" charset="0"/>
                <a:cs typeface="B Traffic" panose="00000400000000000000" pitchFamily="2" charset="-78"/>
              </a:rPr>
              <a:t>کارخانه‌های</a:t>
            </a:r>
            <a:r>
              <a:rPr lang="fa-IR" sz="2800" b="1" dirty="0">
                <a:solidFill>
                  <a:schemeClr val="accent2">
                    <a:lumMod val="75000"/>
                  </a:schemeClr>
                </a:solidFill>
                <a:latin typeface="A Gandom" panose="020B0603030804020204" pitchFamily="34" charset="0"/>
                <a:cs typeface="B Traffic" panose="00000400000000000000" pitchFamily="2" charset="-78"/>
              </a:rPr>
              <a:t> </a:t>
            </a:r>
            <a:r>
              <a:rPr lang="fa-IR" sz="28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2800" b="1" dirty="0">
                <a:solidFill>
                  <a:schemeClr val="accent2">
                    <a:lumMod val="75000"/>
                  </a:schemeClr>
                </a:solidFill>
                <a:latin typeface="A Gandom" panose="020B0603030804020204" pitchFamily="34" charset="0"/>
                <a:cs typeface="B Traffic" panose="00000400000000000000" pitchFamily="2" charset="-78"/>
              </a:rPr>
              <a:t> در کشورهای مختلف اروپا</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9" name="Rectangle 8">
            <a:extLst>
              <a:ext uri="{FF2B5EF4-FFF2-40B4-BE49-F238E27FC236}">
                <a16:creationId xmlns:a16="http://schemas.microsoft.com/office/drawing/2014/main" id="{77B9750B-5A93-DC98-A079-2A90E3AC8F09}"/>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249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sp>
        <p:nvSpPr>
          <p:cNvPr id="14" name="TextBox 13"/>
          <p:cNvSpPr txBox="1"/>
          <p:nvPr/>
        </p:nvSpPr>
        <p:spPr>
          <a:xfrm>
            <a:off x="938417" y="2393851"/>
            <a:ext cx="10315164" cy="3194721"/>
          </a:xfrm>
          <a:prstGeom prst="rect">
            <a:avLst/>
          </a:prstGeom>
          <a:noFill/>
        </p:spPr>
        <p:txBody>
          <a:bodyPr wrap="square" rtlCol="1">
            <a:spAutoFit/>
          </a:bodyPr>
          <a:lstStyle>
            <a:defPPr>
              <a:defRPr lang="en-US"/>
            </a:defPPr>
            <a:lvl1pPr marL="457200" indent="-457200" algn="just" rtl="1">
              <a:lnSpc>
                <a:spcPct val="120000"/>
              </a:lnSpc>
              <a:buFont typeface="Arial" panose="020B0604020202020204" pitchFamily="34" charset="0"/>
              <a:buChar char="•"/>
              <a:defRPr sz="2400">
                <a:cs typeface="B Nazanin" panose="00000400000000000000" pitchFamily="2" charset="-78"/>
              </a:defRPr>
            </a:lvl1pPr>
          </a:lstStyle>
          <a:p>
            <a:pPr marL="0" indent="0">
              <a:buNone/>
            </a:pPr>
            <a:r>
              <a:rPr lang="fa-IR" sz="2800" dirty="0"/>
              <a:t>اتحادیه تولیدکنندگان خودروهای کوچک اروپایی (</a:t>
            </a:r>
            <a:r>
              <a:rPr lang="en-US" sz="2800" dirty="0"/>
              <a:t>ESCA</a:t>
            </a:r>
            <a:r>
              <a:rPr lang="fa-IR" sz="2800" dirty="0"/>
              <a:t>) یک نهاد تجاری است که منافع خودروسازان مستقل اروپایی را نمایندگی </a:t>
            </a:r>
            <a:r>
              <a:rPr lang="fa-IR" sz="2800" dirty="0" err="1"/>
              <a:t>می‌کند</a:t>
            </a:r>
            <a:r>
              <a:rPr lang="fa-IR" sz="2800" dirty="0"/>
              <a:t>.</a:t>
            </a:r>
          </a:p>
          <a:p>
            <a:pPr marL="0" indent="0">
              <a:buNone/>
            </a:pPr>
            <a:endParaRPr lang="en-US" sz="2800" dirty="0"/>
          </a:p>
          <a:p>
            <a:pPr marL="0" indent="0">
              <a:buNone/>
            </a:pPr>
            <a:r>
              <a:rPr lang="fa-IR" sz="2800" dirty="0"/>
              <a:t>اعضای</a:t>
            </a:r>
            <a:r>
              <a:rPr lang="en-US" sz="2800" dirty="0"/>
              <a:t>ESCA </a:t>
            </a:r>
            <a:r>
              <a:rPr lang="fa-IR" sz="2800" dirty="0"/>
              <a:t> خودروهای پیشرفته و با کارایی بالا با </a:t>
            </a:r>
            <a:r>
              <a:rPr lang="fa-IR" sz="2800" b="1" dirty="0"/>
              <a:t>تولید انفرادی کمتر از 10000 دستگاه در سال</a:t>
            </a:r>
            <a:r>
              <a:rPr lang="fa-IR" sz="2800" dirty="0"/>
              <a:t> می‌سازند که توسط قوانین اتحادیه اروپا به عنوان تولیدکنندگان حجم کوچک (</a:t>
            </a:r>
            <a:r>
              <a:rPr lang="en-US" sz="2800" dirty="0"/>
              <a:t>SVM</a:t>
            </a:r>
            <a:r>
              <a:rPr lang="fa-IR" sz="2800" dirty="0"/>
              <a:t>) شناخته می‌شوند.</a:t>
            </a:r>
            <a:endParaRPr lang="en-US" sz="2800" dirty="0"/>
          </a:p>
        </p:txBody>
      </p:sp>
      <p:sp>
        <p:nvSpPr>
          <p:cNvPr id="5" name="TextBox 4">
            <a:extLst>
              <a:ext uri="{FF2B5EF4-FFF2-40B4-BE49-F238E27FC236}">
                <a16:creationId xmlns:a16="http://schemas.microsoft.com/office/drawing/2014/main" id="{F6728350-16B7-C0D0-080F-03B132F0D4A6}"/>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اتحادیه تولیدکنندگان خودروهای کوچک اروپایی (</a:t>
            </a:r>
            <a:r>
              <a:rPr lang="en-US" sz="2800" b="1" dirty="0">
                <a:solidFill>
                  <a:schemeClr val="accent2">
                    <a:lumMod val="75000"/>
                  </a:schemeClr>
                </a:solidFill>
                <a:latin typeface="A Gandom" panose="020B0603030804020204" pitchFamily="34" charset="0"/>
                <a:cs typeface="B Traffic" panose="00000400000000000000" pitchFamily="2" charset="-78"/>
              </a:rPr>
              <a:t>ESCA</a:t>
            </a:r>
            <a:r>
              <a:rPr lang="fa-IR" sz="2800" b="1" dirty="0">
                <a:solidFill>
                  <a:schemeClr val="accent2">
                    <a:lumMod val="75000"/>
                  </a:schemeClr>
                </a:solidFill>
                <a:latin typeface="A Gandom" panose="020B0603030804020204" pitchFamily="34" charset="0"/>
                <a:cs typeface="B Traffic" panose="00000400000000000000" pitchFamily="2" charset="-78"/>
              </a:rPr>
              <a:t>)</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3406BEBA-DFBB-78AA-232C-B42845C635B8}"/>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123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9857" y="1321158"/>
            <a:ext cx="7589023" cy="1938163"/>
          </a:xfrm>
          <a:prstGeom prst="rect">
            <a:avLst/>
          </a:prstGeom>
        </p:spPr>
      </p:pic>
      <p:pic>
        <p:nvPicPr>
          <p:cNvPr id="12" name="Picture 11"/>
          <p:cNvPicPr/>
          <p:nvPr/>
        </p:nvPicPr>
        <p:blipFill>
          <a:blip r:embed="rId4">
            <a:extLst>
              <a:ext uri="{28A0092B-C50C-407E-A947-70E740481C1C}">
                <a14:useLocalDpi xmlns:a14="http://schemas.microsoft.com/office/drawing/2010/main" val="0"/>
              </a:ext>
            </a:extLst>
          </a:blip>
          <a:stretch>
            <a:fillRect/>
          </a:stretch>
        </p:blipFill>
        <p:spPr>
          <a:xfrm>
            <a:off x="2289857" y="3259321"/>
            <a:ext cx="7612286" cy="3428479"/>
          </a:xfrm>
          <a:prstGeom prst="rect">
            <a:avLst/>
          </a:prstGeom>
        </p:spPr>
      </p:pic>
      <p:sp>
        <p:nvSpPr>
          <p:cNvPr id="4" name="TextBox 3">
            <a:extLst>
              <a:ext uri="{FF2B5EF4-FFF2-40B4-BE49-F238E27FC236}">
                <a16:creationId xmlns:a16="http://schemas.microsoft.com/office/drawing/2014/main" id="{B1051A2C-EB35-D72F-0126-1003EE695B41}"/>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اعضای اتحادیه </a:t>
            </a:r>
            <a:r>
              <a:rPr lang="en-US" sz="3200" b="1" dirty="0">
                <a:solidFill>
                  <a:schemeClr val="accent2">
                    <a:lumMod val="75000"/>
                  </a:schemeClr>
                </a:solidFill>
                <a:latin typeface="A Gandom" panose="020B0603030804020204" pitchFamily="34" charset="0"/>
                <a:cs typeface="B Traffic" panose="00000400000000000000" pitchFamily="2" charset="-78"/>
              </a:rPr>
              <a:t>ESCA</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BB72ADA1-69B1-FBDC-B651-8418C01EF22C}"/>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245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2571953" y="1377767"/>
            <a:ext cx="7048091" cy="5316269"/>
          </a:xfrm>
          <a:prstGeom prst="rect">
            <a:avLst/>
          </a:prstGeom>
        </p:spPr>
      </p:pic>
      <p:sp>
        <p:nvSpPr>
          <p:cNvPr id="4" name="TextBox 3">
            <a:extLst>
              <a:ext uri="{FF2B5EF4-FFF2-40B4-BE49-F238E27FC236}">
                <a16:creationId xmlns:a16="http://schemas.microsoft.com/office/drawing/2014/main" id="{B2109EE9-4026-654A-8BF4-EF6147E48B27}"/>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پراکندگی جغرافیایی مشتریان اتحادیه </a:t>
            </a:r>
            <a:r>
              <a:rPr lang="en-US" sz="3200" b="1" dirty="0">
                <a:solidFill>
                  <a:schemeClr val="accent2">
                    <a:lumMod val="75000"/>
                  </a:schemeClr>
                </a:solidFill>
                <a:latin typeface="A Gandom" panose="020B0603030804020204" pitchFamily="34" charset="0"/>
                <a:cs typeface="B Traffic" panose="00000400000000000000" pitchFamily="2" charset="-78"/>
              </a:rPr>
              <a:t>ESCA</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C6CF584B-5D5F-BAFF-D1D9-7D5CECF58CBE}"/>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771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p:nvPr/>
        </p:nvPicPr>
        <p:blipFill rotWithShape="1">
          <a:blip r:embed="rId3">
            <a:extLst>
              <a:ext uri="{28A0092B-C50C-407E-A947-70E740481C1C}">
                <a14:useLocalDpi xmlns:a14="http://schemas.microsoft.com/office/drawing/2010/main" val="0"/>
              </a:ext>
            </a:extLst>
          </a:blip>
          <a:srcRect l="2709" t="2387" r="5147" b="8717"/>
          <a:stretch/>
        </p:blipFill>
        <p:spPr>
          <a:xfrm>
            <a:off x="495082" y="2000491"/>
            <a:ext cx="6569106" cy="4442253"/>
          </a:xfrm>
          <a:prstGeom prst="rect">
            <a:avLst/>
          </a:prstGeom>
        </p:spPr>
      </p:pic>
      <p:sp>
        <p:nvSpPr>
          <p:cNvPr id="4" name="TextBox 3">
            <a:extLst>
              <a:ext uri="{FF2B5EF4-FFF2-40B4-BE49-F238E27FC236}">
                <a16:creationId xmlns:a16="http://schemas.microsoft.com/office/drawing/2014/main" id="{EBF3405B-E181-A4B1-E529-2B776743295B}"/>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عملکرد اتحادیه </a:t>
            </a:r>
            <a:r>
              <a:rPr lang="en-US" sz="3200" b="1" dirty="0">
                <a:solidFill>
                  <a:schemeClr val="accent2">
                    <a:lumMod val="75000"/>
                  </a:schemeClr>
                </a:solidFill>
                <a:latin typeface="A Gandom" panose="020B0603030804020204" pitchFamily="34" charset="0"/>
                <a:cs typeface="B Traffic" panose="00000400000000000000" pitchFamily="2" charset="-78"/>
              </a:rPr>
              <a:t>ESCA</a:t>
            </a:r>
            <a:r>
              <a:rPr lang="fa-IR" sz="3200" b="1" dirty="0">
                <a:solidFill>
                  <a:schemeClr val="accent2">
                    <a:lumMod val="75000"/>
                  </a:schemeClr>
                </a:solidFill>
                <a:latin typeface="A Gandom" panose="020B0603030804020204" pitchFamily="34" charset="0"/>
                <a:cs typeface="B Traffic" panose="00000400000000000000" pitchFamily="2" charset="-78"/>
              </a:rPr>
              <a:t> در سال 2020</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698FA2F8-1905-3B86-71DD-694786B65F9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81B48D-5F57-3D54-196F-89CD118FC11A}"/>
              </a:ext>
            </a:extLst>
          </p:cNvPr>
          <p:cNvSpPr txBox="1"/>
          <p:nvPr/>
        </p:nvSpPr>
        <p:spPr>
          <a:xfrm>
            <a:off x="7326669" y="2402657"/>
            <a:ext cx="4082170" cy="3637919"/>
          </a:xfrm>
          <a:prstGeom prst="rect">
            <a:avLst/>
          </a:prstGeom>
          <a:noFill/>
        </p:spPr>
        <p:txBody>
          <a:bodyPr wrap="square" rtlCol="1">
            <a:spAutoFit/>
          </a:bodyPr>
          <a:lstStyle>
            <a:defPPr>
              <a:defRPr lang="en-US"/>
            </a:defPPr>
            <a:lvl1pPr marL="457200" indent="-457200" algn="just" rtl="1">
              <a:lnSpc>
                <a:spcPct val="120000"/>
              </a:lnSpc>
              <a:buFont typeface="Arial" panose="020B0604020202020204" pitchFamily="34" charset="0"/>
              <a:buChar char="•"/>
              <a:defRPr sz="2400">
                <a:cs typeface="B Nazanin" panose="00000400000000000000" pitchFamily="2" charset="-78"/>
              </a:defRPr>
            </a:lvl1pPr>
          </a:lstStyle>
          <a:p>
            <a:pPr marL="0" indent="0">
              <a:buNone/>
            </a:pPr>
            <a:r>
              <a:rPr lang="fa-IR" dirty="0"/>
              <a:t>این اتحادیه با تولید 14.196 خودرو، توانسته است نزدیک به 2 میلیارد یورو گردش مالی ایجاد کرده و تقریبا تمام خودروهای خود را به فروش برساند.</a:t>
            </a:r>
            <a:endParaRPr lang="en-US" dirty="0"/>
          </a:p>
          <a:p>
            <a:pPr marL="0" indent="0">
              <a:buNone/>
            </a:pPr>
            <a:r>
              <a:rPr lang="fa-IR" dirty="0"/>
              <a:t>برای این تعداد خودرو، 7193 نفر </a:t>
            </a:r>
            <a:r>
              <a:rPr lang="fa-IR" dirty="0" err="1"/>
              <a:t>اشتغال‌زایی</a:t>
            </a:r>
            <a:r>
              <a:rPr lang="fa-IR" dirty="0"/>
              <a:t> داشته است. یعنی </a:t>
            </a:r>
            <a:r>
              <a:rPr lang="fa-IR" dirty="0" err="1"/>
              <a:t>بهره‌وری</a:t>
            </a:r>
            <a:r>
              <a:rPr lang="fa-IR" dirty="0"/>
              <a:t> تولید سالانه خودرو کارگاهی به ازای هر کارگر 2 عدد خودرو </a:t>
            </a:r>
            <a:r>
              <a:rPr lang="fa-IR" dirty="0" err="1"/>
              <a:t>می‌باشد</a:t>
            </a:r>
            <a:r>
              <a:rPr lang="fa-IR" dirty="0"/>
              <a:t>.</a:t>
            </a:r>
            <a:endParaRPr lang="en-US" dirty="0"/>
          </a:p>
        </p:txBody>
      </p:sp>
    </p:spTree>
    <p:extLst>
      <p:ext uri="{BB962C8B-B14F-4D97-AF65-F5344CB8AC3E}">
        <p14:creationId xmlns:p14="http://schemas.microsoft.com/office/powerpoint/2010/main" val="201647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1804608" y="1414849"/>
            <a:ext cx="8582784" cy="5227484"/>
          </a:xfrm>
          <a:prstGeom prst="rect">
            <a:avLst/>
          </a:prstGeom>
        </p:spPr>
      </p:pic>
      <p:sp>
        <p:nvSpPr>
          <p:cNvPr id="4" name="TextBox 3">
            <a:extLst>
              <a:ext uri="{FF2B5EF4-FFF2-40B4-BE49-F238E27FC236}">
                <a16:creationId xmlns:a16="http://schemas.microsoft.com/office/drawing/2014/main" id="{7B056754-5908-6C42-8A20-515A807ADA93}"/>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انجمن سازندگان و بازرگانان موتور بریتانیا (</a:t>
            </a:r>
            <a:r>
              <a:rPr lang="en-US" sz="3200" b="1" dirty="0">
                <a:solidFill>
                  <a:schemeClr val="accent2">
                    <a:lumMod val="75000"/>
                  </a:schemeClr>
                </a:solidFill>
                <a:latin typeface="A Gandom" panose="020B0603030804020204" pitchFamily="34" charset="0"/>
                <a:cs typeface="B Traffic" panose="00000400000000000000" pitchFamily="2" charset="-78"/>
              </a:rPr>
              <a:t>SMMT</a:t>
            </a:r>
            <a:r>
              <a:rPr lang="fa-IR" sz="3200" b="1" dirty="0">
                <a:solidFill>
                  <a:schemeClr val="accent2">
                    <a:lumMod val="75000"/>
                  </a:schemeClr>
                </a:solidFill>
                <a:latin typeface="A Gandom" panose="020B0603030804020204" pitchFamily="34" charset="0"/>
                <a:cs typeface="B Traffic" panose="00000400000000000000" pitchFamily="2" charset="-78"/>
              </a:rPr>
              <a:t>)</a:t>
            </a:r>
            <a:endParaRPr lang="en-US" sz="3200" b="1" dirty="0">
              <a:solidFill>
                <a:schemeClr val="accent2">
                  <a:lumMod val="75000"/>
                </a:schemeClr>
              </a:solidFill>
              <a:latin typeface="A Gandom" panose="020B0603030804020204" pitchFamily="34" charset="0"/>
              <a:cs typeface="B Traffic" panose="00000400000000000000" pitchFamily="2" charset="-78"/>
            </a:endParaRPr>
          </a:p>
        </p:txBody>
      </p:sp>
      <p:sp>
        <p:nvSpPr>
          <p:cNvPr id="5" name="Rectangle 4">
            <a:extLst>
              <a:ext uri="{FF2B5EF4-FFF2-40B4-BE49-F238E27FC236}">
                <a16:creationId xmlns:a16="http://schemas.microsoft.com/office/drawing/2014/main" id="{C5C76FB1-76CC-7E49-6C8E-69453463507D}"/>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47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1669355" y="1492380"/>
            <a:ext cx="8853290" cy="5201656"/>
          </a:xfrm>
          <a:prstGeom prst="rect">
            <a:avLst/>
          </a:prstGeom>
        </p:spPr>
      </p:pic>
      <p:sp>
        <p:nvSpPr>
          <p:cNvPr id="4" name="TextBox 3">
            <a:extLst>
              <a:ext uri="{FF2B5EF4-FFF2-40B4-BE49-F238E27FC236}">
                <a16:creationId xmlns:a16="http://schemas.microsoft.com/office/drawing/2014/main" id="{6AF2AB3C-9E90-06BF-D83D-13ABC9FAF0CE}"/>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تولیدکنندگان خودروهای </a:t>
            </a:r>
            <a:r>
              <a:rPr lang="fa-IR" sz="3200" b="1" dirty="0" err="1">
                <a:solidFill>
                  <a:schemeClr val="accent2">
                    <a:lumMod val="75000"/>
                  </a:schemeClr>
                </a:solidFill>
                <a:latin typeface="A Gandom" panose="020B0603030804020204" pitchFamily="34" charset="0"/>
                <a:cs typeface="B Traffic" panose="00000400000000000000" pitchFamily="2" charset="-78"/>
              </a:rPr>
              <a:t>کم‌حجم</a:t>
            </a:r>
            <a:r>
              <a:rPr lang="fa-IR" sz="3200" b="1" dirty="0">
                <a:solidFill>
                  <a:schemeClr val="accent2">
                    <a:lumMod val="75000"/>
                  </a:schemeClr>
                </a:solidFill>
                <a:latin typeface="A Gandom" panose="020B0603030804020204" pitchFamily="34" charset="0"/>
                <a:cs typeface="B Traffic" panose="00000400000000000000" pitchFamily="2" charset="-78"/>
              </a:rPr>
              <a:t> عضو انجمن </a:t>
            </a:r>
            <a:r>
              <a:rPr lang="en-US" sz="3200" b="1" dirty="0">
                <a:solidFill>
                  <a:schemeClr val="accent2">
                    <a:lumMod val="75000"/>
                  </a:schemeClr>
                </a:solidFill>
                <a:latin typeface="A Gandom" panose="020B0603030804020204" pitchFamily="34" charset="0"/>
                <a:cs typeface="B Traffic" panose="00000400000000000000" pitchFamily="2" charset="-78"/>
              </a:rPr>
              <a:t>SMMT</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BB0A6462-4F29-0F69-3524-305843C36D82}"/>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89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1619449" y="1482811"/>
            <a:ext cx="8953101" cy="5211225"/>
          </a:xfrm>
          <a:prstGeom prst="rect">
            <a:avLst/>
          </a:prstGeom>
        </p:spPr>
      </p:pic>
      <p:sp>
        <p:nvSpPr>
          <p:cNvPr id="4" name="TextBox 3">
            <a:extLst>
              <a:ext uri="{FF2B5EF4-FFF2-40B4-BE49-F238E27FC236}">
                <a16:creationId xmlns:a16="http://schemas.microsoft.com/office/drawing/2014/main" id="{98433D9B-7F38-A4F4-D757-F41996D632BB}"/>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عملکرد انجمن </a:t>
            </a:r>
            <a:r>
              <a:rPr lang="en-US" sz="3200" b="1" dirty="0">
                <a:solidFill>
                  <a:schemeClr val="accent2">
                    <a:lumMod val="75000"/>
                  </a:schemeClr>
                </a:solidFill>
                <a:latin typeface="A Gandom" panose="020B0603030804020204" pitchFamily="34" charset="0"/>
                <a:cs typeface="B Traffic" panose="00000400000000000000" pitchFamily="2" charset="-78"/>
              </a:rPr>
              <a:t>SMMT</a:t>
            </a:r>
            <a:r>
              <a:rPr lang="fa-IR" sz="3200" b="1" dirty="0">
                <a:solidFill>
                  <a:schemeClr val="accent2">
                    <a:lumMod val="75000"/>
                  </a:schemeClr>
                </a:solidFill>
                <a:latin typeface="A Gandom" panose="020B0603030804020204" pitchFamily="34" charset="0"/>
                <a:cs typeface="B Traffic" panose="00000400000000000000" pitchFamily="2" charset="-78"/>
              </a:rPr>
              <a:t> در سال 2021</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B9DB3C93-23DF-25DE-5530-F9DE02CE8C9D}"/>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776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269938" y="2520274"/>
            <a:ext cx="4407980" cy="3381992"/>
          </a:xfrm>
          <a:prstGeom prst="rect">
            <a:avLst/>
          </a:prstGeom>
        </p:spPr>
      </p:pic>
      <p:sp>
        <p:nvSpPr>
          <p:cNvPr id="13" name="Rectangle 12"/>
          <p:cNvSpPr/>
          <p:nvPr/>
        </p:nvSpPr>
        <p:spPr>
          <a:xfrm>
            <a:off x="4961235" y="1372747"/>
            <a:ext cx="6777681" cy="5410712"/>
          </a:xfrm>
          <a:prstGeom prst="rect">
            <a:avLst/>
          </a:prstGeom>
          <a:noFill/>
        </p:spPr>
        <p:txBody>
          <a:bodyPr wrap="square" rtlCol="1">
            <a:spAutoFit/>
          </a:bodyPr>
          <a:lstStyle/>
          <a:p>
            <a:pPr algn="just" rtl="1">
              <a:lnSpc>
                <a:spcPct val="120000"/>
              </a:lnSpc>
            </a:pPr>
            <a:r>
              <a:rPr lang="fa-IR" sz="2400" dirty="0">
                <a:cs typeface="B Nazanin" panose="00000400000000000000" pitchFamily="2" charset="-78"/>
              </a:rPr>
              <a:t>در کشور ژاپن، خودروها به دو دسته پلاک سفید و پلاک زرد دسته‌بندی می‌شوند. ماشین کی </a:t>
            </a:r>
            <a:r>
              <a:rPr lang="en-US" sz="2400" dirty="0">
                <a:cs typeface="B Nazanin" panose="00000400000000000000" pitchFamily="2" charset="-78"/>
              </a:rPr>
              <a:t>Kei</a:t>
            </a:r>
            <a:r>
              <a:rPr lang="fa-IR" sz="2400" dirty="0">
                <a:cs typeface="B Nazanin" panose="00000400000000000000" pitchFamily="2" charset="-78"/>
              </a:rPr>
              <a:t> که در خارج از ژاپن به‌عنوان ماشین شهری ژاپنی یا میکروکار ژاپنی شناخته می‌شود، دسته خودروهای ژاپنی برای کوچک‌ترین خودروهای سواری قانونی بزرگراه با ابعاد محدود است. </a:t>
            </a:r>
          </a:p>
          <a:p>
            <a:pPr algn="just" rtl="1">
              <a:lnSpc>
                <a:spcPct val="120000"/>
              </a:lnSpc>
            </a:pPr>
            <a:r>
              <a:rPr lang="fa-IR" sz="2400" dirty="0">
                <a:cs typeface="B Nazanin" panose="00000400000000000000" pitchFamily="2" charset="-78"/>
              </a:rPr>
              <a:t>دسته خودروهای </a:t>
            </a:r>
            <a:r>
              <a:rPr lang="en-US" sz="2400" dirty="0">
                <a:cs typeface="B Nazanin" panose="00000400000000000000" pitchFamily="2" charset="-78"/>
              </a:rPr>
              <a:t>Kei</a:t>
            </a:r>
            <a:r>
              <a:rPr lang="fa-IR" sz="2400" dirty="0">
                <a:cs typeface="B Nazanin" panose="00000400000000000000" pitchFamily="2" charset="-78"/>
              </a:rPr>
              <a:t> توسط دولت ژاپن در سال 1949 ایجاد شد و از آن زمان تاکنون چندین بار این مقررات تجدید نظر شده است. این مقررات حداکثر اندازه خودرو، ظرفیت موتور و توان خروجی را مشخص می‌کند تا مالکان بتوانند از مزایای مالیاتی و بیمه‌ای برخوردار شوند. در اکثر مناطق روستایی، آنها همچنین از الزام به گواهی وجود پارکینگ کافی برای وسیله نقلیه معاف هستند.</a:t>
            </a:r>
          </a:p>
          <a:p>
            <a:pPr algn="just" rtl="1">
              <a:lnSpc>
                <a:spcPct val="120000"/>
              </a:lnSpc>
            </a:pPr>
            <a:r>
              <a:rPr lang="fa-IR" sz="2400" dirty="0">
                <a:cs typeface="B Nazanin" panose="00000400000000000000" pitchFamily="2" charset="-78"/>
              </a:rPr>
              <a:t>خودروهای </a:t>
            </a:r>
            <a:r>
              <a:rPr lang="en-US" sz="2400" dirty="0">
                <a:cs typeface="B Nazanin" panose="00000400000000000000" pitchFamily="2" charset="-78"/>
              </a:rPr>
              <a:t>Kei </a:t>
            </a:r>
            <a:r>
              <a:rPr lang="fa-IR" sz="2400" dirty="0">
                <a:cs typeface="B Nazanin" panose="00000400000000000000" pitchFamily="2" charset="-78"/>
              </a:rPr>
              <a:t> عمدتاً به دلیل قوانین متفاوت در کشورهای دیگر به خارج از کشور صادر </a:t>
            </a:r>
            <a:r>
              <a:rPr lang="fa-IR" sz="2400" dirty="0" err="1">
                <a:cs typeface="B Nazanin" panose="00000400000000000000" pitchFamily="2" charset="-78"/>
              </a:rPr>
              <a:t>نمی‌شوند</a:t>
            </a:r>
            <a:r>
              <a:rPr lang="fa-IR" sz="2400" dirty="0">
                <a:cs typeface="B Nazanin" panose="00000400000000000000" pitchFamily="2" charset="-78"/>
              </a:rPr>
              <a:t>.</a:t>
            </a:r>
          </a:p>
        </p:txBody>
      </p:sp>
      <p:sp>
        <p:nvSpPr>
          <p:cNvPr id="4" name="TextBox 3">
            <a:extLst>
              <a:ext uri="{FF2B5EF4-FFF2-40B4-BE49-F238E27FC236}">
                <a16:creationId xmlns:a16="http://schemas.microsoft.com/office/drawing/2014/main" id="{527CE6DA-41A8-945D-9290-69A78B0F7DBB}"/>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خودروهای </a:t>
            </a:r>
            <a:r>
              <a:rPr lang="en-US" sz="3200" b="1" dirty="0">
                <a:solidFill>
                  <a:schemeClr val="accent2">
                    <a:lumMod val="75000"/>
                  </a:schemeClr>
                </a:solidFill>
                <a:latin typeface="A Gandom" panose="020B0603030804020204" pitchFamily="34" charset="0"/>
                <a:cs typeface="B Traffic" panose="00000400000000000000" pitchFamily="2" charset="-78"/>
              </a:rPr>
              <a:t>Kei</a:t>
            </a:r>
            <a:r>
              <a:rPr lang="fa-IR" sz="3200" b="1" dirty="0">
                <a:solidFill>
                  <a:schemeClr val="accent2">
                    <a:lumMod val="75000"/>
                  </a:schemeClr>
                </a:solidFill>
                <a:latin typeface="A Gandom" panose="020B0603030804020204" pitchFamily="34" charset="0"/>
                <a:cs typeface="B Traffic" panose="00000400000000000000" pitchFamily="2" charset="-78"/>
              </a:rPr>
              <a:t> در ژاپن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A84BB7F4-B5C1-7FC8-2E43-852FF95237BF}"/>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321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sp>
        <p:nvSpPr>
          <p:cNvPr id="13" name="Rectangle 12"/>
          <p:cNvSpPr/>
          <p:nvPr/>
        </p:nvSpPr>
        <p:spPr>
          <a:xfrm>
            <a:off x="209308" y="1810972"/>
            <a:ext cx="7286672" cy="4893647"/>
          </a:xfrm>
          <a:prstGeom prst="rect">
            <a:avLst/>
          </a:prstGeom>
        </p:spPr>
        <p:txBody>
          <a:bodyPr wrap="square">
            <a:spAutoFit/>
          </a:bodyPr>
          <a:lstStyle/>
          <a:p>
            <a:pPr algn="just" rtl="1"/>
            <a:r>
              <a:rPr lang="fa-IR" sz="2400" dirty="0">
                <a:cs typeface="B Nazanin" panose="00000400000000000000" pitchFamily="2" charset="-78"/>
              </a:rPr>
              <a:t>خودروهای </a:t>
            </a:r>
            <a:r>
              <a:rPr lang="en-US" sz="2400" dirty="0">
                <a:cs typeface="B Nazanin" panose="00000400000000000000" pitchFamily="2" charset="-78"/>
              </a:rPr>
              <a:t>Kei</a:t>
            </a:r>
            <a:r>
              <a:rPr lang="fa-IR" sz="2400" dirty="0">
                <a:cs typeface="B Nazanin" panose="00000400000000000000" pitchFamily="2" charset="-78"/>
              </a:rPr>
              <a:t> در ژاپن بسیار موفق </a:t>
            </a:r>
            <a:r>
              <a:rPr lang="fa-IR" sz="2400" dirty="0" err="1">
                <a:cs typeface="B Nazanin" panose="00000400000000000000" pitchFamily="2" charset="-78"/>
              </a:rPr>
              <a:t>بوده‌اند</a:t>
            </a:r>
            <a:r>
              <a:rPr lang="fa-IR" sz="2400" dirty="0">
                <a:cs typeface="B Nazanin" panose="00000400000000000000" pitchFamily="2" charset="-78"/>
              </a:rPr>
              <a:t> و بیش از یک‌سوم فروش خودروهای جدید داخلی را در سال مالی 2016 تشکیل می‌دهند.</a:t>
            </a:r>
          </a:p>
          <a:p>
            <a:pPr algn="just" rtl="1"/>
            <a:r>
              <a:rPr lang="fa-IR" sz="2400" dirty="0">
                <a:cs typeface="B Nazanin" panose="00000400000000000000" pitchFamily="2" charset="-78"/>
              </a:rPr>
              <a:t>سال 2018، هفت مدل از 10 مدل پرفروش، خودروهای </a:t>
            </a:r>
            <a:r>
              <a:rPr lang="en-US" sz="2400" dirty="0">
                <a:cs typeface="B Nazanin" panose="00000400000000000000" pitchFamily="2" charset="-78"/>
              </a:rPr>
              <a:t>Kei</a:t>
            </a:r>
            <a:r>
              <a:rPr lang="fa-IR" sz="2400" dirty="0">
                <a:cs typeface="B Nazanin" panose="00000400000000000000" pitchFamily="2" charset="-78"/>
              </a:rPr>
              <a:t> بودند.</a:t>
            </a:r>
          </a:p>
          <a:p>
            <a:pPr algn="just" rtl="1"/>
            <a:r>
              <a:rPr lang="fa-IR" sz="2400" dirty="0">
                <a:cs typeface="B Nazanin" panose="00000400000000000000" pitchFamily="2" charset="-78"/>
              </a:rPr>
              <a:t>ایسوزو تنها تولیدکننده‌ای است که هرگز وسیله نقلیه‌ای با اندازه </a:t>
            </a:r>
            <a:r>
              <a:rPr lang="en-US" sz="2400" dirty="0">
                <a:cs typeface="B Nazanin" panose="00000400000000000000" pitchFamily="2" charset="-78"/>
              </a:rPr>
              <a:t>Kei</a:t>
            </a:r>
            <a:r>
              <a:rPr lang="fa-IR" sz="2400" dirty="0">
                <a:cs typeface="B Nazanin" panose="00000400000000000000" pitchFamily="2" charset="-78"/>
              </a:rPr>
              <a:t> را برای مالکیت خصوصی یا کامیون‌ها و میکروون‌های تجاری ارائه نکرده است.</a:t>
            </a:r>
          </a:p>
          <a:p>
            <a:pPr algn="just" rtl="1"/>
            <a:r>
              <a:rPr lang="fa-IR" sz="2400" dirty="0">
                <a:cs typeface="B Nazanin" panose="00000400000000000000" pitchFamily="2" charset="-78"/>
              </a:rPr>
              <a:t>برای اینکه یک وسیله نقلیه به‌عنوان خودرو یا کامیون </a:t>
            </a:r>
            <a:r>
              <a:rPr lang="en-US" sz="2400" dirty="0">
                <a:cs typeface="B Nazanin" panose="00000400000000000000" pitchFamily="2" charset="-78"/>
              </a:rPr>
              <a:t>Kei</a:t>
            </a:r>
            <a:r>
              <a:rPr lang="fa-IR" sz="2400" dirty="0">
                <a:cs typeface="B Nazanin" panose="00000400000000000000" pitchFamily="2" charset="-78"/>
              </a:rPr>
              <a:t> طبقه‌بندی شود، آنها باید مقررات اندازه و موتور را رعایت کنند. آنها فقط می‌توانند تا 3.4 متر طول، 1.48 متر عرض و 2 متر ارتفاع داشته باشند و حداکثر فقط 4 نفر را در خود جای دهند. حجم موتورها نباید بیشتر از 660 سی‌سی باشد.</a:t>
            </a:r>
          </a:p>
          <a:p>
            <a:pPr algn="just" rtl="1"/>
            <a:r>
              <a:rPr lang="fa-IR" sz="2400" dirty="0">
                <a:cs typeface="B Nazanin" panose="00000400000000000000" pitchFamily="2" charset="-78"/>
              </a:rPr>
              <a:t>خودروهای</a:t>
            </a:r>
            <a:r>
              <a:rPr lang="en-US" sz="2400" dirty="0">
                <a:cs typeface="B Nazanin" panose="00000400000000000000" pitchFamily="2" charset="-78"/>
              </a:rPr>
              <a:t>Kei </a:t>
            </a:r>
            <a:r>
              <a:rPr lang="fa-IR" sz="2400" dirty="0">
                <a:cs typeface="B Nazanin" panose="00000400000000000000" pitchFamily="2" charset="-78"/>
              </a:rPr>
              <a:t> از کاهش مالیات و هزینه‌های بیمه در ژاپن برخوردار هستند. یک خودروی معمولی حداقل 34500 ین در سال مشمول مالیات می‌شود، درحالی‌که یک خودروی </a:t>
            </a:r>
            <a:r>
              <a:rPr lang="en-US" sz="2400" dirty="0">
                <a:cs typeface="B Nazanin" panose="00000400000000000000" pitchFamily="2" charset="-78"/>
              </a:rPr>
              <a:t>Kei</a:t>
            </a:r>
            <a:r>
              <a:rPr lang="fa-IR" sz="2400" dirty="0">
                <a:cs typeface="B Nazanin" panose="00000400000000000000" pitchFamily="2" charset="-78"/>
              </a:rPr>
              <a:t> تقریباً با نصف این مالیات مواجه </a:t>
            </a:r>
            <a:r>
              <a:rPr lang="fa-IR" sz="2400" dirty="0" err="1">
                <a:cs typeface="B Nazanin" panose="00000400000000000000" pitchFamily="2" charset="-78"/>
              </a:rPr>
              <a:t>می‌شود</a:t>
            </a:r>
            <a:r>
              <a:rPr lang="fa-IR" sz="2400" dirty="0">
                <a:cs typeface="B Nazanin" panose="00000400000000000000" pitchFamily="2" charset="-78"/>
              </a:rPr>
              <a:t> که 18000 ین در سال است. خودروهای </a:t>
            </a:r>
            <a:r>
              <a:rPr lang="en-US" sz="2400" dirty="0">
                <a:cs typeface="B Nazanin" panose="00000400000000000000" pitchFamily="2" charset="-78"/>
              </a:rPr>
              <a:t>Kei</a:t>
            </a:r>
            <a:r>
              <a:rPr lang="fa-IR" sz="2400" dirty="0">
                <a:cs typeface="B Nazanin" panose="00000400000000000000" pitchFamily="2" charset="-78"/>
              </a:rPr>
              <a:t> معمولاً ارزان‌ترین بیمه را نیز دارند.</a:t>
            </a:r>
          </a:p>
        </p:txBody>
      </p:sp>
      <p:pic>
        <p:nvPicPr>
          <p:cNvPr id="14" name="Picture 13"/>
          <p:cNvPicPr/>
          <p:nvPr/>
        </p:nvPicPr>
        <p:blipFill>
          <a:blip r:embed="rId3">
            <a:extLst>
              <a:ext uri="{28A0092B-C50C-407E-A947-70E740481C1C}">
                <a14:useLocalDpi xmlns:a14="http://schemas.microsoft.com/office/drawing/2010/main" val="0"/>
              </a:ext>
            </a:extLst>
          </a:blip>
          <a:stretch>
            <a:fillRect/>
          </a:stretch>
        </p:blipFill>
        <p:spPr>
          <a:xfrm>
            <a:off x="7678371" y="1676095"/>
            <a:ext cx="4184456" cy="2373432"/>
          </a:xfrm>
          <a:prstGeom prst="rect">
            <a:avLst/>
          </a:prstGeom>
        </p:spPr>
      </p:pic>
      <p:pic>
        <p:nvPicPr>
          <p:cNvPr id="15" name="Picture 14"/>
          <p:cNvPicPr/>
          <p:nvPr/>
        </p:nvPicPr>
        <p:blipFill rotWithShape="1">
          <a:blip r:embed="rId4">
            <a:extLst>
              <a:ext uri="{28A0092B-C50C-407E-A947-70E740481C1C}">
                <a14:useLocalDpi xmlns:a14="http://schemas.microsoft.com/office/drawing/2010/main" val="0"/>
              </a:ext>
            </a:extLst>
          </a:blip>
          <a:srcRect t="5517" b="12901"/>
          <a:stretch/>
        </p:blipFill>
        <p:spPr bwMode="auto">
          <a:xfrm>
            <a:off x="7678371" y="4248708"/>
            <a:ext cx="4184456" cy="2455911"/>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ED4EA8D0-ECB5-F111-19FF-6152CAFBA570}"/>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خودروهای </a:t>
            </a:r>
            <a:r>
              <a:rPr lang="en-US" sz="3200" b="1" dirty="0">
                <a:solidFill>
                  <a:schemeClr val="accent2">
                    <a:lumMod val="75000"/>
                  </a:schemeClr>
                </a:solidFill>
                <a:latin typeface="A Gandom" panose="020B0603030804020204" pitchFamily="34" charset="0"/>
                <a:cs typeface="B Traffic" panose="00000400000000000000" pitchFamily="2" charset="-78"/>
              </a:rPr>
              <a:t>Kei</a:t>
            </a:r>
            <a:r>
              <a:rPr lang="fa-IR" sz="3200" b="1" dirty="0">
                <a:solidFill>
                  <a:schemeClr val="accent2">
                    <a:lumMod val="75000"/>
                  </a:schemeClr>
                </a:solidFill>
                <a:latin typeface="A Gandom" panose="020B0603030804020204" pitchFamily="34" charset="0"/>
                <a:cs typeface="B Traffic" panose="00000400000000000000" pitchFamily="2" charset="-78"/>
              </a:rPr>
              <a:t> در ژاپن</a:t>
            </a:r>
            <a:endParaRPr lang="en-US" sz="32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98F4BC92-0B7D-2EBE-2D99-8B0103DFE2B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527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9637" y="1672491"/>
            <a:ext cx="9272724" cy="4930742"/>
          </a:xfrm>
          <a:prstGeom prst="rect">
            <a:avLst/>
          </a:prstGeom>
        </p:spPr>
      </p:pic>
      <p:sp>
        <p:nvSpPr>
          <p:cNvPr id="5" name="TextBox 4">
            <a:extLst>
              <a:ext uri="{FF2B5EF4-FFF2-40B4-BE49-F238E27FC236}">
                <a16:creationId xmlns:a16="http://schemas.microsoft.com/office/drawing/2014/main" id="{7CD82D3E-89F6-4AD0-39F3-385B338A3002}"/>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شرکت </a:t>
            </a:r>
            <a:r>
              <a:rPr lang="en-US" sz="3200" b="1" dirty="0">
                <a:solidFill>
                  <a:schemeClr val="accent2">
                    <a:lumMod val="75000"/>
                  </a:schemeClr>
                </a:solidFill>
                <a:latin typeface="A Gandom" panose="020B0603030804020204" pitchFamily="34" charset="0"/>
                <a:cs typeface="B Traffic" panose="00000400000000000000" pitchFamily="2" charset="-78"/>
              </a:rPr>
              <a:t>ALPANIA</a:t>
            </a:r>
          </a:p>
        </p:txBody>
      </p:sp>
      <p:sp>
        <p:nvSpPr>
          <p:cNvPr id="6" name="Rectangle 5">
            <a:extLst>
              <a:ext uri="{FF2B5EF4-FFF2-40B4-BE49-F238E27FC236}">
                <a16:creationId xmlns:a16="http://schemas.microsoft.com/office/drawing/2014/main" id="{19E6F2F1-0CD3-94DD-B3DC-1171E15F2E26}"/>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168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4" name="Picture Placeholder 4"/>
          <p:cNvPicPr>
            <a:picLocks noChangeAspect="1"/>
          </p:cNvPicPr>
          <p:nvPr/>
        </p:nvPicPr>
        <p:blipFill>
          <a:blip r:embed="rId3" cstate="print">
            <a:extLst>
              <a:ext uri="{28A0092B-C50C-407E-A947-70E740481C1C}">
                <a14:useLocalDpi xmlns:a14="http://schemas.microsoft.com/office/drawing/2010/main" val="0"/>
              </a:ext>
            </a:extLst>
          </a:blip>
          <a:srcRect t="6548" b="6548"/>
          <a:stretch>
            <a:fillRect/>
          </a:stretch>
        </p:blipFill>
        <p:spPr>
          <a:xfrm>
            <a:off x="3895995" y="4373755"/>
            <a:ext cx="4400007" cy="2390115"/>
          </a:xfrm>
          <a:prstGeom prst="rect">
            <a:avLst/>
          </a:prstGeom>
        </p:spPr>
      </p:pic>
      <p:pic>
        <p:nvPicPr>
          <p:cNvPr id="15" name="Picture Placeholder 5"/>
          <p:cNvPicPr>
            <a:picLocks noChangeAspect="1"/>
          </p:cNvPicPr>
          <p:nvPr/>
        </p:nvPicPr>
        <p:blipFill>
          <a:blip r:embed="rId4" cstate="print">
            <a:extLst>
              <a:ext uri="{28A0092B-C50C-407E-A947-70E740481C1C}">
                <a14:useLocalDpi xmlns:a14="http://schemas.microsoft.com/office/drawing/2010/main" val="0"/>
              </a:ext>
            </a:extLst>
          </a:blip>
          <a:srcRect t="6510" b="6510"/>
          <a:stretch>
            <a:fillRect/>
          </a:stretch>
        </p:blipFill>
        <p:spPr>
          <a:xfrm>
            <a:off x="683567" y="1870027"/>
            <a:ext cx="4947997" cy="2390115"/>
          </a:xfrm>
          <a:prstGeom prst="rect">
            <a:avLst/>
          </a:prstGeom>
        </p:spPr>
      </p:pic>
      <p:pic>
        <p:nvPicPr>
          <p:cNvPr id="16" name="Picture Placeholder 6"/>
          <p:cNvPicPr>
            <a:picLocks noChangeAspect="1"/>
          </p:cNvPicPr>
          <p:nvPr/>
        </p:nvPicPr>
        <p:blipFill rotWithShape="1">
          <a:blip r:embed="rId5" cstate="print">
            <a:extLst>
              <a:ext uri="{28A0092B-C50C-407E-A947-70E740481C1C}">
                <a14:useLocalDpi xmlns:a14="http://schemas.microsoft.com/office/drawing/2010/main" val="0"/>
              </a:ext>
            </a:extLst>
          </a:blip>
          <a:srcRect l="3475" t="1678" r="3475" b="1678"/>
          <a:stretch/>
        </p:blipFill>
        <p:spPr>
          <a:xfrm>
            <a:off x="6560438" y="1870027"/>
            <a:ext cx="4947997" cy="2390115"/>
          </a:xfrm>
          <a:prstGeom prst="rect">
            <a:avLst/>
          </a:prstGeom>
        </p:spPr>
      </p:pic>
      <p:sp>
        <p:nvSpPr>
          <p:cNvPr id="5" name="TextBox 4">
            <a:extLst>
              <a:ext uri="{FF2B5EF4-FFF2-40B4-BE49-F238E27FC236}">
                <a16:creationId xmlns:a16="http://schemas.microsoft.com/office/drawing/2014/main" id="{9BD32925-D60C-9B34-BA4F-E24C299F9624}"/>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نمونه خودروهای تولید شده کارگاهی شرکت </a:t>
            </a:r>
            <a:r>
              <a:rPr lang="en-US" sz="2800" b="1" dirty="0">
                <a:solidFill>
                  <a:schemeClr val="accent2">
                    <a:lumMod val="75000"/>
                  </a:schemeClr>
                </a:solidFill>
                <a:latin typeface="A Gandom" panose="020B0603030804020204" pitchFamily="34" charset="0"/>
                <a:cs typeface="B Traffic" panose="00000400000000000000" pitchFamily="2" charset="-78"/>
              </a:rPr>
              <a:t>ALPANIA</a:t>
            </a:r>
          </a:p>
        </p:txBody>
      </p:sp>
      <p:sp>
        <p:nvSpPr>
          <p:cNvPr id="6" name="Rectangle 5">
            <a:extLst>
              <a:ext uri="{FF2B5EF4-FFF2-40B4-BE49-F238E27FC236}">
                <a16:creationId xmlns:a16="http://schemas.microsoft.com/office/drawing/2014/main" id="{73E35A7E-0B88-2FC2-236F-BB1341E1124E}"/>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376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5" name="Picture 14"/>
          <p:cNvPicPr>
            <a:picLocks noChangeAspect="1"/>
          </p:cNvPicPr>
          <p:nvPr/>
        </p:nvPicPr>
        <p:blipFill>
          <a:blip r:embed="rId3"/>
          <a:stretch>
            <a:fillRect/>
          </a:stretch>
        </p:blipFill>
        <p:spPr>
          <a:xfrm>
            <a:off x="1284271" y="1820022"/>
            <a:ext cx="9623455" cy="4811819"/>
          </a:xfrm>
          <a:prstGeom prst="rect">
            <a:avLst/>
          </a:prstGeom>
        </p:spPr>
      </p:pic>
      <p:sp>
        <p:nvSpPr>
          <p:cNvPr id="5" name="TextBox 4">
            <a:extLst>
              <a:ext uri="{FF2B5EF4-FFF2-40B4-BE49-F238E27FC236}">
                <a16:creationId xmlns:a16="http://schemas.microsoft.com/office/drawing/2014/main" id="{AFF78DC4-BA49-E468-04E8-3C2F223EE9C1}"/>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شرکت </a:t>
            </a:r>
            <a:r>
              <a:rPr lang="en-US" sz="3200" b="1" dirty="0">
                <a:solidFill>
                  <a:schemeClr val="accent2">
                    <a:lumMod val="75000"/>
                  </a:schemeClr>
                </a:solidFill>
                <a:latin typeface="A Gandom" panose="020B0603030804020204" pitchFamily="34" charset="0"/>
                <a:cs typeface="B Traffic" panose="00000400000000000000" pitchFamily="2" charset="-78"/>
              </a:rPr>
              <a:t>Aston Martin Lagonda</a:t>
            </a:r>
          </a:p>
        </p:txBody>
      </p:sp>
      <p:sp>
        <p:nvSpPr>
          <p:cNvPr id="6" name="Rectangle 5">
            <a:extLst>
              <a:ext uri="{FF2B5EF4-FFF2-40B4-BE49-F238E27FC236}">
                <a16:creationId xmlns:a16="http://schemas.microsoft.com/office/drawing/2014/main" id="{CC33DE4E-7A74-B2C8-7617-D18F7574758E}"/>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53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24" name="Picture Placeholder 7"/>
          <p:cNvPicPr>
            <a:picLocks noChangeAspect="1"/>
          </p:cNvPicPr>
          <p:nvPr/>
        </p:nvPicPr>
        <p:blipFill>
          <a:blip r:embed="rId3">
            <a:extLst>
              <a:ext uri="{28A0092B-C50C-407E-A947-70E740481C1C}">
                <a14:useLocalDpi xmlns:a14="http://schemas.microsoft.com/office/drawing/2010/main" val="0"/>
              </a:ext>
            </a:extLst>
          </a:blip>
          <a:srcRect t="1824" b="1824"/>
          <a:stretch>
            <a:fillRect/>
          </a:stretch>
        </p:blipFill>
        <p:spPr>
          <a:xfrm>
            <a:off x="3913330" y="4389736"/>
            <a:ext cx="4365338" cy="2352136"/>
          </a:xfrm>
          <a:prstGeom prst="rect">
            <a:avLst/>
          </a:prstGeom>
          <a:solidFill>
            <a:sysClr val="window" lastClr="FFFFFF">
              <a:lumMod val="95000"/>
            </a:sysClr>
          </a:solidFill>
        </p:spPr>
      </p:pic>
      <p:pic>
        <p:nvPicPr>
          <p:cNvPr id="25" name="Picture Placeholder 8"/>
          <p:cNvPicPr>
            <a:picLocks noChangeAspect="1"/>
          </p:cNvPicPr>
          <p:nvPr/>
        </p:nvPicPr>
        <p:blipFill>
          <a:blip r:embed="rId4" cstate="print">
            <a:extLst>
              <a:ext uri="{28A0092B-C50C-407E-A947-70E740481C1C}">
                <a14:useLocalDpi xmlns:a14="http://schemas.microsoft.com/office/drawing/2010/main" val="0"/>
              </a:ext>
            </a:extLst>
          </a:blip>
          <a:srcRect l="17220" r="17220"/>
          <a:stretch>
            <a:fillRect/>
          </a:stretch>
        </p:blipFill>
        <p:spPr>
          <a:xfrm>
            <a:off x="6432459" y="1872527"/>
            <a:ext cx="4867333" cy="2401096"/>
          </a:xfrm>
          <a:prstGeom prst="rect">
            <a:avLst/>
          </a:prstGeom>
          <a:solidFill>
            <a:sysClr val="window" lastClr="FFFFFF">
              <a:lumMod val="95000"/>
            </a:sysClr>
          </a:solidFill>
        </p:spPr>
      </p:pic>
      <p:pic>
        <p:nvPicPr>
          <p:cNvPr id="26" name="Picture Placeholder 9"/>
          <p:cNvPicPr>
            <a:picLocks noChangeAspect="1"/>
          </p:cNvPicPr>
          <p:nvPr/>
        </p:nvPicPr>
        <p:blipFill>
          <a:blip r:embed="rId5" cstate="print">
            <a:extLst>
              <a:ext uri="{28A0092B-C50C-407E-A947-70E740481C1C}">
                <a14:useLocalDpi xmlns:a14="http://schemas.microsoft.com/office/drawing/2010/main" val="0"/>
              </a:ext>
            </a:extLst>
          </a:blip>
          <a:srcRect l="17220" r="17220"/>
          <a:stretch>
            <a:fillRect/>
          </a:stretch>
        </p:blipFill>
        <p:spPr>
          <a:xfrm>
            <a:off x="845549" y="1872527"/>
            <a:ext cx="4913994" cy="2424114"/>
          </a:xfrm>
          <a:prstGeom prst="rect">
            <a:avLst/>
          </a:prstGeom>
          <a:solidFill>
            <a:sysClr val="window" lastClr="FFFFFF">
              <a:lumMod val="95000"/>
            </a:sysClr>
          </a:solidFill>
        </p:spPr>
      </p:pic>
      <p:sp>
        <p:nvSpPr>
          <p:cNvPr id="5" name="TextBox 4">
            <a:extLst>
              <a:ext uri="{FF2B5EF4-FFF2-40B4-BE49-F238E27FC236}">
                <a16:creationId xmlns:a16="http://schemas.microsoft.com/office/drawing/2014/main" id="{CADD3848-F608-9731-0445-A3D977459AC5}"/>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نمونه خودروهای تولید شده کارگاهی شرکت </a:t>
            </a:r>
            <a:r>
              <a:rPr lang="en-US" sz="2800" b="1" dirty="0">
                <a:solidFill>
                  <a:schemeClr val="accent2">
                    <a:lumMod val="75000"/>
                  </a:schemeClr>
                </a:solidFill>
                <a:latin typeface="A Gandom" panose="020B0603030804020204" pitchFamily="34" charset="0"/>
                <a:cs typeface="B Traffic" panose="00000400000000000000" pitchFamily="2" charset="-78"/>
              </a:rPr>
              <a:t>Aston Martin Lagonda</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6" name="Rectangle 5">
            <a:extLst>
              <a:ext uri="{FF2B5EF4-FFF2-40B4-BE49-F238E27FC236}">
                <a16:creationId xmlns:a16="http://schemas.microsoft.com/office/drawing/2014/main" id="{E6CD2A9B-79EF-2CBC-F28A-355C0D85D303}"/>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813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1086466" y="4191598"/>
            <a:ext cx="5232257" cy="2446018"/>
          </a:xfrm>
          <a:prstGeom prst="rect">
            <a:avLst/>
          </a:prstGeom>
        </p:spPr>
      </p:pic>
      <p:pic>
        <p:nvPicPr>
          <p:cNvPr id="12" name="Picture 11"/>
          <p:cNvPicPr/>
          <p:nvPr/>
        </p:nvPicPr>
        <p:blipFill>
          <a:blip r:embed="rId4">
            <a:extLst>
              <a:ext uri="{28A0092B-C50C-407E-A947-70E740481C1C}">
                <a14:useLocalDpi xmlns:a14="http://schemas.microsoft.com/office/drawing/2010/main" val="0"/>
              </a:ext>
            </a:extLst>
          </a:blip>
          <a:stretch>
            <a:fillRect/>
          </a:stretch>
        </p:blipFill>
        <p:spPr>
          <a:xfrm>
            <a:off x="1663729" y="1784256"/>
            <a:ext cx="4077729" cy="2248790"/>
          </a:xfrm>
          <a:prstGeom prst="rect">
            <a:avLst/>
          </a:prstGeom>
        </p:spPr>
      </p:pic>
      <p:pic>
        <p:nvPicPr>
          <p:cNvPr id="13" name="Picture 12"/>
          <p:cNvPicPr/>
          <p:nvPr/>
        </p:nvPicPr>
        <p:blipFill>
          <a:blip r:embed="rId5">
            <a:extLst>
              <a:ext uri="{28A0092B-C50C-407E-A947-70E740481C1C}">
                <a14:useLocalDpi xmlns:a14="http://schemas.microsoft.com/office/drawing/2010/main" val="0"/>
              </a:ext>
            </a:extLst>
          </a:blip>
          <a:stretch>
            <a:fillRect/>
          </a:stretch>
        </p:blipFill>
        <p:spPr>
          <a:xfrm>
            <a:off x="6691132" y="2467454"/>
            <a:ext cx="4757456" cy="3131185"/>
          </a:xfrm>
          <a:prstGeom prst="rect">
            <a:avLst/>
          </a:prstGeom>
        </p:spPr>
      </p:pic>
      <p:sp>
        <p:nvSpPr>
          <p:cNvPr id="4" name="TextBox 3">
            <a:extLst>
              <a:ext uri="{FF2B5EF4-FFF2-40B4-BE49-F238E27FC236}">
                <a16:creationId xmlns:a16="http://schemas.microsoft.com/office/drawing/2014/main" id="{67254797-A368-43FA-3699-F293C5FF7803}"/>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فرآیند کارگاهی تولید خودرو در شرکت </a:t>
            </a:r>
            <a:r>
              <a:rPr lang="en-US" sz="2800" b="1" dirty="0">
                <a:solidFill>
                  <a:schemeClr val="accent2">
                    <a:lumMod val="75000"/>
                  </a:schemeClr>
                </a:solidFill>
                <a:latin typeface="A Gandom" panose="020B0603030804020204" pitchFamily="34" charset="0"/>
                <a:cs typeface="B Traffic" panose="00000400000000000000" pitchFamily="2" charset="-78"/>
              </a:rPr>
              <a:t>Aston Martin Lagonda</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223E3984-4898-387A-935B-A030692748C7}"/>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116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2189" y="1772738"/>
            <a:ext cx="9407622" cy="4876122"/>
          </a:xfrm>
          <a:prstGeom prst="rect">
            <a:avLst/>
          </a:prstGeom>
        </p:spPr>
      </p:pic>
      <p:sp>
        <p:nvSpPr>
          <p:cNvPr id="4" name="TextBox 3">
            <a:extLst>
              <a:ext uri="{FF2B5EF4-FFF2-40B4-BE49-F238E27FC236}">
                <a16:creationId xmlns:a16="http://schemas.microsoft.com/office/drawing/2014/main" id="{0311071E-1223-A1B6-B50D-A1B5BAB88158}"/>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شرکت </a:t>
            </a:r>
            <a:r>
              <a:rPr lang="en-US" sz="3200" b="1" dirty="0">
                <a:solidFill>
                  <a:schemeClr val="accent2">
                    <a:lumMod val="75000"/>
                  </a:schemeClr>
                </a:solidFill>
                <a:latin typeface="A Gandom" panose="020B0603030804020204" pitchFamily="34" charset="0"/>
                <a:cs typeface="B Traffic" panose="00000400000000000000" pitchFamily="2" charset="-78"/>
              </a:rPr>
              <a:t>BUGATTI Automobiles</a:t>
            </a:r>
          </a:p>
        </p:txBody>
      </p:sp>
      <p:sp>
        <p:nvSpPr>
          <p:cNvPr id="5" name="Rectangle 4">
            <a:extLst>
              <a:ext uri="{FF2B5EF4-FFF2-40B4-BE49-F238E27FC236}">
                <a16:creationId xmlns:a16="http://schemas.microsoft.com/office/drawing/2014/main" id="{5F37F348-D433-4DAD-1A03-3011AAC6332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00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1" name="Picture Placeholder 4"/>
          <p:cNvPicPr>
            <a:picLocks noChangeAspect="1"/>
          </p:cNvPicPr>
          <p:nvPr/>
        </p:nvPicPr>
        <p:blipFill>
          <a:blip r:embed="rId3" cstate="print">
            <a:extLst>
              <a:ext uri="{28A0092B-C50C-407E-A947-70E740481C1C}">
                <a14:useLocalDpi xmlns:a14="http://schemas.microsoft.com/office/drawing/2010/main" val="0"/>
              </a:ext>
            </a:extLst>
          </a:blip>
          <a:srcRect t="5015" b="5015"/>
          <a:stretch>
            <a:fillRect/>
          </a:stretch>
        </p:blipFill>
        <p:spPr>
          <a:xfrm>
            <a:off x="6364321" y="1832849"/>
            <a:ext cx="5047127" cy="2402330"/>
          </a:xfrm>
          <a:prstGeom prst="rect">
            <a:avLst/>
          </a:prstGeom>
        </p:spPr>
      </p:pic>
      <p:pic>
        <p:nvPicPr>
          <p:cNvPr id="12" name="Picture Placeholder 5"/>
          <p:cNvPicPr>
            <a:picLocks noChangeAspect="1"/>
          </p:cNvPicPr>
          <p:nvPr/>
        </p:nvPicPr>
        <p:blipFill>
          <a:blip r:embed="rId4" cstate="print">
            <a:extLst>
              <a:ext uri="{28A0092B-C50C-407E-A947-70E740481C1C}">
                <a14:useLocalDpi xmlns:a14="http://schemas.microsoft.com/office/drawing/2010/main" val="0"/>
              </a:ext>
            </a:extLst>
          </a:blip>
          <a:srcRect t="9236" b="9236"/>
          <a:stretch>
            <a:fillRect/>
          </a:stretch>
        </p:blipFill>
        <p:spPr>
          <a:xfrm>
            <a:off x="737248" y="1832849"/>
            <a:ext cx="5090433" cy="2402330"/>
          </a:xfrm>
          <a:prstGeom prst="rect">
            <a:avLst/>
          </a:prstGeom>
        </p:spPr>
      </p:pic>
      <p:pic>
        <p:nvPicPr>
          <p:cNvPr id="13" name="Picture Placeholder 6"/>
          <p:cNvPicPr>
            <a:picLocks noChangeAspect="1"/>
          </p:cNvPicPr>
          <p:nvPr/>
        </p:nvPicPr>
        <p:blipFill>
          <a:blip r:embed="rId5" cstate="print">
            <a:extLst>
              <a:ext uri="{28A0092B-C50C-407E-A947-70E740481C1C}">
                <a14:useLocalDpi xmlns:a14="http://schemas.microsoft.com/office/drawing/2010/main" val="0"/>
              </a:ext>
            </a:extLst>
          </a:blip>
          <a:srcRect t="9260" b="9260"/>
          <a:stretch>
            <a:fillRect/>
          </a:stretch>
        </p:blipFill>
        <p:spPr>
          <a:xfrm>
            <a:off x="3633041" y="4367387"/>
            <a:ext cx="4925915" cy="2264276"/>
          </a:xfrm>
          <a:prstGeom prst="rect">
            <a:avLst/>
          </a:prstGeom>
        </p:spPr>
      </p:pic>
      <p:sp>
        <p:nvSpPr>
          <p:cNvPr id="4" name="TextBox 3">
            <a:extLst>
              <a:ext uri="{FF2B5EF4-FFF2-40B4-BE49-F238E27FC236}">
                <a16:creationId xmlns:a16="http://schemas.microsoft.com/office/drawing/2014/main" id="{4203E415-2FDF-D804-CA22-89486DCECD4E}"/>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نمونه خودروهای تولید شده کارگاهی شرکت </a:t>
            </a:r>
            <a:r>
              <a:rPr lang="en-US" sz="2800" b="1" dirty="0">
                <a:solidFill>
                  <a:schemeClr val="accent2">
                    <a:lumMod val="75000"/>
                  </a:schemeClr>
                </a:solidFill>
                <a:latin typeface="A Gandom" panose="020B0603030804020204" pitchFamily="34" charset="0"/>
                <a:cs typeface="B Traffic" panose="00000400000000000000" pitchFamily="2" charset="-78"/>
              </a:rPr>
              <a:t>BUGATTI Automobiles</a:t>
            </a:r>
            <a:r>
              <a:rPr lang="fa-IR" sz="2800" b="1" dirty="0">
                <a:solidFill>
                  <a:schemeClr val="accent2">
                    <a:lumMod val="75000"/>
                  </a:schemeClr>
                </a:solidFill>
                <a:latin typeface="A Gandom" panose="020B0603030804020204" pitchFamily="34" charset="0"/>
                <a:cs typeface="B Traffic" panose="00000400000000000000" pitchFamily="2" charset="-78"/>
              </a:rPr>
              <a:t> </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98E6E9EA-253A-4DDB-2D7F-8D74658E797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647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1450481" y="4185082"/>
            <a:ext cx="9291035" cy="2468729"/>
          </a:xfrm>
          <a:prstGeom prst="rect">
            <a:avLst/>
          </a:prstGeom>
        </p:spPr>
      </p:pic>
      <p:pic>
        <p:nvPicPr>
          <p:cNvPr id="12" name="Picture 11"/>
          <p:cNvPicPr/>
          <p:nvPr/>
        </p:nvPicPr>
        <p:blipFill>
          <a:blip r:embed="rId4">
            <a:extLst>
              <a:ext uri="{28A0092B-C50C-407E-A947-70E740481C1C}">
                <a14:useLocalDpi xmlns:a14="http://schemas.microsoft.com/office/drawing/2010/main" val="0"/>
              </a:ext>
            </a:extLst>
          </a:blip>
          <a:stretch>
            <a:fillRect/>
          </a:stretch>
        </p:blipFill>
        <p:spPr>
          <a:xfrm>
            <a:off x="6416909" y="1826479"/>
            <a:ext cx="3671898" cy="2246867"/>
          </a:xfrm>
          <a:prstGeom prst="rect">
            <a:avLst/>
          </a:prstGeom>
        </p:spPr>
      </p:pic>
      <p:pic>
        <p:nvPicPr>
          <p:cNvPr id="13" name="Picture 12"/>
          <p:cNvPicPr/>
          <p:nvPr/>
        </p:nvPicPr>
        <p:blipFill>
          <a:blip r:embed="rId5">
            <a:extLst>
              <a:ext uri="{28A0092B-C50C-407E-A947-70E740481C1C}">
                <a14:useLocalDpi xmlns:a14="http://schemas.microsoft.com/office/drawing/2010/main" val="0"/>
              </a:ext>
            </a:extLst>
          </a:blip>
          <a:stretch>
            <a:fillRect/>
          </a:stretch>
        </p:blipFill>
        <p:spPr>
          <a:xfrm>
            <a:off x="1941749" y="1826480"/>
            <a:ext cx="3833343" cy="2246866"/>
          </a:xfrm>
          <a:prstGeom prst="rect">
            <a:avLst/>
          </a:prstGeom>
        </p:spPr>
      </p:pic>
      <p:sp>
        <p:nvSpPr>
          <p:cNvPr id="4" name="TextBox 3">
            <a:extLst>
              <a:ext uri="{FF2B5EF4-FFF2-40B4-BE49-F238E27FC236}">
                <a16:creationId xmlns:a16="http://schemas.microsoft.com/office/drawing/2014/main" id="{BC671306-82E2-4311-8B4B-3D607A01611B}"/>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کارگاه شرکت </a:t>
            </a:r>
            <a:r>
              <a:rPr lang="en-US" sz="3200" b="1" dirty="0">
                <a:solidFill>
                  <a:schemeClr val="accent2">
                    <a:lumMod val="75000"/>
                  </a:schemeClr>
                </a:solidFill>
                <a:latin typeface="A Gandom" panose="020B0603030804020204" pitchFamily="34" charset="0"/>
                <a:cs typeface="B Traffic" panose="00000400000000000000" pitchFamily="2" charset="-78"/>
              </a:rPr>
              <a:t>BUGATTI Automobiles</a:t>
            </a:r>
          </a:p>
        </p:txBody>
      </p:sp>
      <p:sp>
        <p:nvSpPr>
          <p:cNvPr id="5" name="Rectangle 4">
            <a:extLst>
              <a:ext uri="{FF2B5EF4-FFF2-40B4-BE49-F238E27FC236}">
                <a16:creationId xmlns:a16="http://schemas.microsoft.com/office/drawing/2014/main" id="{7A929CD9-E089-9440-445F-81D2942E4A0B}"/>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458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a:picLocks noChangeAspect="1"/>
          </p:cNvPicPr>
          <p:nvPr/>
        </p:nvPicPr>
        <p:blipFill>
          <a:blip r:embed="rId3"/>
          <a:stretch>
            <a:fillRect/>
          </a:stretch>
        </p:blipFill>
        <p:spPr>
          <a:xfrm>
            <a:off x="1245445" y="1756414"/>
            <a:ext cx="9701107" cy="4897137"/>
          </a:xfrm>
          <a:prstGeom prst="rect">
            <a:avLst/>
          </a:prstGeom>
        </p:spPr>
      </p:pic>
      <p:sp>
        <p:nvSpPr>
          <p:cNvPr id="4" name="TextBox 3">
            <a:extLst>
              <a:ext uri="{FF2B5EF4-FFF2-40B4-BE49-F238E27FC236}">
                <a16:creationId xmlns:a16="http://schemas.microsoft.com/office/drawing/2014/main" id="{57DF52F6-994E-29F8-A215-ECF952283A6D}"/>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شرکت </a:t>
            </a:r>
            <a:r>
              <a:rPr lang="en-US" sz="3200" b="1" dirty="0">
                <a:solidFill>
                  <a:schemeClr val="accent2">
                    <a:lumMod val="75000"/>
                  </a:schemeClr>
                </a:solidFill>
                <a:latin typeface="A Gandom" panose="020B0603030804020204" pitchFamily="34" charset="0"/>
                <a:cs typeface="B Traffic" panose="00000400000000000000" pitchFamily="2" charset="-78"/>
              </a:rPr>
              <a:t>GOUPIL</a:t>
            </a:r>
          </a:p>
        </p:txBody>
      </p:sp>
      <p:sp>
        <p:nvSpPr>
          <p:cNvPr id="5" name="Rectangle 4">
            <a:extLst>
              <a:ext uri="{FF2B5EF4-FFF2-40B4-BE49-F238E27FC236}">
                <a16:creationId xmlns:a16="http://schemas.microsoft.com/office/drawing/2014/main" id="{F443774D-E263-05B3-E465-BE0137D7D276}"/>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09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1" name="Picture Placeholder 7"/>
          <p:cNvPicPr>
            <a:picLocks/>
          </p:cNvPicPr>
          <p:nvPr/>
        </p:nvPicPr>
        <p:blipFill>
          <a:blip r:embed="rId3" cstate="print">
            <a:extLst>
              <a:ext uri="{28A0092B-C50C-407E-A947-70E740481C1C}">
                <a14:useLocalDpi xmlns:a14="http://schemas.microsoft.com/office/drawing/2010/main" val="0"/>
              </a:ext>
            </a:extLst>
          </a:blip>
          <a:srcRect t="22108" b="22108"/>
          <a:stretch>
            <a:fillRect/>
          </a:stretch>
        </p:blipFill>
        <p:spPr>
          <a:xfrm>
            <a:off x="6225747" y="1772955"/>
            <a:ext cx="4790894" cy="2254978"/>
          </a:xfrm>
          <a:prstGeom prst="rect">
            <a:avLst/>
          </a:prstGeom>
        </p:spPr>
      </p:pic>
      <p:pic>
        <p:nvPicPr>
          <p:cNvPr id="12" name="Picture Placeholder 8"/>
          <p:cNvPicPr>
            <a:picLocks/>
          </p:cNvPicPr>
          <p:nvPr/>
        </p:nvPicPr>
        <p:blipFill>
          <a:blip r:embed="rId4">
            <a:extLst>
              <a:ext uri="{28A0092B-C50C-407E-A947-70E740481C1C}">
                <a14:useLocalDpi xmlns:a14="http://schemas.microsoft.com/office/drawing/2010/main" val="0"/>
              </a:ext>
            </a:extLst>
          </a:blip>
          <a:srcRect t="15840" b="15840"/>
          <a:stretch>
            <a:fillRect/>
          </a:stretch>
        </p:blipFill>
        <p:spPr>
          <a:xfrm>
            <a:off x="784551" y="1772955"/>
            <a:ext cx="5181704" cy="2254978"/>
          </a:xfrm>
          <a:prstGeom prst="rect">
            <a:avLst/>
          </a:prstGeom>
        </p:spPr>
      </p:pic>
      <p:pic>
        <p:nvPicPr>
          <p:cNvPr id="13" name="Picture Placeholder 9"/>
          <p:cNvPicPr>
            <a:picLocks/>
          </p:cNvPicPr>
          <p:nvPr/>
        </p:nvPicPr>
        <p:blipFill>
          <a:blip r:embed="rId5" cstate="print">
            <a:extLst>
              <a:ext uri="{28A0092B-C50C-407E-A947-70E740481C1C}">
                <a14:useLocalDpi xmlns:a14="http://schemas.microsoft.com/office/drawing/2010/main" val="0"/>
              </a:ext>
            </a:extLst>
          </a:blip>
          <a:srcRect l="25269" r="25269"/>
          <a:stretch>
            <a:fillRect/>
          </a:stretch>
        </p:blipFill>
        <p:spPr>
          <a:xfrm>
            <a:off x="2910134" y="4131504"/>
            <a:ext cx="6371732" cy="2496839"/>
          </a:xfrm>
          <a:prstGeom prst="rect">
            <a:avLst/>
          </a:prstGeom>
        </p:spPr>
      </p:pic>
      <p:sp>
        <p:nvSpPr>
          <p:cNvPr id="4" name="TextBox 3">
            <a:extLst>
              <a:ext uri="{FF2B5EF4-FFF2-40B4-BE49-F238E27FC236}">
                <a16:creationId xmlns:a16="http://schemas.microsoft.com/office/drawing/2014/main" id="{77048887-1A61-A68E-14CC-6FA3ACCE6799}"/>
              </a:ext>
            </a:extLst>
          </p:cNvPr>
          <p:cNvSpPr txBox="1"/>
          <p:nvPr/>
        </p:nvSpPr>
        <p:spPr>
          <a:xfrm>
            <a:off x="0" y="415256"/>
            <a:ext cx="12192000" cy="584775"/>
          </a:xfrm>
          <a:prstGeom prst="rect">
            <a:avLst/>
          </a:prstGeom>
          <a:noFill/>
        </p:spPr>
        <p:txBody>
          <a:bodyPr wrap="square" rtlCol="0">
            <a:spAutoFit/>
          </a:bodyPr>
          <a:lstStyle/>
          <a:p>
            <a:pPr algn="ctr" rtl="1"/>
            <a:r>
              <a:rPr lang="fa-IR" sz="3200" b="1" dirty="0">
                <a:solidFill>
                  <a:schemeClr val="accent2">
                    <a:lumMod val="75000"/>
                  </a:schemeClr>
                </a:solidFill>
                <a:latin typeface="A Gandom" panose="020B0603030804020204" pitchFamily="34" charset="0"/>
                <a:cs typeface="B Traffic" panose="00000400000000000000" pitchFamily="2" charset="-78"/>
              </a:rPr>
              <a:t>خودروها و کارکنان شرکت </a:t>
            </a:r>
            <a:r>
              <a:rPr lang="en-US" sz="3200" b="1" dirty="0">
                <a:solidFill>
                  <a:schemeClr val="accent2">
                    <a:lumMod val="75000"/>
                  </a:schemeClr>
                </a:solidFill>
                <a:latin typeface="A Gandom" panose="020B0603030804020204" pitchFamily="34" charset="0"/>
                <a:cs typeface="B Traffic" panose="00000400000000000000" pitchFamily="2" charset="-78"/>
              </a:rPr>
              <a:t>GOUPIL</a:t>
            </a:r>
          </a:p>
        </p:txBody>
      </p:sp>
      <p:sp>
        <p:nvSpPr>
          <p:cNvPr id="5" name="Rectangle 4">
            <a:extLst>
              <a:ext uri="{FF2B5EF4-FFF2-40B4-BE49-F238E27FC236}">
                <a16:creationId xmlns:a16="http://schemas.microsoft.com/office/drawing/2014/main" id="{504694C6-4614-9E18-DBC9-0CE32FC46B45}"/>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374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1768446" y="1437075"/>
            <a:ext cx="8655105" cy="5223433"/>
          </a:xfrm>
          <a:prstGeom prst="rect">
            <a:avLst/>
          </a:prstGeom>
        </p:spPr>
      </p:pic>
      <p:sp>
        <p:nvSpPr>
          <p:cNvPr id="4" name="TextBox 3">
            <a:extLst>
              <a:ext uri="{FF2B5EF4-FFF2-40B4-BE49-F238E27FC236}">
                <a16:creationId xmlns:a16="http://schemas.microsoft.com/office/drawing/2014/main" id="{00D510E6-40CF-0124-DC0E-60269D732672}"/>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کیش خودرو؛ تجربه ایرانی </a:t>
            </a:r>
            <a:r>
              <a:rPr lang="fa-IR" sz="28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2800" b="1" dirty="0">
                <a:solidFill>
                  <a:schemeClr val="accent2">
                    <a:lumMod val="75000"/>
                  </a:schemeClr>
                </a:solidFill>
                <a:latin typeface="A Gandom" panose="020B0603030804020204" pitchFamily="34" charset="0"/>
                <a:cs typeface="B Traffic" panose="00000400000000000000" pitchFamily="2" charset="-78"/>
              </a:rPr>
              <a:t> کوچک مقیاس</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015EF411-BCCC-2D6A-F7DC-0F68CF828514}"/>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208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3575984" y="1276609"/>
            <a:ext cx="5040029" cy="5429205"/>
          </a:xfrm>
          <a:prstGeom prst="rect">
            <a:avLst/>
          </a:prstGeom>
        </p:spPr>
      </p:pic>
      <p:sp>
        <p:nvSpPr>
          <p:cNvPr id="4" name="TextBox 3">
            <a:extLst>
              <a:ext uri="{FF2B5EF4-FFF2-40B4-BE49-F238E27FC236}">
                <a16:creationId xmlns:a16="http://schemas.microsoft.com/office/drawing/2014/main" id="{D56ED164-EFDE-2CEA-9060-BD5A25B8BDBF}"/>
              </a:ext>
            </a:extLst>
          </p:cNvPr>
          <p:cNvSpPr txBox="1"/>
          <p:nvPr/>
        </p:nvSpPr>
        <p:spPr>
          <a:xfrm>
            <a:off x="0" y="415256"/>
            <a:ext cx="12192000" cy="523220"/>
          </a:xfrm>
          <a:prstGeom prst="rect">
            <a:avLst/>
          </a:prstGeom>
          <a:noFill/>
        </p:spPr>
        <p:txBody>
          <a:bodyPr wrap="square" rtlCol="0">
            <a:spAutoFit/>
          </a:bodyPr>
          <a:lstStyle/>
          <a:p>
            <a:pPr algn="ctr" rtl="1"/>
            <a:r>
              <a:rPr lang="fa-IR" sz="2800" b="1" dirty="0">
                <a:solidFill>
                  <a:schemeClr val="accent2">
                    <a:lumMod val="75000"/>
                  </a:schemeClr>
                </a:solidFill>
                <a:latin typeface="A Gandom" panose="020B0603030804020204" pitchFamily="34" charset="0"/>
                <a:cs typeface="B Traffic" panose="00000400000000000000" pitchFamily="2" charset="-78"/>
              </a:rPr>
              <a:t>کیش خودرو؛ تجربه ایرانی </a:t>
            </a:r>
            <a:r>
              <a:rPr lang="fa-IR" sz="2800" b="1" dirty="0" err="1">
                <a:solidFill>
                  <a:schemeClr val="accent2">
                    <a:lumMod val="75000"/>
                  </a:schemeClr>
                </a:solidFill>
                <a:latin typeface="A Gandom" panose="020B0603030804020204" pitchFamily="34" charset="0"/>
                <a:cs typeface="B Traffic" panose="00000400000000000000" pitchFamily="2" charset="-78"/>
              </a:rPr>
              <a:t>خودروسازی</a:t>
            </a:r>
            <a:r>
              <a:rPr lang="fa-IR" sz="2800" b="1" dirty="0">
                <a:solidFill>
                  <a:schemeClr val="accent2">
                    <a:lumMod val="75000"/>
                  </a:schemeClr>
                </a:solidFill>
                <a:latin typeface="A Gandom" panose="020B0603030804020204" pitchFamily="34" charset="0"/>
                <a:cs typeface="B Traffic" panose="00000400000000000000" pitchFamily="2" charset="-78"/>
              </a:rPr>
              <a:t> کوچک مقیاس</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AD0F5E1D-13BC-0943-C8C1-B227C4C3794A}"/>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571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sp>
        <p:nvSpPr>
          <p:cNvPr id="11" name="Rectangle 10"/>
          <p:cNvSpPr/>
          <p:nvPr/>
        </p:nvSpPr>
        <p:spPr>
          <a:xfrm>
            <a:off x="859808" y="1756414"/>
            <a:ext cx="10472382" cy="4967514"/>
          </a:xfrm>
          <a:prstGeom prst="rect">
            <a:avLst/>
          </a:prstGeom>
        </p:spPr>
        <p:txBody>
          <a:bodyPr wrap="square">
            <a:spAutoFit/>
          </a:bodyPr>
          <a:lstStyle/>
          <a:p>
            <a:pPr marL="342900" indent="-342900" algn="justLow" rtl="1">
              <a:lnSpc>
                <a:spcPct val="120000"/>
              </a:lnSpc>
              <a:buFont typeface="Arial" panose="020B0604020202020204" pitchFamily="34" charset="0"/>
              <a:buChar char="•"/>
            </a:pPr>
            <a:r>
              <a:rPr lang="fa-IR" sz="2400" dirty="0">
                <a:cs typeface="B Nazanin" panose="00000400000000000000" pitchFamily="2" charset="-78"/>
              </a:rPr>
              <a:t>در یک سری از مناطق پایلوت مثل مناطق آزاد کشور، </a:t>
            </a:r>
            <a:r>
              <a:rPr lang="fa-IR" sz="2400" b="1" dirty="0">
                <a:cs typeface="B Nazanin" panose="00000400000000000000" pitchFamily="2" charset="-78"/>
              </a:rPr>
              <a:t>مونتاژ خودروهای داخلی و خارجی آزاد شود. </a:t>
            </a:r>
            <a:r>
              <a:rPr lang="fa-IR" sz="2400" dirty="0">
                <a:cs typeface="B Nazanin" panose="00000400000000000000" pitchFamily="2" charset="-78"/>
              </a:rPr>
              <a:t>این خودروها </a:t>
            </a:r>
            <a:r>
              <a:rPr lang="fa-IR" sz="2400" dirty="0" err="1">
                <a:cs typeface="B Nazanin" panose="00000400000000000000" pitchFamily="2" charset="-78"/>
              </a:rPr>
              <a:t>می‌تواند</a:t>
            </a:r>
            <a:r>
              <a:rPr lang="fa-IR" sz="2400" dirty="0">
                <a:cs typeface="B Nazanin" panose="00000400000000000000" pitchFamily="2" charset="-78"/>
              </a:rPr>
              <a:t> با استفاده از قطعات موجود در بازار و همچنین افزایش ظرفیت </a:t>
            </a:r>
            <a:r>
              <a:rPr lang="fa-IR" sz="2400" dirty="0" err="1">
                <a:cs typeface="B Nazanin" panose="00000400000000000000" pitchFamily="2" charset="-78"/>
              </a:rPr>
              <a:t>قطعه‌سازی</a:t>
            </a:r>
            <a:r>
              <a:rPr lang="fa-IR" sz="2400" dirty="0">
                <a:cs typeface="B Nazanin" panose="00000400000000000000" pitchFamily="2" charset="-78"/>
              </a:rPr>
              <a:t>، توسط نخبگان و فعالان عرصه خودرو تولید شود. این خودروها </a:t>
            </a:r>
            <a:r>
              <a:rPr lang="fa-IR" sz="2400" b="1" dirty="0">
                <a:cs typeface="B Nazanin" panose="00000400000000000000" pitchFamily="2" charset="-78"/>
              </a:rPr>
              <a:t>با رنگ پلاک متفاوتی امکان تردد در مناطق آزاد کشور داشته باشند </a:t>
            </a:r>
            <a:r>
              <a:rPr lang="fa-IR" sz="2400" dirty="0">
                <a:cs typeface="B Nazanin" panose="00000400000000000000" pitchFamily="2" charset="-78"/>
              </a:rPr>
              <a:t>و حتی </a:t>
            </a:r>
            <a:r>
              <a:rPr lang="fa-IR" sz="2400" b="1" dirty="0">
                <a:cs typeface="B Nazanin" panose="00000400000000000000" pitchFamily="2" charset="-78"/>
              </a:rPr>
              <a:t>امکان صادرات به کشورهای همسایه</a:t>
            </a:r>
            <a:r>
              <a:rPr lang="fa-IR" sz="2400" dirty="0">
                <a:cs typeface="B Nazanin" panose="00000400000000000000" pitchFamily="2" charset="-78"/>
              </a:rPr>
              <a:t> هم برای آنها فراهم شود.</a:t>
            </a:r>
          </a:p>
          <a:p>
            <a:pPr marL="342900" indent="-342900" algn="justLow" rtl="1">
              <a:lnSpc>
                <a:spcPct val="120000"/>
              </a:lnSpc>
              <a:buFont typeface="Arial" panose="020B0604020202020204" pitchFamily="34" charset="0"/>
              <a:buChar char="•"/>
            </a:pPr>
            <a:endParaRPr lang="fa-IR" sz="2400" dirty="0">
              <a:cs typeface="B Nazanin" panose="00000400000000000000" pitchFamily="2" charset="-78"/>
            </a:endParaRPr>
          </a:p>
          <a:p>
            <a:pPr marL="342900" indent="-342900" algn="justLow" rtl="1">
              <a:lnSpc>
                <a:spcPct val="120000"/>
              </a:lnSpc>
              <a:buFont typeface="Arial" panose="020B0604020202020204" pitchFamily="34" charset="0"/>
              <a:buChar char="•"/>
            </a:pPr>
            <a:r>
              <a:rPr lang="fa-IR" sz="2400" b="1" dirty="0">
                <a:cs typeface="B Nazanin" panose="00000400000000000000" pitchFamily="2" charset="-78"/>
              </a:rPr>
              <a:t>تولید خودرو آزاد شده </a:t>
            </a:r>
            <a:r>
              <a:rPr lang="fa-IR" sz="2400" dirty="0">
                <a:cs typeface="B Nazanin" panose="00000400000000000000" pitchFamily="2" charset="-78"/>
              </a:rPr>
              <a:t>و همه متخصصان اجازه تولید خودرو متناسب با نیاز بازار و خواست مردم و متناسب با نیاز بازارهای صادراتی را داشته باشند. در این حالت به عموم این تولیدکنندگان اجازه داده شود که با استفاده از </a:t>
            </a:r>
            <a:r>
              <a:rPr lang="fa-IR" sz="2400" b="1" dirty="0">
                <a:cs typeface="B Nazanin" panose="00000400000000000000" pitchFamily="2" charset="-78"/>
              </a:rPr>
              <a:t>زیرساخت </a:t>
            </a:r>
            <a:r>
              <a:rPr lang="fa-IR" sz="2400" b="1" dirty="0" err="1">
                <a:cs typeface="B Nazanin" panose="00000400000000000000" pitchFamily="2" charset="-78"/>
              </a:rPr>
              <a:t>پلتفرم‌های</a:t>
            </a:r>
            <a:r>
              <a:rPr lang="fa-IR" sz="2400" b="1" dirty="0">
                <a:cs typeface="B Nazanin" panose="00000400000000000000" pitchFamily="2" charset="-78"/>
              </a:rPr>
              <a:t> ملی</a:t>
            </a:r>
            <a:r>
              <a:rPr lang="fa-IR" sz="2400" dirty="0">
                <a:cs typeface="B Nazanin" panose="00000400000000000000" pitchFamily="2" charset="-78"/>
              </a:rPr>
              <a:t> خودروهای خود را طراحی و تولید کنند. همچنین </a:t>
            </a:r>
            <a:r>
              <a:rPr lang="fa-IR" sz="2400" b="1" dirty="0">
                <a:cs typeface="B Nazanin" panose="00000400000000000000" pitchFamily="2" charset="-78"/>
              </a:rPr>
              <a:t>مراکز کنترل فنی ویژه برای سنجش استاندارد و </a:t>
            </a:r>
            <a:r>
              <a:rPr lang="fa-IR" sz="2400" b="1" dirty="0" err="1">
                <a:cs typeface="B Nazanin" panose="00000400000000000000" pitchFamily="2" charset="-78"/>
              </a:rPr>
              <a:t>شماره‌گذاری</a:t>
            </a:r>
            <a:r>
              <a:rPr lang="fa-IR" sz="2400" dirty="0">
                <a:cs typeface="B Nazanin" panose="00000400000000000000" pitchFamily="2" charset="-78"/>
              </a:rPr>
              <a:t> این خودروها </a:t>
            </a:r>
            <a:r>
              <a:rPr lang="fa-IR" sz="2400" dirty="0" err="1">
                <a:cs typeface="B Nazanin" panose="00000400000000000000" pitchFamily="2" charset="-78"/>
              </a:rPr>
              <a:t>راه‌اندازی</a:t>
            </a:r>
            <a:r>
              <a:rPr lang="fa-IR" sz="2400" dirty="0">
                <a:cs typeface="B Nazanin" panose="00000400000000000000" pitchFamily="2" charset="-78"/>
              </a:rPr>
              <a:t> شود. در ابتدا </a:t>
            </a:r>
            <a:r>
              <a:rPr lang="fa-IR" sz="2400" b="1" dirty="0">
                <a:cs typeface="B Nazanin" panose="00000400000000000000" pitchFamily="2" charset="-78"/>
              </a:rPr>
              <a:t>رنگ پلاک این خودروها متفاوت بوده </a:t>
            </a:r>
            <a:r>
              <a:rPr lang="fa-IR" sz="2400" dirty="0">
                <a:cs typeface="B Nazanin" panose="00000400000000000000" pitchFamily="2" charset="-78"/>
              </a:rPr>
              <a:t>و </a:t>
            </a:r>
            <a:r>
              <a:rPr lang="fa-IR" sz="2400" b="1" dirty="0">
                <a:cs typeface="B Nazanin" panose="00000400000000000000" pitchFamily="2" charset="-78"/>
              </a:rPr>
              <a:t>امکان تردد درون شهری و محدودیت سقف سرعت </a:t>
            </a:r>
            <a:r>
              <a:rPr lang="fa-IR" sz="2400" dirty="0">
                <a:cs typeface="B Nazanin" panose="00000400000000000000" pitchFamily="2" charset="-78"/>
              </a:rPr>
              <a:t>را داشته باشند و در صورت موفقیت کم </a:t>
            </a:r>
            <a:r>
              <a:rPr lang="fa-IR" sz="2400" dirty="0" err="1">
                <a:cs typeface="B Nazanin" panose="00000400000000000000" pitchFamily="2" charset="-78"/>
              </a:rPr>
              <a:t>کم</a:t>
            </a:r>
            <a:r>
              <a:rPr lang="fa-IR" sz="2400" dirty="0">
                <a:cs typeface="B Nazanin" panose="00000400000000000000" pitchFamily="2" charset="-78"/>
              </a:rPr>
              <a:t> </a:t>
            </a:r>
            <a:r>
              <a:rPr lang="fa-IR" sz="2400" dirty="0" err="1">
                <a:cs typeface="B Nazanin" panose="00000400000000000000" pitchFamily="2" charset="-78"/>
              </a:rPr>
              <a:t>محدودیت‌های</a:t>
            </a:r>
            <a:r>
              <a:rPr lang="fa-IR" sz="2400" dirty="0">
                <a:cs typeface="B Nazanin" panose="00000400000000000000" pitchFamily="2" charset="-78"/>
              </a:rPr>
              <a:t> تردد و سرعت آنها برداشته شود.</a:t>
            </a:r>
          </a:p>
        </p:txBody>
      </p:sp>
      <p:sp>
        <p:nvSpPr>
          <p:cNvPr id="4" name="TextBox 3">
            <a:extLst>
              <a:ext uri="{FF2B5EF4-FFF2-40B4-BE49-F238E27FC236}">
                <a16:creationId xmlns:a16="http://schemas.microsoft.com/office/drawing/2014/main" id="{92105646-5BCE-E132-D697-72BA0012DB53}"/>
              </a:ext>
            </a:extLst>
          </p:cNvPr>
          <p:cNvSpPr txBox="1"/>
          <p:nvPr/>
        </p:nvSpPr>
        <p:spPr>
          <a:xfrm>
            <a:off x="0" y="415256"/>
            <a:ext cx="12192000" cy="523220"/>
          </a:xfrm>
          <a:prstGeom prst="rect">
            <a:avLst/>
          </a:prstGeom>
          <a:noFill/>
        </p:spPr>
        <p:txBody>
          <a:bodyPr wrap="square" rtlCol="0">
            <a:spAutoFit/>
          </a:bodyPr>
          <a:lstStyle/>
          <a:p>
            <a:pPr algn="ctr" rtl="1"/>
            <a:r>
              <a:rPr lang="fa-IR" sz="2800" b="1" dirty="0" err="1">
                <a:solidFill>
                  <a:schemeClr val="accent2">
                    <a:lumMod val="75000"/>
                  </a:schemeClr>
                </a:solidFill>
                <a:latin typeface="A Gandom" panose="020B0603030804020204" pitchFamily="34" charset="0"/>
                <a:cs typeface="B Traffic" panose="00000400000000000000" pitchFamily="2" charset="-78"/>
              </a:rPr>
              <a:t>راهکار</a:t>
            </a:r>
            <a:r>
              <a:rPr lang="fa-IR" sz="2800" b="1" dirty="0">
                <a:solidFill>
                  <a:schemeClr val="accent2">
                    <a:lumMod val="75000"/>
                  </a:schemeClr>
                </a:solidFill>
                <a:latin typeface="A Gandom" panose="020B0603030804020204" pitchFamily="34" charset="0"/>
                <a:cs typeface="B Traffic" panose="00000400000000000000" pitchFamily="2" charset="-78"/>
              </a:rPr>
              <a:t> گام به گام برای آزادسازی تولید و </a:t>
            </a:r>
            <a:r>
              <a:rPr lang="fa-IR" sz="2800" b="1" dirty="0" err="1">
                <a:solidFill>
                  <a:schemeClr val="accent2">
                    <a:lumMod val="75000"/>
                  </a:schemeClr>
                </a:solidFill>
                <a:latin typeface="A Gandom" panose="020B0603030804020204" pitchFamily="34" charset="0"/>
                <a:cs typeface="B Traffic" panose="00000400000000000000" pitchFamily="2" charset="-78"/>
              </a:rPr>
              <a:t>مردمی‌سازی</a:t>
            </a:r>
            <a:r>
              <a:rPr lang="fa-IR" sz="2800" b="1" dirty="0">
                <a:solidFill>
                  <a:schemeClr val="accent2">
                    <a:lumMod val="75000"/>
                  </a:schemeClr>
                </a:solidFill>
                <a:latin typeface="A Gandom" panose="020B0603030804020204" pitchFamily="34" charset="0"/>
                <a:cs typeface="B Traffic" panose="00000400000000000000" pitchFamily="2" charset="-78"/>
              </a:rPr>
              <a:t> صنعت خودرو</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AC5E1C41-434D-E179-8A6A-7A829D392C5C}"/>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4711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sp>
        <p:nvSpPr>
          <p:cNvPr id="11" name="Rectangle 10"/>
          <p:cNvSpPr/>
          <p:nvPr/>
        </p:nvSpPr>
        <p:spPr>
          <a:xfrm>
            <a:off x="822753" y="1959479"/>
            <a:ext cx="10546492" cy="4524315"/>
          </a:xfrm>
          <a:prstGeom prst="rect">
            <a:avLst/>
          </a:prstGeom>
        </p:spPr>
        <p:txBody>
          <a:bodyPr wrap="square">
            <a:spAutoFit/>
          </a:bodyPr>
          <a:lstStyle/>
          <a:p>
            <a:pPr marL="342900" indent="-342900" algn="justLow" rtl="1">
              <a:lnSpc>
                <a:spcPct val="120000"/>
              </a:lnSpc>
              <a:buFont typeface="Arial" panose="020B0604020202020204" pitchFamily="34" charset="0"/>
              <a:buChar char="•"/>
            </a:pPr>
            <a:r>
              <a:rPr lang="fa-IR" sz="2400" dirty="0">
                <a:cs typeface="B Nazanin" panose="00000400000000000000" pitchFamily="2" charset="-78"/>
              </a:rPr>
              <a:t>امکانات لازم </a:t>
            </a:r>
            <a:r>
              <a:rPr lang="fa-IR" sz="2400" b="1" dirty="0">
                <a:cs typeface="B Nazanin" panose="00000400000000000000" pitchFamily="2" charset="-78"/>
              </a:rPr>
              <a:t>گارانتی، خدمات پس از فروش و تعمیرات خودرو </a:t>
            </a:r>
            <a:r>
              <a:rPr lang="fa-IR" sz="2400" dirty="0" err="1">
                <a:cs typeface="B Nazanin" panose="00000400000000000000" pitchFamily="2" charset="-78"/>
              </a:rPr>
              <a:t>می‌بایست</a:t>
            </a:r>
            <a:r>
              <a:rPr lang="fa-IR" sz="2400" dirty="0">
                <a:cs typeface="B Nazanin" panose="00000400000000000000" pitchFamily="2" charset="-78"/>
              </a:rPr>
              <a:t> قبل از فروش اولین خودرو مهیا بوده و به تایید بازرس مراکز کنترل فنی ویژه رسیده باشد. همچنین به میزان 30 درصد از ارزش قیمت تمام شده خودروهای تولیدی، </a:t>
            </a:r>
            <a:r>
              <a:rPr lang="fa-IR" sz="2400" dirty="0" err="1">
                <a:cs typeface="B Nazanin" panose="00000400000000000000" pitchFamily="2" charset="-78"/>
              </a:rPr>
              <a:t>می‌بایست</a:t>
            </a:r>
            <a:r>
              <a:rPr lang="fa-IR" sz="2400" dirty="0">
                <a:cs typeface="B Nazanin" panose="00000400000000000000" pitchFamily="2" charset="-78"/>
              </a:rPr>
              <a:t> ضمانت لازم از تولیدکننده کوچک مقیاس گرفته شود تا در صورت عدم پایبندی به تعهدات پس از فروش خود، ضبط و خسارت لازم به خریدار پرداخت گردد.</a:t>
            </a:r>
          </a:p>
          <a:p>
            <a:pPr marL="342900" indent="-342900" algn="justLow" rtl="1">
              <a:lnSpc>
                <a:spcPct val="120000"/>
              </a:lnSpc>
              <a:buFont typeface="Arial" panose="020B0604020202020204" pitchFamily="34" charset="0"/>
              <a:buChar char="•"/>
            </a:pPr>
            <a:endParaRPr lang="fa-IR" sz="2400" dirty="0">
              <a:cs typeface="B Nazanin" panose="00000400000000000000" pitchFamily="2" charset="-78"/>
            </a:endParaRPr>
          </a:p>
          <a:p>
            <a:pPr marL="342900" indent="-342900" algn="justLow" rtl="1">
              <a:lnSpc>
                <a:spcPct val="120000"/>
              </a:lnSpc>
              <a:buFont typeface="Arial" panose="020B0604020202020204" pitchFamily="34" charset="0"/>
              <a:buChar char="•"/>
            </a:pPr>
            <a:r>
              <a:rPr lang="fa-IR" sz="2400" dirty="0">
                <a:cs typeface="B Nazanin" panose="00000400000000000000" pitchFamily="2" charset="-78"/>
              </a:rPr>
              <a:t>اقدامات لازم برای </a:t>
            </a:r>
            <a:r>
              <a:rPr lang="fa-IR" sz="2400" b="1" dirty="0">
                <a:cs typeface="B Nazanin" panose="00000400000000000000" pitchFamily="2" charset="-78"/>
              </a:rPr>
              <a:t>پوشش </a:t>
            </a:r>
            <a:r>
              <a:rPr lang="fa-IR" sz="2400" b="1" dirty="0" err="1">
                <a:cs typeface="B Nazanin" panose="00000400000000000000" pitchFamily="2" charset="-78"/>
              </a:rPr>
              <a:t>بیمه‌های</a:t>
            </a:r>
            <a:r>
              <a:rPr lang="fa-IR" sz="2400" b="1" dirty="0">
                <a:cs typeface="B Nazanin" panose="00000400000000000000" pitchFamily="2" charset="-78"/>
              </a:rPr>
              <a:t> اجباری </a:t>
            </a:r>
            <a:r>
              <a:rPr lang="fa-IR" sz="2400" dirty="0">
                <a:cs typeface="B Nazanin" panose="00000400000000000000" pitchFamily="2" charset="-78"/>
              </a:rPr>
              <a:t>این خودروها صورت پذیرد. پیشنهاد </a:t>
            </a:r>
            <a:r>
              <a:rPr lang="fa-IR" sz="2400" dirty="0" err="1">
                <a:cs typeface="B Nazanin" panose="00000400000000000000" pitchFamily="2" charset="-78"/>
              </a:rPr>
              <a:t>می‌گردد</a:t>
            </a:r>
            <a:r>
              <a:rPr lang="fa-IR" sz="2400" dirty="0">
                <a:cs typeface="B Nazanin" panose="00000400000000000000" pitchFamily="2" charset="-78"/>
              </a:rPr>
              <a:t> با تاسیس </a:t>
            </a:r>
            <a:r>
              <a:rPr lang="fa-IR" sz="2400" b="1" dirty="0">
                <a:cs typeface="B Nazanin" panose="00000400000000000000" pitchFamily="2" charset="-78"/>
              </a:rPr>
              <a:t>تعاونی از تولیدکنندگان کوچک مقیاس</a:t>
            </a:r>
            <a:r>
              <a:rPr lang="fa-IR" sz="2400" dirty="0">
                <a:cs typeface="B Nazanin" panose="00000400000000000000" pitchFamily="2" charset="-78"/>
              </a:rPr>
              <a:t>، خدمات بیمه نیز راسا توسط این تعاونی به صورت اختصاصی ارائه گردد.</a:t>
            </a:r>
          </a:p>
          <a:p>
            <a:pPr marL="342900" indent="-342900" algn="justLow" rtl="1">
              <a:lnSpc>
                <a:spcPct val="120000"/>
              </a:lnSpc>
              <a:buFont typeface="Arial" panose="020B0604020202020204" pitchFamily="34" charset="0"/>
              <a:buChar char="•"/>
            </a:pPr>
            <a:endParaRPr lang="fa-IR" sz="2400" dirty="0">
              <a:cs typeface="B Nazanin" panose="00000400000000000000" pitchFamily="2" charset="-78"/>
            </a:endParaRPr>
          </a:p>
          <a:p>
            <a:pPr marL="342900" indent="-342900" algn="justLow" rtl="1">
              <a:lnSpc>
                <a:spcPct val="120000"/>
              </a:lnSpc>
              <a:buFont typeface="Arial" panose="020B0604020202020204" pitchFamily="34" charset="0"/>
              <a:buChar char="•"/>
            </a:pPr>
            <a:r>
              <a:rPr lang="fa-IR" sz="2400" dirty="0">
                <a:cs typeface="B Nazanin" panose="00000400000000000000" pitchFamily="2" charset="-78"/>
              </a:rPr>
              <a:t>بستر لازم برای </a:t>
            </a:r>
            <a:r>
              <a:rPr lang="fa-IR" sz="2400" b="1" dirty="0">
                <a:cs typeface="B Nazanin" panose="00000400000000000000" pitchFamily="2" charset="-78"/>
              </a:rPr>
              <a:t>صادرات خودروهای پلاک آبی </a:t>
            </a:r>
            <a:r>
              <a:rPr lang="fa-IR" sz="2400" dirty="0">
                <a:cs typeface="B Nazanin" panose="00000400000000000000" pitchFamily="2" charset="-78"/>
              </a:rPr>
              <a:t>فراهم شود. مناطق آزاد </a:t>
            </a:r>
            <a:r>
              <a:rPr lang="fa-IR" sz="2400" dirty="0" err="1">
                <a:cs typeface="B Nazanin" panose="00000400000000000000" pitchFamily="2" charset="-78"/>
              </a:rPr>
              <a:t>می‌بایست</a:t>
            </a:r>
            <a:r>
              <a:rPr lang="fa-IR" sz="2400" dirty="0">
                <a:cs typeface="B Nazanin" panose="00000400000000000000" pitchFamily="2" charset="-78"/>
              </a:rPr>
              <a:t> سکوی اصلی جهش تولید خودرو برای افزایش رفاه مصرف کنندگان ایرانی و صادرات خودرو به کشورهای همسایه باشد.</a:t>
            </a:r>
          </a:p>
        </p:txBody>
      </p:sp>
      <p:sp>
        <p:nvSpPr>
          <p:cNvPr id="4" name="TextBox 3">
            <a:extLst>
              <a:ext uri="{FF2B5EF4-FFF2-40B4-BE49-F238E27FC236}">
                <a16:creationId xmlns:a16="http://schemas.microsoft.com/office/drawing/2014/main" id="{92105646-5BCE-E132-D697-72BA0012DB53}"/>
              </a:ext>
            </a:extLst>
          </p:cNvPr>
          <p:cNvSpPr txBox="1"/>
          <p:nvPr/>
        </p:nvSpPr>
        <p:spPr>
          <a:xfrm>
            <a:off x="0" y="415256"/>
            <a:ext cx="12192000" cy="523220"/>
          </a:xfrm>
          <a:prstGeom prst="rect">
            <a:avLst/>
          </a:prstGeom>
          <a:noFill/>
        </p:spPr>
        <p:txBody>
          <a:bodyPr wrap="square" rtlCol="0">
            <a:spAutoFit/>
          </a:bodyPr>
          <a:lstStyle/>
          <a:p>
            <a:pPr algn="ctr" rtl="1"/>
            <a:r>
              <a:rPr lang="fa-IR" sz="2800" b="1" dirty="0" err="1">
                <a:solidFill>
                  <a:schemeClr val="accent2">
                    <a:lumMod val="75000"/>
                  </a:schemeClr>
                </a:solidFill>
                <a:latin typeface="A Gandom" panose="020B0603030804020204" pitchFamily="34" charset="0"/>
                <a:cs typeface="B Traffic" panose="00000400000000000000" pitchFamily="2" charset="-78"/>
              </a:rPr>
              <a:t>راهکار</a:t>
            </a:r>
            <a:r>
              <a:rPr lang="fa-IR" sz="2800" b="1" dirty="0">
                <a:solidFill>
                  <a:schemeClr val="accent2">
                    <a:lumMod val="75000"/>
                  </a:schemeClr>
                </a:solidFill>
                <a:latin typeface="A Gandom" panose="020B0603030804020204" pitchFamily="34" charset="0"/>
                <a:cs typeface="B Traffic" panose="00000400000000000000" pitchFamily="2" charset="-78"/>
              </a:rPr>
              <a:t> گام به گام برای آزادسازی تولید و </a:t>
            </a:r>
            <a:r>
              <a:rPr lang="fa-IR" sz="2800" b="1" dirty="0" err="1">
                <a:solidFill>
                  <a:schemeClr val="accent2">
                    <a:lumMod val="75000"/>
                  </a:schemeClr>
                </a:solidFill>
                <a:latin typeface="A Gandom" panose="020B0603030804020204" pitchFamily="34" charset="0"/>
                <a:cs typeface="B Traffic" panose="00000400000000000000" pitchFamily="2" charset="-78"/>
              </a:rPr>
              <a:t>مردمی‌سازی</a:t>
            </a:r>
            <a:r>
              <a:rPr lang="fa-IR" sz="2800" b="1" dirty="0">
                <a:solidFill>
                  <a:schemeClr val="accent2">
                    <a:lumMod val="75000"/>
                  </a:schemeClr>
                </a:solidFill>
                <a:latin typeface="A Gandom" panose="020B0603030804020204" pitchFamily="34" charset="0"/>
                <a:cs typeface="B Traffic" panose="00000400000000000000" pitchFamily="2" charset="-78"/>
              </a:rPr>
              <a:t> صنعت خودرو</a:t>
            </a:r>
            <a:endParaRPr lang="en-US" sz="2800" b="1" dirty="0">
              <a:solidFill>
                <a:schemeClr val="accent2">
                  <a:lumMod val="75000"/>
                </a:schemeClr>
              </a:solidFill>
              <a:latin typeface="Arabic Typesetting" panose="03020402040406030203" pitchFamily="66" charset="-78"/>
              <a:cs typeface="B Traffic" panose="00000400000000000000" pitchFamily="2" charset="-78"/>
            </a:endParaRPr>
          </a:p>
        </p:txBody>
      </p:sp>
      <p:sp>
        <p:nvSpPr>
          <p:cNvPr id="5" name="Rectangle 4">
            <a:extLst>
              <a:ext uri="{FF2B5EF4-FFF2-40B4-BE49-F238E27FC236}">
                <a16:creationId xmlns:a16="http://schemas.microsoft.com/office/drawing/2014/main" id="{AC5E1C41-434D-E179-8A6A-7A829D392C5C}"/>
              </a:ext>
            </a:extLst>
          </p:cNvPr>
          <p:cNvSpPr/>
          <p:nvPr/>
        </p:nvSpPr>
        <p:spPr>
          <a:xfrm>
            <a:off x="5127811" y="1054589"/>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242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1D10FA6A-5E08-06FC-E809-1889479E24D0}"/>
              </a:ext>
            </a:extLst>
          </p:cNvPr>
          <p:cNvSpPr txBox="1"/>
          <p:nvPr/>
        </p:nvSpPr>
        <p:spPr>
          <a:xfrm>
            <a:off x="0" y="633778"/>
            <a:ext cx="12192000" cy="584775"/>
          </a:xfrm>
          <a:prstGeom prst="rect">
            <a:avLst/>
          </a:prstGeom>
          <a:noFill/>
        </p:spPr>
        <p:txBody>
          <a:bodyPr wrap="square" rtlCol="0">
            <a:spAutoFit/>
          </a:bodyPr>
          <a:lstStyle/>
          <a:p>
            <a:pPr algn="ctr"/>
            <a:endParaRPr lang="en-US" sz="3200" dirty="0">
              <a:solidFill>
                <a:schemeClr val="tx2">
                  <a:lumMod val="50000"/>
                </a:schemeClr>
              </a:solidFill>
              <a:latin typeface="Bebas Neue" panose="020B0606020202050201" pitchFamily="34" charset="0"/>
            </a:endParaRPr>
          </a:p>
        </p:txBody>
      </p:sp>
      <p:sp>
        <p:nvSpPr>
          <p:cNvPr id="2" name="Rectangle 1">
            <a:extLst>
              <a:ext uri="{FF2B5EF4-FFF2-40B4-BE49-F238E27FC236}">
                <a16:creationId xmlns:a16="http://schemas.microsoft.com/office/drawing/2014/main" id="{77E9C6B0-5028-BBA8-5C5F-0CB560B64830}"/>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4A7DD1F-E648-D5A3-F5EA-4FB299AE06DC}"/>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7FB320-0407-FF0C-6F1D-1C7BFF8F5091}"/>
              </a:ext>
            </a:extLst>
          </p:cNvPr>
          <p:cNvSpPr/>
          <p:nvPr/>
        </p:nvSpPr>
        <p:spPr>
          <a:xfrm rot="5400000">
            <a:off x="11176747" y="43646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B28128-56A9-9478-0FC5-33AAAF0BBA82}"/>
              </a:ext>
            </a:extLst>
          </p:cNvPr>
          <p:cNvPicPr>
            <a:picLocks noChangeAspect="1"/>
          </p:cNvPicPr>
          <p:nvPr/>
        </p:nvPicPr>
        <p:blipFill>
          <a:blip r:embed="rId2"/>
          <a:stretch>
            <a:fillRect/>
          </a:stretch>
        </p:blipFill>
        <p:spPr>
          <a:xfrm>
            <a:off x="845549" y="858575"/>
            <a:ext cx="897839" cy="89783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6795" y="1572494"/>
            <a:ext cx="8498410" cy="4750164"/>
          </a:xfrm>
          <a:prstGeom prst="rect">
            <a:avLst/>
          </a:prstGeom>
        </p:spPr>
      </p:pic>
    </p:spTree>
    <p:extLst>
      <p:ext uri="{BB962C8B-B14F-4D97-AF65-F5344CB8AC3E}">
        <p14:creationId xmlns:p14="http://schemas.microsoft.com/office/powerpoint/2010/main" val="238526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A2A5682-6344-CB01-A3AF-6CB9A32F3515}"/>
              </a:ext>
            </a:extLst>
          </p:cNvPr>
          <p:cNvGrpSpPr/>
          <p:nvPr/>
        </p:nvGrpSpPr>
        <p:grpSpPr>
          <a:xfrm>
            <a:off x="0" y="2599512"/>
            <a:ext cx="12192000" cy="1735417"/>
            <a:chOff x="0" y="3091895"/>
            <a:chExt cx="12192000" cy="1300309"/>
          </a:xfrm>
        </p:grpSpPr>
        <p:sp>
          <p:nvSpPr>
            <p:cNvPr id="5" name="TextBox 4">
              <a:extLst>
                <a:ext uri="{FF2B5EF4-FFF2-40B4-BE49-F238E27FC236}">
                  <a16:creationId xmlns:a16="http://schemas.microsoft.com/office/drawing/2014/main" id="{15E84543-F3CB-A7C1-6E6E-640B91F8C41F}"/>
                </a:ext>
              </a:extLst>
            </p:cNvPr>
            <p:cNvSpPr txBox="1"/>
            <p:nvPr/>
          </p:nvSpPr>
          <p:spPr>
            <a:xfrm>
              <a:off x="0" y="3091895"/>
              <a:ext cx="12192000" cy="48428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fa-IR" sz="3600" b="1" dirty="0">
                  <a:solidFill>
                    <a:schemeClr val="tx2">
                      <a:lumMod val="50000"/>
                    </a:schemeClr>
                  </a:solidFill>
                  <a:latin typeface="01-IranNastaliq" panose="02020505000000020003" pitchFamily="18" charset="0"/>
                  <a:cs typeface="B Yagut" panose="00000400000000000000" pitchFamily="2" charset="-78"/>
                </a:rPr>
                <a:t>به امید فردایی بهتر برای مردم بزرگ ایران</a:t>
              </a:r>
              <a:endParaRPr lang="en-US" sz="3600" b="1" dirty="0">
                <a:solidFill>
                  <a:schemeClr val="tx2">
                    <a:lumMod val="50000"/>
                  </a:schemeClr>
                </a:solidFill>
                <a:latin typeface="01-IranNastaliq" panose="02020505000000020003" pitchFamily="18" charset="0"/>
                <a:cs typeface="B Yagut" panose="00000400000000000000" pitchFamily="2" charset="-78"/>
              </a:endParaRPr>
            </a:p>
          </p:txBody>
        </p:sp>
        <p:sp>
          <p:nvSpPr>
            <p:cNvPr id="7" name="Rectangle 6">
              <a:extLst>
                <a:ext uri="{FF2B5EF4-FFF2-40B4-BE49-F238E27FC236}">
                  <a16:creationId xmlns:a16="http://schemas.microsoft.com/office/drawing/2014/main" id="{EEE574B7-1851-3834-6310-A842D3C27B9F}"/>
                </a:ext>
              </a:extLst>
            </p:cNvPr>
            <p:cNvSpPr/>
            <p:nvPr/>
          </p:nvSpPr>
          <p:spPr>
            <a:xfrm>
              <a:off x="5596466" y="4350969"/>
              <a:ext cx="1024467" cy="4123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Rectangle 7">
            <a:extLst>
              <a:ext uri="{FF2B5EF4-FFF2-40B4-BE49-F238E27FC236}">
                <a16:creationId xmlns:a16="http://schemas.microsoft.com/office/drawing/2014/main" id="{7F91A0F0-136E-2DCD-530E-A554195F7A31}"/>
              </a:ext>
            </a:extLst>
          </p:cNvPr>
          <p:cNvSpPr/>
          <p:nvPr/>
        </p:nvSpPr>
        <p:spPr>
          <a:xfrm>
            <a:off x="918668" y="676387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994321-9B91-9C64-2302-71B681BD873E}"/>
              </a:ext>
            </a:extLst>
          </p:cNvPr>
          <p:cNvSpPr/>
          <p:nvPr/>
        </p:nvSpPr>
        <p:spPr>
          <a:xfrm>
            <a:off x="9287435" y="0"/>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BAA1D9-AC1D-4953-EFA8-12415B08D938}"/>
              </a:ext>
            </a:extLst>
          </p:cNvPr>
          <p:cNvSpPr/>
          <p:nvPr/>
        </p:nvSpPr>
        <p:spPr>
          <a:xfrm rot="5400000">
            <a:off x="3378840" y="932863"/>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85E745-A4F5-3DDC-353C-08017372D23C}"/>
              </a:ext>
            </a:extLst>
          </p:cNvPr>
          <p:cNvSpPr/>
          <p:nvPr/>
        </p:nvSpPr>
        <p:spPr>
          <a:xfrm rot="5400000">
            <a:off x="6898554" y="5856301"/>
            <a:ext cx="1936377" cy="94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A60869A-7139-EA71-C775-D9FFEB5A12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5498" y="3422651"/>
            <a:ext cx="1701003" cy="1701003"/>
          </a:xfrm>
          <a:prstGeom prst="rect">
            <a:avLst/>
          </a:prstGeom>
        </p:spPr>
      </p:pic>
      <p:sp>
        <p:nvSpPr>
          <p:cNvPr id="16" name="Rectangle 15">
            <a:extLst>
              <a:ext uri="{FF2B5EF4-FFF2-40B4-BE49-F238E27FC236}">
                <a16:creationId xmlns:a16="http://schemas.microsoft.com/office/drawing/2014/main" id="{DCE44C96-67F4-3986-7C0A-DA01E9003C2F}"/>
              </a:ext>
            </a:extLst>
          </p:cNvPr>
          <p:cNvSpPr/>
          <p:nvPr/>
        </p:nvSpPr>
        <p:spPr>
          <a:xfrm rot="16200000">
            <a:off x="228855" y="1238270"/>
            <a:ext cx="1035169" cy="94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910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right)">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0</TotalTime>
  <Words>5489</Words>
  <Application>Microsoft Office PowerPoint</Application>
  <PresentationFormat>Widescreen</PresentationFormat>
  <Paragraphs>764</Paragraphs>
  <Slides>135</Slides>
  <Notes>0</Notes>
  <HiddenSlides>0</HiddenSlides>
  <MMClips>1</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135</vt:i4>
      </vt:variant>
    </vt:vector>
  </HeadingPairs>
  <TitlesOfParts>
    <vt:vector size="151" baseType="lpstr">
      <vt:lpstr>01-IranNastaliq</vt:lpstr>
      <vt:lpstr>A Gandom</vt:lpstr>
      <vt:lpstr>Arabic Typesetting</vt:lpstr>
      <vt:lpstr>Arial</vt:lpstr>
      <vt:lpstr>B Nazanin</vt:lpstr>
      <vt:lpstr>B Titr</vt:lpstr>
      <vt:lpstr>B Titraj 2</vt:lpstr>
      <vt:lpstr>B Traffic</vt:lpstr>
      <vt:lpstr>B Yagut</vt:lpstr>
      <vt:lpstr>Bebas Neue</vt:lpstr>
      <vt:lpstr>Calibri</vt:lpstr>
      <vt:lpstr>Tw Cen MT</vt:lpstr>
      <vt:lpstr>Tw Cen MT Condensed</vt:lpstr>
      <vt:lpstr>Wingdings</vt:lpstr>
      <vt:lpstr>Wingdings 3</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313 nafar</cp:lastModifiedBy>
  <cp:revision>331</cp:revision>
  <dcterms:created xsi:type="dcterms:W3CDTF">2017-04-28T19:59:11Z</dcterms:created>
  <dcterms:modified xsi:type="dcterms:W3CDTF">2024-06-04T13:29:31Z</dcterms:modified>
</cp:coreProperties>
</file>